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1" r:id="rId5"/>
    <p:sldId id="260" r:id="rId6"/>
    <p:sldId id="262" r:id="rId7"/>
    <p:sldId id="263" r:id="rId8"/>
    <p:sldId id="266" r:id="rId9"/>
    <p:sldId id="267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99"/>
    <a:srgbClr val="FF99FF"/>
    <a:srgbClr val="99FFCC"/>
    <a:srgbClr val="99FF66"/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65" autoAdjust="0"/>
    <p:restoredTop sz="94660"/>
  </p:normalViewPr>
  <p:slideViewPr>
    <p:cSldViewPr>
      <p:cViewPr>
        <p:scale>
          <a:sx n="74" d="100"/>
          <a:sy n="74" d="100"/>
        </p:scale>
        <p:origin x="-180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EDF6-5638-4F5A-AFAD-4799B15460A6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EA7A0-74C9-43D9-B861-6F770F0E0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472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EDF6-5638-4F5A-AFAD-4799B15460A6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EA7A0-74C9-43D9-B861-6F770F0E0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1491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EDF6-5638-4F5A-AFAD-4799B15460A6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EA7A0-74C9-43D9-B861-6F770F0E0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3587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EDF6-5638-4F5A-AFAD-4799B15460A6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EA7A0-74C9-43D9-B861-6F770F0E0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4796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EDF6-5638-4F5A-AFAD-4799B15460A6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EA7A0-74C9-43D9-B861-6F770F0E0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632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EDF6-5638-4F5A-AFAD-4799B15460A6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EA7A0-74C9-43D9-B861-6F770F0E0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2599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EDF6-5638-4F5A-AFAD-4799B15460A6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EA7A0-74C9-43D9-B861-6F770F0E0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0942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EDF6-5638-4F5A-AFAD-4799B15460A6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EA7A0-74C9-43D9-B861-6F770F0E0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235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EDF6-5638-4F5A-AFAD-4799B15460A6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EA7A0-74C9-43D9-B861-6F770F0E0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7275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EDF6-5638-4F5A-AFAD-4799B15460A6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EA7A0-74C9-43D9-B861-6F770F0E0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0450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21EDF6-5638-4F5A-AFAD-4799B15460A6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1EA7A0-74C9-43D9-B861-6F770F0E0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52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21EDF6-5638-4F5A-AFAD-4799B15460A6}" type="datetimeFigureOut">
              <a:rPr lang="cs-CZ" smtClean="0"/>
              <a:t>10.11.2012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1EA7A0-74C9-43D9-B861-6F770F0E060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40539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3.jpeg"/><Relationship Id="rId7" Type="http://schemas.openxmlformats.org/officeDocument/2006/relationships/image" Target="../media/image16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microsoft.com/office/2007/relationships/hdphoto" Target="../media/hdphoto1.wdp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3.wav"/><Relationship Id="rId4" Type="http://schemas.openxmlformats.org/officeDocument/2006/relationships/audio" Target="../media/audio2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7.wav"/><Relationship Id="rId5" Type="http://schemas.openxmlformats.org/officeDocument/2006/relationships/audio" Target="../media/audio6.wav"/><Relationship Id="rId4" Type="http://schemas.openxmlformats.org/officeDocument/2006/relationships/audio" Target="../media/audio5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040496" y="1772816"/>
            <a:ext cx="3059832" cy="6206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800" b="1" i="1" smtClean="0">
                <a:latin typeface="Times New Roman" pitchFamily="18" charset="0"/>
                <a:cs typeface="Times New Roman" pitchFamily="18" charset="0"/>
              </a:rPr>
              <a:t>VY_22_INOVACE_29.AJ.7</a:t>
            </a:r>
            <a:endParaRPr lang="cs-CZ" sz="1800" b="1" i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6725" y="404813"/>
            <a:ext cx="566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195736" y="23488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DOMÁCÍ PRÁCE</a:t>
            </a:r>
          </a:p>
          <a:p>
            <a:pPr algn="ctr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Housework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9482911"/>
              </p:ext>
            </p:extLst>
          </p:nvPr>
        </p:nvGraphicFramePr>
        <p:xfrm>
          <a:off x="1720850" y="3128963"/>
          <a:ext cx="5697538" cy="3276600"/>
        </p:xfrm>
        <a:graphic>
          <a:graphicData uri="http://schemas.openxmlformats.org/drawingml/2006/table">
            <a:tbl>
              <a:tblPr firstRow="1" firstCol="1" bandRow="1">
                <a:tableStyleId>{BC89EF96-8CEA-46FF-86C4-4CE0E7609802}</a:tableStyleId>
              </a:tblPr>
              <a:tblGrid>
                <a:gridCol w="1384612"/>
                <a:gridCol w="4312926"/>
              </a:tblGrid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Cizí jazyk (Anglický jazyk)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Slovní zásoba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39624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Domácí práce (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Housework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)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Lenka Voldánová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 </a:t>
                      </a: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Prosinec 2011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85344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popis,</a:t>
                      </a:r>
                      <a:endParaRPr lang="cs-CZ" sz="1200" kern="5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(anotace):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kern="5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si osvojí slovní zásobu na téma Domácí práce a o tématu konverzují.</a:t>
                      </a:r>
                      <a:endParaRPr lang="cs-CZ" sz="1400" kern="5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5756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1196752"/>
            <a:ext cx="4572000" cy="116955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500" b="1" dirty="0" smtClean="0">
                <a:latin typeface="Albertus Medium" pitchFamily="34" charset="0"/>
              </a:rPr>
              <a:t>HOUSEWORK</a:t>
            </a:r>
          </a:p>
          <a:p>
            <a:r>
              <a:rPr lang="cs-CZ" sz="3500" b="1" i="1" dirty="0" smtClean="0">
                <a:latin typeface="Albertus Medium" pitchFamily="34" charset="0"/>
              </a:rPr>
              <a:t>(Domácí práce)</a:t>
            </a:r>
            <a:endParaRPr lang="cs-CZ" sz="3500" dirty="0">
              <a:latin typeface="Albertus Medium" pitchFamily="34" charset="0"/>
            </a:endParaRPr>
          </a:p>
        </p:txBody>
      </p:sp>
      <p:pic>
        <p:nvPicPr>
          <p:cNvPr id="1028" name="Picture 4" descr="&amp;ccaron;išt&amp;ecaron;ní,domácí práce,domácnosti,lidé v práci,osoby,p&amp;rcaron;ístroje,starost o domácnost,úklid domu,úklidová místnost,vysava&amp;ccaron;e,vysávání,&amp;zcaron;en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196753"/>
            <a:ext cx="4284470" cy="428447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7490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&amp;ccaron;išt&amp;ecaron;ní,domácí práce,domácnosti,hadry,lidé v práci,okna,osoby,pé&amp;rcaron;ové prachovky,prachovky,starost o domácnost,úklid domu,úklidová místnost,úklidové pot&amp;rcaron;eby,utírání prachu,&amp;zcaron;eny,zrcadl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0820" y="332656"/>
            <a:ext cx="7128792" cy="6345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076056" y="2492896"/>
            <a:ext cx="2592288" cy="2374540"/>
          </a:xfrm>
          <a:prstGeom prst="rect">
            <a:avLst/>
          </a:prstGeom>
          <a:solidFill>
            <a:srgbClr val="FF99FF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300" b="1" i="1" dirty="0" err="1" smtClean="0">
                <a:solidFill>
                  <a:schemeClr val="tx1"/>
                </a:solidFill>
                <a:latin typeface="Albertus Medium" pitchFamily="34" charset="0"/>
              </a:rPr>
              <a:t>What</a:t>
            </a:r>
            <a:r>
              <a:rPr lang="cs-CZ" sz="2300" b="1" i="1" dirty="0" smtClean="0">
                <a:solidFill>
                  <a:schemeClr val="tx1"/>
                </a:solidFill>
                <a:latin typeface="Albertus Medium" pitchFamily="34" charset="0"/>
              </a:rPr>
              <a:t> </a:t>
            </a:r>
            <a:r>
              <a:rPr lang="cs-CZ" sz="2300" b="1" i="1" dirty="0" err="1" smtClean="0">
                <a:solidFill>
                  <a:schemeClr val="tx1"/>
                </a:solidFill>
                <a:latin typeface="Albertus Medium" pitchFamily="34" charset="0"/>
              </a:rPr>
              <a:t>housework</a:t>
            </a:r>
            <a:r>
              <a:rPr lang="cs-CZ" sz="2300" b="1" i="1" dirty="0" smtClean="0">
                <a:solidFill>
                  <a:schemeClr val="tx1"/>
                </a:solidFill>
                <a:latin typeface="Albertus Medium" pitchFamily="34" charset="0"/>
              </a:rPr>
              <a:t> do </a:t>
            </a:r>
            <a:r>
              <a:rPr lang="cs-CZ" sz="2300" b="1" i="1" dirty="0" err="1" smtClean="0">
                <a:solidFill>
                  <a:schemeClr val="tx1"/>
                </a:solidFill>
                <a:latin typeface="Albertus Medium" pitchFamily="34" charset="0"/>
              </a:rPr>
              <a:t>you</a:t>
            </a:r>
            <a:r>
              <a:rPr lang="cs-CZ" sz="2300" b="1" i="1" dirty="0" smtClean="0">
                <a:solidFill>
                  <a:schemeClr val="tx1"/>
                </a:solidFill>
                <a:latin typeface="Albertus Medium" pitchFamily="34" charset="0"/>
              </a:rPr>
              <a:t> do </a:t>
            </a:r>
            <a:r>
              <a:rPr lang="cs-CZ" sz="2300" b="1" i="1" dirty="0" err="1" smtClean="0">
                <a:solidFill>
                  <a:schemeClr val="tx1"/>
                </a:solidFill>
                <a:latin typeface="Albertus Medium" pitchFamily="34" charset="0"/>
              </a:rPr>
              <a:t>at</a:t>
            </a:r>
            <a:r>
              <a:rPr lang="cs-CZ" sz="2300" b="1" i="1" dirty="0" smtClean="0">
                <a:solidFill>
                  <a:schemeClr val="tx1"/>
                </a:solidFill>
                <a:latin typeface="Albertus Medium" pitchFamily="34" charset="0"/>
              </a:rPr>
              <a:t> </a:t>
            </a:r>
            <a:r>
              <a:rPr lang="cs-CZ" sz="2300" b="1" i="1" dirty="0" err="1" smtClean="0">
                <a:solidFill>
                  <a:schemeClr val="tx1"/>
                </a:solidFill>
                <a:latin typeface="Albertus Medium" pitchFamily="34" charset="0"/>
              </a:rPr>
              <a:t>home</a:t>
            </a:r>
            <a:r>
              <a:rPr lang="cs-CZ" sz="2300" b="1" i="1" dirty="0" smtClean="0">
                <a:solidFill>
                  <a:schemeClr val="tx1"/>
                </a:solidFill>
                <a:latin typeface="Albertus Medium" pitchFamily="34" charset="0"/>
              </a:rPr>
              <a:t>? </a:t>
            </a:r>
            <a:r>
              <a:rPr lang="cs-CZ" sz="2300" b="1" i="1" dirty="0" err="1" smtClean="0">
                <a:solidFill>
                  <a:schemeClr val="tx1"/>
                </a:solidFill>
                <a:latin typeface="Albertus Medium" pitchFamily="34" charset="0"/>
              </a:rPr>
              <a:t>Tell</a:t>
            </a:r>
            <a:r>
              <a:rPr lang="cs-CZ" sz="2300" b="1" i="1" dirty="0" smtClean="0">
                <a:solidFill>
                  <a:schemeClr val="tx1"/>
                </a:solidFill>
                <a:latin typeface="Albertus Medium" pitchFamily="34" charset="0"/>
              </a:rPr>
              <a:t> </a:t>
            </a:r>
            <a:r>
              <a:rPr lang="cs-CZ" sz="2300" b="1" i="1" dirty="0" err="1" smtClean="0">
                <a:solidFill>
                  <a:schemeClr val="tx1"/>
                </a:solidFill>
                <a:latin typeface="Albertus Medium" pitchFamily="34" charset="0"/>
              </a:rPr>
              <a:t>the</a:t>
            </a:r>
            <a:r>
              <a:rPr lang="cs-CZ" sz="2300" b="1" i="1" dirty="0" smtClean="0">
                <a:solidFill>
                  <a:schemeClr val="tx1"/>
                </a:solidFill>
                <a:latin typeface="Albertus Medium" pitchFamily="34" charset="0"/>
              </a:rPr>
              <a:t> </a:t>
            </a:r>
            <a:r>
              <a:rPr lang="cs-CZ" sz="2300" b="1" i="1" dirty="0" err="1" smtClean="0">
                <a:solidFill>
                  <a:schemeClr val="tx1"/>
                </a:solidFill>
                <a:latin typeface="Albertus Medium" pitchFamily="34" charset="0"/>
              </a:rPr>
              <a:t>class</a:t>
            </a:r>
            <a:r>
              <a:rPr lang="cs-CZ" sz="2300" b="1" i="1" dirty="0" smtClean="0">
                <a:solidFill>
                  <a:schemeClr val="tx1"/>
                </a:solidFill>
                <a:latin typeface="Albertus Medium" pitchFamily="34" charset="0"/>
              </a:rPr>
              <a:t>.</a:t>
            </a:r>
            <a:endParaRPr lang="cs-CZ" sz="2300" b="1" i="1" dirty="0">
              <a:solidFill>
                <a:schemeClr val="tx1"/>
              </a:solidFill>
              <a:latin typeface="Albertus Medium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0176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View detail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604" y="842558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View detail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2778" y="3987373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View detail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2948" y="842558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Woman putting a bag of garbage into the trash can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1636" y="842558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2" descr="View details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2948" y="3987373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4" descr="Zobrazit podrobnosti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2778" y="842558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6" descr="View details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527" y="3989379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Vývojový diagram: dokument 11"/>
          <p:cNvSpPr/>
          <p:nvPr/>
        </p:nvSpPr>
        <p:spPr>
          <a:xfrm rot="21057658">
            <a:off x="42667" y="2549494"/>
            <a:ext cx="2360521" cy="729743"/>
          </a:xfrm>
          <a:prstGeom prst="flowChartDocument">
            <a:avLst/>
          </a:prstGeom>
          <a:solidFill>
            <a:srgbClr val="FF99FF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lbertus Medium" pitchFamily="34" charset="0"/>
              </a:rPr>
              <a:t>DO THE LAUNDRY</a:t>
            </a:r>
            <a:endParaRPr lang="cs-CZ" b="1" dirty="0">
              <a:solidFill>
                <a:schemeClr val="tx1"/>
              </a:solidFill>
              <a:latin typeface="Albertus Medium" pitchFamily="34" charset="0"/>
            </a:endParaRPr>
          </a:p>
        </p:txBody>
      </p:sp>
      <p:sp>
        <p:nvSpPr>
          <p:cNvPr id="13" name="Vývojový diagram: dokument 12"/>
          <p:cNvSpPr/>
          <p:nvPr/>
        </p:nvSpPr>
        <p:spPr>
          <a:xfrm rot="21057658">
            <a:off x="7010707" y="2478858"/>
            <a:ext cx="2145928" cy="729743"/>
          </a:xfrm>
          <a:prstGeom prst="flowChartDocument">
            <a:avLst/>
          </a:prstGeom>
          <a:solidFill>
            <a:srgbClr val="FF99FF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lbertus Medium" pitchFamily="34" charset="0"/>
              </a:rPr>
              <a:t>TAKE OUT THE RUBBISH</a:t>
            </a:r>
            <a:endParaRPr lang="cs-CZ" b="1" dirty="0">
              <a:solidFill>
                <a:schemeClr val="tx1"/>
              </a:solidFill>
              <a:latin typeface="Albertus Medium" pitchFamily="34" charset="0"/>
            </a:endParaRPr>
          </a:p>
        </p:txBody>
      </p:sp>
      <p:sp>
        <p:nvSpPr>
          <p:cNvPr id="14" name="Vývojový diagram: dokument 13"/>
          <p:cNvSpPr/>
          <p:nvPr/>
        </p:nvSpPr>
        <p:spPr>
          <a:xfrm rot="21057658">
            <a:off x="4776778" y="2523415"/>
            <a:ext cx="2145930" cy="729743"/>
          </a:xfrm>
          <a:prstGeom prst="flowChartDocument">
            <a:avLst/>
          </a:prstGeom>
          <a:solidFill>
            <a:srgbClr val="FF99FF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lbertus Medium" pitchFamily="34" charset="0"/>
              </a:rPr>
              <a:t>DO THE IRONING / IRON</a:t>
            </a:r>
            <a:endParaRPr lang="cs-CZ" b="1" dirty="0">
              <a:solidFill>
                <a:schemeClr val="tx1"/>
              </a:solidFill>
              <a:latin typeface="Albertus Medium" pitchFamily="34" charset="0"/>
            </a:endParaRPr>
          </a:p>
        </p:txBody>
      </p:sp>
      <p:sp>
        <p:nvSpPr>
          <p:cNvPr id="15" name="Vývojový diagram: dokument 14"/>
          <p:cNvSpPr/>
          <p:nvPr/>
        </p:nvSpPr>
        <p:spPr>
          <a:xfrm rot="21057658">
            <a:off x="2470967" y="2577984"/>
            <a:ext cx="2145930" cy="729743"/>
          </a:xfrm>
          <a:prstGeom prst="flowChartDocument">
            <a:avLst/>
          </a:prstGeom>
          <a:solidFill>
            <a:srgbClr val="FF99FF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lbertus Medium" pitchFamily="34" charset="0"/>
              </a:rPr>
              <a:t>HANG CLOTHES</a:t>
            </a:r>
            <a:endParaRPr lang="cs-CZ" b="1" dirty="0">
              <a:solidFill>
                <a:schemeClr val="tx1"/>
              </a:solidFill>
              <a:latin typeface="Albertus Medium" pitchFamily="34" charset="0"/>
            </a:endParaRPr>
          </a:p>
        </p:txBody>
      </p:sp>
      <p:pic>
        <p:nvPicPr>
          <p:cNvPr id="16" name="Picture 4" descr="View details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1636" y="3989379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Vývojový diagram: dokument 16"/>
          <p:cNvSpPr/>
          <p:nvPr/>
        </p:nvSpPr>
        <p:spPr>
          <a:xfrm rot="21057658">
            <a:off x="6930799" y="5736884"/>
            <a:ext cx="2145930" cy="729743"/>
          </a:xfrm>
          <a:prstGeom prst="flowChartDocument">
            <a:avLst/>
          </a:prstGeom>
          <a:solidFill>
            <a:srgbClr val="FF99FF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lbertus Medium" pitchFamily="34" charset="0"/>
              </a:rPr>
              <a:t>HOOVER</a:t>
            </a:r>
            <a:endParaRPr lang="cs-CZ" b="1" dirty="0">
              <a:solidFill>
                <a:schemeClr val="tx1"/>
              </a:solidFill>
              <a:latin typeface="Albertus Medium" pitchFamily="34" charset="0"/>
            </a:endParaRPr>
          </a:p>
        </p:txBody>
      </p:sp>
      <p:sp>
        <p:nvSpPr>
          <p:cNvPr id="18" name="Vývojový diagram: dokument 17"/>
          <p:cNvSpPr/>
          <p:nvPr/>
        </p:nvSpPr>
        <p:spPr>
          <a:xfrm rot="21057658">
            <a:off x="4691042" y="5727918"/>
            <a:ext cx="2145930" cy="729743"/>
          </a:xfrm>
          <a:prstGeom prst="flowChartDocument">
            <a:avLst/>
          </a:prstGeom>
          <a:solidFill>
            <a:srgbClr val="FF99FF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lbertus Medium" pitchFamily="34" charset="0"/>
              </a:rPr>
              <a:t>CLEAN THE WINDOWS</a:t>
            </a:r>
            <a:endParaRPr lang="cs-CZ" b="1" dirty="0">
              <a:solidFill>
                <a:schemeClr val="tx1"/>
              </a:solidFill>
              <a:latin typeface="Albertus Medium" pitchFamily="34" charset="0"/>
            </a:endParaRPr>
          </a:p>
        </p:txBody>
      </p:sp>
      <p:sp>
        <p:nvSpPr>
          <p:cNvPr id="19" name="Vývojový diagram: dokument 18"/>
          <p:cNvSpPr/>
          <p:nvPr/>
        </p:nvSpPr>
        <p:spPr>
          <a:xfrm rot="21057658">
            <a:off x="2456889" y="5736882"/>
            <a:ext cx="2145930" cy="729743"/>
          </a:xfrm>
          <a:prstGeom prst="flowChartDocument">
            <a:avLst/>
          </a:prstGeom>
          <a:solidFill>
            <a:srgbClr val="FF99FF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lbertus Medium" pitchFamily="34" charset="0"/>
              </a:rPr>
              <a:t>WASH UP</a:t>
            </a:r>
            <a:endParaRPr lang="cs-CZ" b="1" dirty="0">
              <a:solidFill>
                <a:schemeClr val="tx1"/>
              </a:solidFill>
              <a:latin typeface="Albertus Medium" pitchFamily="34" charset="0"/>
            </a:endParaRPr>
          </a:p>
        </p:txBody>
      </p:sp>
      <p:sp>
        <p:nvSpPr>
          <p:cNvPr id="20" name="Vývojový diagram: dokument 19"/>
          <p:cNvSpPr/>
          <p:nvPr/>
        </p:nvSpPr>
        <p:spPr>
          <a:xfrm rot="21057658">
            <a:off x="200506" y="5736883"/>
            <a:ext cx="2145930" cy="729743"/>
          </a:xfrm>
          <a:prstGeom prst="flowChartDocument">
            <a:avLst/>
          </a:prstGeom>
          <a:solidFill>
            <a:srgbClr val="FF99FF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lbertus Medium" pitchFamily="34" charset="0"/>
              </a:rPr>
              <a:t>PREPARE MEALS</a:t>
            </a:r>
            <a:endParaRPr lang="cs-CZ" b="1" dirty="0">
              <a:solidFill>
                <a:schemeClr val="tx1"/>
              </a:solidFill>
              <a:latin typeface="Albertus Medium" pitchFamily="34" charset="0"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372140" y="119232"/>
            <a:ext cx="8160300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000" dirty="0" err="1" smtClean="0">
                <a:latin typeface="Albertus Medium" pitchFamily="34" charset="0"/>
              </a:rPr>
              <a:t>What</a:t>
            </a:r>
            <a:r>
              <a:rPr lang="cs-CZ" sz="3000" dirty="0" smtClean="0">
                <a:latin typeface="Albertus Medium" pitchFamily="34" charset="0"/>
              </a:rPr>
              <a:t> do these </a:t>
            </a:r>
            <a:r>
              <a:rPr lang="cs-CZ" sz="3000" dirty="0" err="1" smtClean="0">
                <a:latin typeface="Albertus Medium" pitchFamily="34" charset="0"/>
              </a:rPr>
              <a:t>people</a:t>
            </a:r>
            <a:r>
              <a:rPr lang="cs-CZ" sz="3000" dirty="0" smtClean="0">
                <a:latin typeface="Albertus Medium" pitchFamily="34" charset="0"/>
              </a:rPr>
              <a:t> do in </a:t>
            </a:r>
            <a:r>
              <a:rPr lang="cs-CZ" sz="3000" dirty="0" err="1" smtClean="0">
                <a:latin typeface="Albertus Medium" pitchFamily="34" charset="0"/>
              </a:rPr>
              <a:t>their</a:t>
            </a:r>
            <a:r>
              <a:rPr lang="cs-CZ" sz="3000" dirty="0" smtClean="0">
                <a:latin typeface="Albertus Medium" pitchFamily="34" charset="0"/>
              </a:rPr>
              <a:t> </a:t>
            </a:r>
            <a:r>
              <a:rPr lang="cs-CZ" sz="3000" dirty="0" err="1" smtClean="0">
                <a:latin typeface="Albertus Medium" pitchFamily="34" charset="0"/>
              </a:rPr>
              <a:t>houses</a:t>
            </a:r>
            <a:r>
              <a:rPr lang="cs-CZ" sz="3000" dirty="0" smtClean="0">
                <a:latin typeface="Albertus Medium" pitchFamily="34" charset="0"/>
              </a:rPr>
              <a:t>?</a:t>
            </a:r>
            <a:endParaRPr lang="cs-CZ" sz="3000" dirty="0">
              <a:latin typeface="Albertus Medium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4014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8" name="Picture 20" descr="View detail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1035" y="548679"/>
            <a:ext cx="2133873" cy="2133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Maid making a be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548680"/>
            <a:ext cx="2133873" cy="2133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4" name="Picture 26" descr="Young boy setting dinner table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6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48680"/>
            <a:ext cx="2133873" cy="2133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6" name="Picture 28" descr="View details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544" y="3645024"/>
            <a:ext cx="2133873" cy="2133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8" name="Picture 30" descr="Zobrazit podrobnosti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5743" y="3645024"/>
            <a:ext cx="2133873" cy="2133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0" name="Picture 32" descr="Zobrazit podrobnosti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2550" y="3609319"/>
            <a:ext cx="2133873" cy="2133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Vývojový diagram: dokument 20"/>
          <p:cNvSpPr/>
          <p:nvPr/>
        </p:nvSpPr>
        <p:spPr>
          <a:xfrm rot="21057658">
            <a:off x="630361" y="2586879"/>
            <a:ext cx="2360521" cy="729743"/>
          </a:xfrm>
          <a:prstGeom prst="flowChartDocument">
            <a:avLst/>
          </a:prstGeom>
          <a:solidFill>
            <a:srgbClr val="FF99FF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lbertus Medium" pitchFamily="34" charset="0"/>
              </a:rPr>
              <a:t>SET THE TABLE</a:t>
            </a:r>
            <a:endParaRPr lang="cs-CZ" b="1" dirty="0">
              <a:solidFill>
                <a:schemeClr val="tx1"/>
              </a:solidFill>
              <a:latin typeface="Albertus Medium" pitchFamily="34" charset="0"/>
            </a:endParaRPr>
          </a:p>
        </p:txBody>
      </p:sp>
      <p:sp>
        <p:nvSpPr>
          <p:cNvPr id="22" name="Vývojový diagram: dokument 21"/>
          <p:cNvSpPr/>
          <p:nvPr/>
        </p:nvSpPr>
        <p:spPr>
          <a:xfrm rot="21057658">
            <a:off x="3425218" y="2582629"/>
            <a:ext cx="2360521" cy="729743"/>
          </a:xfrm>
          <a:prstGeom prst="flowChartDocument">
            <a:avLst/>
          </a:prstGeom>
          <a:solidFill>
            <a:srgbClr val="FF99FF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lbertus Medium" pitchFamily="34" charset="0"/>
              </a:rPr>
              <a:t>DO THE DUSTING</a:t>
            </a:r>
            <a:endParaRPr lang="cs-CZ" b="1" dirty="0">
              <a:solidFill>
                <a:schemeClr val="tx1"/>
              </a:solidFill>
              <a:latin typeface="Albertus Medium" pitchFamily="34" charset="0"/>
            </a:endParaRPr>
          </a:p>
        </p:txBody>
      </p:sp>
      <p:sp>
        <p:nvSpPr>
          <p:cNvPr id="23" name="Vývojový diagram: dokument 22"/>
          <p:cNvSpPr/>
          <p:nvPr/>
        </p:nvSpPr>
        <p:spPr>
          <a:xfrm rot="21057658">
            <a:off x="6182471" y="2554919"/>
            <a:ext cx="2360521" cy="729743"/>
          </a:xfrm>
          <a:prstGeom prst="flowChartDocument">
            <a:avLst/>
          </a:prstGeom>
          <a:solidFill>
            <a:srgbClr val="FF99FF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lbertus Medium" pitchFamily="34" charset="0"/>
              </a:rPr>
              <a:t>MAKE THE BED</a:t>
            </a:r>
            <a:endParaRPr lang="cs-CZ" b="1" dirty="0">
              <a:solidFill>
                <a:schemeClr val="tx1"/>
              </a:solidFill>
              <a:latin typeface="Albertus Medium" pitchFamily="34" charset="0"/>
            </a:endParaRPr>
          </a:p>
        </p:txBody>
      </p:sp>
      <p:sp>
        <p:nvSpPr>
          <p:cNvPr id="24" name="Vývojový diagram: dokument 23"/>
          <p:cNvSpPr/>
          <p:nvPr/>
        </p:nvSpPr>
        <p:spPr>
          <a:xfrm rot="21057658">
            <a:off x="663501" y="5696760"/>
            <a:ext cx="2360521" cy="729743"/>
          </a:xfrm>
          <a:prstGeom prst="flowChartDocument">
            <a:avLst/>
          </a:prstGeom>
          <a:solidFill>
            <a:srgbClr val="FF99FF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lbertus Medium" pitchFamily="34" charset="0"/>
              </a:rPr>
              <a:t>SWEEP THE FLOOR</a:t>
            </a:r>
            <a:endParaRPr lang="cs-CZ" b="1" dirty="0">
              <a:solidFill>
                <a:schemeClr val="tx1"/>
              </a:solidFill>
              <a:latin typeface="Albertus Medium" pitchFamily="34" charset="0"/>
            </a:endParaRPr>
          </a:p>
        </p:txBody>
      </p:sp>
      <p:sp>
        <p:nvSpPr>
          <p:cNvPr id="25" name="Vývojový diagram: dokument 24"/>
          <p:cNvSpPr/>
          <p:nvPr/>
        </p:nvSpPr>
        <p:spPr>
          <a:xfrm rot="21057658">
            <a:off x="3316106" y="5686429"/>
            <a:ext cx="2360521" cy="729743"/>
          </a:xfrm>
          <a:prstGeom prst="flowChartDocument">
            <a:avLst/>
          </a:prstGeom>
          <a:solidFill>
            <a:srgbClr val="FF99FF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lbertus Medium" pitchFamily="34" charset="0"/>
              </a:rPr>
              <a:t>CLEAN THE FLOOR</a:t>
            </a:r>
            <a:endParaRPr lang="cs-CZ" b="1" dirty="0">
              <a:solidFill>
                <a:schemeClr val="tx1"/>
              </a:solidFill>
              <a:latin typeface="Albertus Medium" pitchFamily="34" charset="0"/>
            </a:endParaRPr>
          </a:p>
        </p:txBody>
      </p:sp>
      <p:sp>
        <p:nvSpPr>
          <p:cNvPr id="26" name="Vývojový diagram: dokument 25"/>
          <p:cNvSpPr/>
          <p:nvPr/>
        </p:nvSpPr>
        <p:spPr>
          <a:xfrm rot="21057658">
            <a:off x="6098271" y="5681541"/>
            <a:ext cx="2360521" cy="729743"/>
          </a:xfrm>
          <a:prstGeom prst="flowChartDocument">
            <a:avLst/>
          </a:prstGeom>
          <a:solidFill>
            <a:srgbClr val="FF99FF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lbertus Medium" pitchFamily="34" charset="0"/>
              </a:rPr>
              <a:t>POLISH THE MIRROR</a:t>
            </a:r>
            <a:endParaRPr lang="cs-CZ" b="1" dirty="0">
              <a:solidFill>
                <a:schemeClr val="tx1"/>
              </a:solidFill>
              <a:latin typeface="Albertus Medium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868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2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20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2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2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0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0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0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6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2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7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80"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buckets,cleaning supplies,households,industry,pails,squeegees,window washing,window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0732"/>
            <a:ext cx="7728793" cy="6552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563888" y="448932"/>
            <a:ext cx="2592288" cy="1827940"/>
          </a:xfrm>
          <a:prstGeom prst="rect">
            <a:avLst/>
          </a:prstGeom>
          <a:solidFill>
            <a:srgbClr val="FF99FF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300" b="1" i="1" dirty="0" smtClean="0">
                <a:solidFill>
                  <a:schemeClr val="tx1"/>
                </a:solidFill>
                <a:latin typeface="Albertus Medium" pitchFamily="34" charset="0"/>
              </a:rPr>
              <a:t>Use </a:t>
            </a:r>
            <a:r>
              <a:rPr lang="cs-CZ" sz="2300" b="1" i="1" dirty="0" err="1" smtClean="0">
                <a:solidFill>
                  <a:schemeClr val="tx1"/>
                </a:solidFill>
                <a:latin typeface="Albertus Medium" pitchFamily="34" charset="0"/>
              </a:rPr>
              <a:t>the</a:t>
            </a:r>
            <a:r>
              <a:rPr lang="cs-CZ" sz="2300" b="1" i="1" dirty="0" smtClean="0">
                <a:solidFill>
                  <a:schemeClr val="tx1"/>
                </a:solidFill>
                <a:latin typeface="Albertus Medium" pitchFamily="34" charset="0"/>
              </a:rPr>
              <a:t> </a:t>
            </a:r>
            <a:r>
              <a:rPr lang="cs-CZ" sz="2300" b="1" i="1" dirty="0" err="1" smtClean="0">
                <a:solidFill>
                  <a:schemeClr val="tx1"/>
                </a:solidFill>
                <a:latin typeface="Albertus Medium" pitchFamily="34" charset="0"/>
              </a:rPr>
              <a:t>new</a:t>
            </a:r>
            <a:r>
              <a:rPr lang="cs-CZ" sz="2300" b="1" i="1" dirty="0" smtClean="0">
                <a:solidFill>
                  <a:schemeClr val="tx1"/>
                </a:solidFill>
                <a:latin typeface="Albertus Medium" pitchFamily="34" charset="0"/>
              </a:rPr>
              <a:t> </a:t>
            </a:r>
            <a:r>
              <a:rPr lang="cs-CZ" sz="2300" b="1" i="1" dirty="0" err="1" smtClean="0">
                <a:solidFill>
                  <a:schemeClr val="tx1"/>
                </a:solidFill>
                <a:latin typeface="Albertus Medium" pitchFamily="34" charset="0"/>
              </a:rPr>
              <a:t>vocabulary</a:t>
            </a:r>
            <a:r>
              <a:rPr lang="cs-CZ" sz="2300" b="1" i="1" dirty="0" smtClean="0">
                <a:solidFill>
                  <a:schemeClr val="tx1"/>
                </a:solidFill>
                <a:latin typeface="Albertus Medium" pitchFamily="34" charset="0"/>
              </a:rPr>
              <a:t> and </a:t>
            </a:r>
            <a:r>
              <a:rPr lang="cs-CZ" sz="2300" b="1" i="1" dirty="0" err="1" smtClean="0">
                <a:solidFill>
                  <a:schemeClr val="tx1"/>
                </a:solidFill>
                <a:latin typeface="Albertus Medium" pitchFamily="34" charset="0"/>
              </a:rPr>
              <a:t>tell</a:t>
            </a:r>
            <a:r>
              <a:rPr lang="cs-CZ" sz="2300" b="1" i="1" dirty="0" smtClean="0">
                <a:solidFill>
                  <a:schemeClr val="tx1"/>
                </a:solidFill>
                <a:latin typeface="Albertus Medium" pitchFamily="34" charset="0"/>
              </a:rPr>
              <a:t> </a:t>
            </a:r>
            <a:r>
              <a:rPr lang="cs-CZ" sz="2300" b="1" i="1" dirty="0" err="1" smtClean="0">
                <a:solidFill>
                  <a:schemeClr val="tx1"/>
                </a:solidFill>
                <a:latin typeface="Albertus Medium" pitchFamily="34" charset="0"/>
              </a:rPr>
              <a:t>the</a:t>
            </a:r>
            <a:r>
              <a:rPr lang="cs-CZ" sz="2300" b="1" i="1" dirty="0" smtClean="0">
                <a:solidFill>
                  <a:schemeClr val="tx1"/>
                </a:solidFill>
                <a:latin typeface="Albertus Medium" pitchFamily="34" charset="0"/>
              </a:rPr>
              <a:t> </a:t>
            </a:r>
            <a:r>
              <a:rPr lang="cs-CZ" sz="2300" b="1" i="1" dirty="0" err="1" smtClean="0">
                <a:solidFill>
                  <a:schemeClr val="tx1"/>
                </a:solidFill>
                <a:latin typeface="Albertus Medium" pitchFamily="34" charset="0"/>
              </a:rPr>
              <a:t>class</a:t>
            </a:r>
            <a:r>
              <a:rPr lang="cs-CZ" sz="2300" b="1" i="1" dirty="0" smtClean="0">
                <a:solidFill>
                  <a:schemeClr val="tx1"/>
                </a:solidFill>
                <a:latin typeface="Albertus Medium" pitchFamily="34" charset="0"/>
              </a:rPr>
              <a:t> </a:t>
            </a:r>
            <a:r>
              <a:rPr lang="cs-CZ" sz="2300" b="1" i="1" dirty="0" err="1" smtClean="0">
                <a:solidFill>
                  <a:schemeClr val="tx1"/>
                </a:solidFill>
                <a:latin typeface="Albertus Medium" pitchFamily="34" charset="0"/>
              </a:rPr>
              <a:t>what</a:t>
            </a:r>
            <a:r>
              <a:rPr lang="cs-CZ" sz="2300" b="1" i="1" dirty="0" smtClean="0">
                <a:solidFill>
                  <a:schemeClr val="tx1"/>
                </a:solidFill>
                <a:latin typeface="Albertus Medium" pitchFamily="34" charset="0"/>
              </a:rPr>
              <a:t> </a:t>
            </a:r>
            <a:r>
              <a:rPr lang="cs-CZ" sz="2300" b="1" i="1" dirty="0" err="1" smtClean="0">
                <a:solidFill>
                  <a:schemeClr val="tx1"/>
                </a:solidFill>
                <a:latin typeface="Albertus Medium" pitchFamily="34" charset="0"/>
              </a:rPr>
              <a:t>you</a:t>
            </a:r>
            <a:r>
              <a:rPr lang="cs-CZ" sz="2300" b="1" i="1" dirty="0" smtClean="0">
                <a:solidFill>
                  <a:schemeClr val="tx1"/>
                </a:solidFill>
                <a:latin typeface="Albertus Medium" pitchFamily="34" charset="0"/>
              </a:rPr>
              <a:t> </a:t>
            </a:r>
            <a:r>
              <a:rPr lang="cs-CZ" sz="2300" b="1" i="1" dirty="0" err="1" smtClean="0">
                <a:solidFill>
                  <a:schemeClr val="tx1"/>
                </a:solidFill>
                <a:latin typeface="Albertus Medium" pitchFamily="34" charset="0"/>
              </a:rPr>
              <a:t>like</a:t>
            </a:r>
            <a:r>
              <a:rPr lang="cs-CZ" sz="2300" b="1" i="1" dirty="0" smtClean="0">
                <a:solidFill>
                  <a:schemeClr val="tx1"/>
                </a:solidFill>
                <a:latin typeface="Albertus Medium" pitchFamily="34" charset="0"/>
              </a:rPr>
              <a:t> and </a:t>
            </a:r>
            <a:r>
              <a:rPr lang="cs-CZ" sz="2300" b="1" i="1" dirty="0" err="1" smtClean="0">
                <a:solidFill>
                  <a:schemeClr val="tx1"/>
                </a:solidFill>
                <a:latin typeface="Albertus Medium" pitchFamily="34" charset="0"/>
              </a:rPr>
              <a:t>don´t</a:t>
            </a:r>
            <a:r>
              <a:rPr lang="cs-CZ" sz="2300" b="1" i="1" dirty="0" smtClean="0">
                <a:solidFill>
                  <a:schemeClr val="tx1"/>
                </a:solidFill>
                <a:latin typeface="Albertus Medium" pitchFamily="34" charset="0"/>
              </a:rPr>
              <a:t> </a:t>
            </a:r>
            <a:r>
              <a:rPr lang="cs-CZ" sz="2300" b="1" i="1" dirty="0" err="1" smtClean="0">
                <a:solidFill>
                  <a:schemeClr val="tx1"/>
                </a:solidFill>
                <a:latin typeface="Albertus Medium" pitchFamily="34" charset="0"/>
              </a:rPr>
              <a:t>like</a:t>
            </a:r>
            <a:r>
              <a:rPr lang="cs-CZ" sz="2300" b="1" i="1" dirty="0" smtClean="0">
                <a:solidFill>
                  <a:schemeClr val="tx1"/>
                </a:solidFill>
                <a:latin typeface="Albertus Medium" pitchFamily="34" charset="0"/>
              </a:rPr>
              <a:t> </a:t>
            </a:r>
            <a:r>
              <a:rPr lang="cs-CZ" sz="2300" b="1" i="1" dirty="0" err="1" smtClean="0">
                <a:solidFill>
                  <a:schemeClr val="tx1"/>
                </a:solidFill>
                <a:latin typeface="Albertus Medium" pitchFamily="34" charset="0"/>
              </a:rPr>
              <a:t>doing</a:t>
            </a:r>
            <a:r>
              <a:rPr lang="cs-CZ" sz="2300" b="1" i="1" dirty="0" smtClean="0">
                <a:solidFill>
                  <a:schemeClr val="tx1"/>
                </a:solidFill>
                <a:latin typeface="Albertus Medium" pitchFamily="34" charset="0"/>
              </a:rPr>
              <a:t> </a:t>
            </a:r>
            <a:r>
              <a:rPr lang="cs-CZ" sz="2300" b="1" i="1" dirty="0" err="1" smtClean="0">
                <a:solidFill>
                  <a:schemeClr val="tx1"/>
                </a:solidFill>
                <a:latin typeface="Albertus Medium" pitchFamily="34" charset="0"/>
              </a:rPr>
              <a:t>at</a:t>
            </a:r>
            <a:r>
              <a:rPr lang="cs-CZ" sz="2300" b="1" i="1" dirty="0" smtClean="0">
                <a:solidFill>
                  <a:schemeClr val="tx1"/>
                </a:solidFill>
                <a:latin typeface="Albertus Medium" pitchFamily="34" charset="0"/>
              </a:rPr>
              <a:t> </a:t>
            </a:r>
            <a:r>
              <a:rPr lang="cs-CZ" sz="2300" b="1" i="1" dirty="0" err="1" smtClean="0">
                <a:solidFill>
                  <a:schemeClr val="tx1"/>
                </a:solidFill>
                <a:latin typeface="Albertus Medium" pitchFamily="34" charset="0"/>
              </a:rPr>
              <a:t>home</a:t>
            </a:r>
            <a:r>
              <a:rPr lang="cs-CZ" sz="2300" b="1" i="1" dirty="0" smtClean="0">
                <a:solidFill>
                  <a:schemeClr val="tx1"/>
                </a:solidFill>
                <a:latin typeface="Albertus Medium" pitchFamily="34" charset="0"/>
              </a:rPr>
              <a:t>.</a:t>
            </a:r>
            <a:endParaRPr lang="cs-CZ" sz="2300" b="1" i="1" dirty="0">
              <a:solidFill>
                <a:schemeClr val="tx1"/>
              </a:solidFill>
              <a:latin typeface="Albertus Medium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324090" y="3645024"/>
            <a:ext cx="4064334" cy="1296532"/>
          </a:xfrm>
          <a:prstGeom prst="rect">
            <a:avLst/>
          </a:prstGeom>
          <a:solidFill>
            <a:srgbClr val="FF99FF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300" b="1" i="1" dirty="0" smtClean="0">
                <a:solidFill>
                  <a:schemeClr val="tx1"/>
                </a:solidFill>
                <a:latin typeface="Albertus Medium" pitchFamily="34" charset="0"/>
              </a:rPr>
              <a:t>Use „LIKE“, „DON´T LIKE“, „ENJOY“, „HATE“, „DISLIKE“, „LOVE“ + ...ING!</a:t>
            </a:r>
            <a:endParaRPr lang="cs-CZ" sz="2300" b="1" i="1" dirty="0">
              <a:solidFill>
                <a:schemeClr val="tx1"/>
              </a:solidFill>
              <a:latin typeface="Albertus Medium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4252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leaning services,cleaning supplies,housecleaning,households,housekeepi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7916" y="1340768"/>
            <a:ext cx="4961831" cy="4961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2337839" y="1624169"/>
            <a:ext cx="1139500" cy="576064"/>
          </a:xfrm>
          <a:prstGeom prst="rect">
            <a:avLst/>
          </a:prstGeom>
          <a:solidFill>
            <a:srgbClr val="99FFCC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chemeClr val="tx1"/>
                </a:solidFill>
                <a:latin typeface="Albertus Medium" pitchFamily="34" charset="0"/>
              </a:rPr>
              <a:t>mop</a:t>
            </a:r>
            <a:endParaRPr lang="cs-CZ" sz="2500" b="1" dirty="0">
              <a:solidFill>
                <a:schemeClr val="tx1"/>
              </a:solidFill>
              <a:latin typeface="Albertus Medium" pitchFamily="34" charset="0"/>
            </a:endParaRPr>
          </a:p>
        </p:txBody>
      </p:sp>
      <p:sp>
        <p:nvSpPr>
          <p:cNvPr id="11" name="Obdélník 10">
            <a:hlinkClick r:id="" action="ppaction://noaction">
              <a:snd r:embed="rId3" name="lopatka.wav"/>
            </a:hlinkClick>
          </p:cNvPr>
          <p:cNvSpPr/>
          <p:nvPr/>
        </p:nvSpPr>
        <p:spPr>
          <a:xfrm>
            <a:off x="5781060" y="4099179"/>
            <a:ext cx="1835177" cy="576064"/>
          </a:xfrm>
          <a:prstGeom prst="rect">
            <a:avLst/>
          </a:prstGeom>
          <a:solidFill>
            <a:srgbClr val="99FFCC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500" b="1" dirty="0" smtClean="0">
                <a:solidFill>
                  <a:schemeClr val="tx1"/>
                </a:solidFill>
                <a:latin typeface="Albertus Medium" pitchFamily="34" charset="0"/>
              </a:rPr>
              <a:t>[ˈ</a:t>
            </a:r>
            <a:r>
              <a:rPr lang="cs-CZ" sz="2500" b="1" dirty="0" err="1" smtClean="0">
                <a:solidFill>
                  <a:schemeClr val="tx1"/>
                </a:solidFill>
                <a:latin typeface="Albertus Medium" pitchFamily="34" charset="0"/>
              </a:rPr>
              <a:t>dʌstˌpæn</a:t>
            </a:r>
            <a:r>
              <a:rPr lang="cs-CZ" sz="2500" b="1" dirty="0" smtClean="0">
                <a:solidFill>
                  <a:schemeClr val="tx1"/>
                </a:solidFill>
                <a:latin typeface="Albertus Medium" pitchFamily="34" charset="0"/>
              </a:rPr>
              <a:t>]</a:t>
            </a:r>
            <a:endParaRPr lang="cs-CZ" sz="2500" b="1" dirty="0">
              <a:solidFill>
                <a:schemeClr val="tx1"/>
              </a:solidFill>
              <a:latin typeface="Albertus Medium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636820" y="4753766"/>
            <a:ext cx="2442622" cy="576064"/>
          </a:xfrm>
          <a:prstGeom prst="rect">
            <a:avLst/>
          </a:prstGeom>
          <a:solidFill>
            <a:srgbClr val="99FFCC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i="1" dirty="0" smtClean="0">
                <a:solidFill>
                  <a:schemeClr val="tx1"/>
                </a:solidFill>
                <a:latin typeface="Albertus Medium" pitchFamily="34" charset="0"/>
              </a:rPr>
              <a:t>lopatka na smetí</a:t>
            </a:r>
            <a:endParaRPr lang="cs-CZ" sz="2500" i="1" dirty="0">
              <a:solidFill>
                <a:schemeClr val="tx1"/>
              </a:solidFill>
              <a:latin typeface="Albertus Medium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318062" y="6189267"/>
            <a:ext cx="3576242" cy="633672"/>
          </a:xfrm>
          <a:prstGeom prst="rect">
            <a:avLst/>
          </a:prstGeom>
          <a:solidFill>
            <a:srgbClr val="99FFCC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i="1" dirty="0" smtClean="0">
                <a:solidFill>
                  <a:schemeClr val="tx1"/>
                </a:solidFill>
                <a:latin typeface="Albertus Medium" pitchFamily="34" charset="0"/>
              </a:rPr>
              <a:t>smeták, metla, smetáček</a:t>
            </a:r>
            <a:endParaRPr lang="cs-CZ" sz="2500" i="1" dirty="0">
              <a:solidFill>
                <a:schemeClr val="tx1"/>
              </a:solidFill>
              <a:latin typeface="Albertus Medium" pitchFamily="34" charset="0"/>
            </a:endParaRPr>
          </a:p>
        </p:txBody>
      </p:sp>
      <p:sp>
        <p:nvSpPr>
          <p:cNvPr id="14" name="Obdélník 13">
            <a:hlinkClick r:id="" action="ppaction://noaction">
              <a:snd r:embed="rId4" name="smeták.wav"/>
            </a:hlinkClick>
          </p:cNvPr>
          <p:cNvSpPr/>
          <p:nvPr/>
        </p:nvSpPr>
        <p:spPr>
          <a:xfrm>
            <a:off x="1852734" y="5533715"/>
            <a:ext cx="1253450" cy="576064"/>
          </a:xfrm>
          <a:prstGeom prst="rect">
            <a:avLst/>
          </a:prstGeom>
          <a:solidFill>
            <a:srgbClr val="99FFCC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chemeClr val="tx1"/>
                </a:solidFill>
                <a:latin typeface="Albertus Medium" pitchFamily="34" charset="0"/>
              </a:rPr>
              <a:t>[</a:t>
            </a:r>
            <a:r>
              <a:rPr lang="cs-CZ" sz="2500" b="1" dirty="0" err="1" smtClean="0">
                <a:solidFill>
                  <a:schemeClr val="tx1"/>
                </a:solidFill>
                <a:latin typeface="Albertus Medium" pitchFamily="34" charset="0"/>
              </a:rPr>
              <a:t>brʊm</a:t>
            </a:r>
            <a:r>
              <a:rPr lang="cs-CZ" sz="2500" b="1" dirty="0" smtClean="0">
                <a:solidFill>
                  <a:schemeClr val="tx1"/>
                </a:solidFill>
                <a:latin typeface="Albertus Medium" pitchFamily="34" charset="0"/>
              </a:rPr>
              <a:t>]</a:t>
            </a:r>
            <a:endParaRPr lang="cs-CZ" sz="2500" b="1" dirty="0">
              <a:solidFill>
                <a:schemeClr val="tx1"/>
              </a:solidFill>
              <a:latin typeface="Albertus Medium" pitchFamily="34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763688" y="2240789"/>
            <a:ext cx="1139500" cy="576064"/>
          </a:xfrm>
          <a:prstGeom prst="rect">
            <a:avLst/>
          </a:prstGeom>
          <a:solidFill>
            <a:srgbClr val="99FFCC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i="1" dirty="0" smtClean="0">
                <a:solidFill>
                  <a:schemeClr val="tx1"/>
                </a:solidFill>
                <a:latin typeface="Albertus Medium" pitchFamily="34" charset="0"/>
              </a:rPr>
              <a:t>mop</a:t>
            </a:r>
            <a:endParaRPr lang="cs-CZ" sz="2500" i="1" dirty="0">
              <a:solidFill>
                <a:schemeClr val="tx1"/>
              </a:solidFill>
              <a:latin typeface="Albertus Medium" pitchFamily="34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170865" y="5533715"/>
            <a:ext cx="1253450" cy="576064"/>
          </a:xfrm>
          <a:prstGeom prst="rect">
            <a:avLst/>
          </a:prstGeom>
          <a:solidFill>
            <a:srgbClr val="99FFCC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err="1" smtClean="0">
                <a:solidFill>
                  <a:schemeClr val="tx1"/>
                </a:solidFill>
                <a:latin typeface="Albertus Medium" pitchFamily="34" charset="0"/>
              </a:rPr>
              <a:t>broom</a:t>
            </a:r>
            <a:endParaRPr lang="cs-CZ" sz="2500" b="1" dirty="0">
              <a:solidFill>
                <a:schemeClr val="tx1"/>
              </a:solidFill>
              <a:latin typeface="Albertus Medium" pitchFamily="34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680802" y="4099179"/>
            <a:ext cx="1253450" cy="576064"/>
          </a:xfrm>
          <a:prstGeom prst="rect">
            <a:avLst/>
          </a:prstGeom>
          <a:solidFill>
            <a:srgbClr val="99FFCC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err="1" smtClean="0">
                <a:solidFill>
                  <a:schemeClr val="tx1"/>
                </a:solidFill>
                <a:latin typeface="Albertus Medium" pitchFamily="34" charset="0"/>
              </a:rPr>
              <a:t>dustpan</a:t>
            </a:r>
            <a:endParaRPr lang="cs-CZ" sz="2500" b="1" dirty="0">
              <a:solidFill>
                <a:schemeClr val="tx1"/>
              </a:solidFill>
              <a:latin typeface="Albertus Medium" pitchFamily="34" charset="0"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07504" y="146942"/>
            <a:ext cx="897193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err="1" smtClean="0">
                <a:latin typeface="Albertus Medium" pitchFamily="34" charset="0"/>
              </a:rPr>
              <a:t>Can</a:t>
            </a:r>
            <a:r>
              <a:rPr lang="cs-CZ" sz="2800" dirty="0" smtClean="0">
                <a:latin typeface="Albertus Medium" pitchFamily="34" charset="0"/>
              </a:rPr>
              <a:t> </a:t>
            </a:r>
            <a:r>
              <a:rPr lang="cs-CZ" sz="2800" dirty="0" err="1" smtClean="0">
                <a:latin typeface="Albertus Medium" pitchFamily="34" charset="0"/>
              </a:rPr>
              <a:t>you</a:t>
            </a:r>
            <a:r>
              <a:rPr lang="cs-CZ" sz="2800" dirty="0" smtClean="0">
                <a:latin typeface="Albertus Medium" pitchFamily="34" charset="0"/>
              </a:rPr>
              <a:t> </a:t>
            </a:r>
            <a:r>
              <a:rPr lang="cs-CZ" sz="2800" dirty="0" err="1" smtClean="0">
                <a:latin typeface="Albertus Medium" pitchFamily="34" charset="0"/>
              </a:rPr>
              <a:t>name</a:t>
            </a:r>
            <a:r>
              <a:rPr lang="cs-CZ" sz="2800" dirty="0" smtClean="0">
                <a:latin typeface="Albertus Medium" pitchFamily="34" charset="0"/>
              </a:rPr>
              <a:t> these </a:t>
            </a:r>
            <a:r>
              <a:rPr lang="cs-CZ" sz="2800" dirty="0" err="1" smtClean="0">
                <a:latin typeface="Albertus Medium" pitchFamily="34" charset="0"/>
              </a:rPr>
              <a:t>things</a:t>
            </a:r>
            <a:r>
              <a:rPr lang="cs-CZ" sz="2800" dirty="0" smtClean="0">
                <a:latin typeface="Albertus Medium" pitchFamily="34" charset="0"/>
              </a:rPr>
              <a:t> </a:t>
            </a:r>
            <a:r>
              <a:rPr lang="cs-CZ" sz="2800" dirty="0" err="1" smtClean="0">
                <a:latin typeface="Albertus Medium" pitchFamily="34" charset="0"/>
              </a:rPr>
              <a:t>used</a:t>
            </a:r>
            <a:r>
              <a:rPr lang="cs-CZ" sz="2800" dirty="0" smtClean="0">
                <a:latin typeface="Albertus Medium" pitchFamily="34" charset="0"/>
              </a:rPr>
              <a:t> </a:t>
            </a:r>
            <a:r>
              <a:rPr lang="cs-CZ" sz="2800" dirty="0" err="1" smtClean="0">
                <a:latin typeface="Albertus Medium" pitchFamily="34" charset="0"/>
              </a:rPr>
              <a:t>for</a:t>
            </a:r>
            <a:r>
              <a:rPr lang="cs-CZ" sz="2800" dirty="0" smtClean="0">
                <a:latin typeface="Albertus Medium" pitchFamily="34" charset="0"/>
              </a:rPr>
              <a:t> </a:t>
            </a:r>
            <a:r>
              <a:rPr lang="cs-CZ" sz="2800" dirty="0" err="1" smtClean="0">
                <a:latin typeface="Albertus Medium" pitchFamily="34" charset="0"/>
              </a:rPr>
              <a:t>cleaning</a:t>
            </a:r>
            <a:r>
              <a:rPr lang="cs-CZ" sz="2800" dirty="0" smtClean="0">
                <a:latin typeface="Albertus Medium" pitchFamily="34" charset="0"/>
              </a:rPr>
              <a:t>? </a:t>
            </a:r>
            <a:r>
              <a:rPr lang="cs-CZ" sz="2800" dirty="0" err="1" smtClean="0">
                <a:latin typeface="Albertus Medium" pitchFamily="34" charset="0"/>
              </a:rPr>
              <a:t>Try</a:t>
            </a:r>
            <a:r>
              <a:rPr lang="cs-CZ" sz="2800" dirty="0" smtClean="0">
                <a:latin typeface="Albertus Medium" pitchFamily="34" charset="0"/>
              </a:rPr>
              <a:t> to </a:t>
            </a:r>
            <a:r>
              <a:rPr lang="cs-CZ" sz="2800" dirty="0" err="1" smtClean="0">
                <a:latin typeface="Albertus Medium" pitchFamily="34" charset="0"/>
              </a:rPr>
              <a:t>read</a:t>
            </a:r>
            <a:r>
              <a:rPr lang="cs-CZ" sz="2800" dirty="0" smtClean="0">
                <a:latin typeface="Albertus Medium" pitchFamily="34" charset="0"/>
              </a:rPr>
              <a:t> </a:t>
            </a:r>
            <a:r>
              <a:rPr lang="cs-CZ" sz="2800" dirty="0" err="1" smtClean="0">
                <a:latin typeface="Albertus Medium" pitchFamily="34" charset="0"/>
              </a:rPr>
              <a:t>the</a:t>
            </a:r>
            <a:r>
              <a:rPr lang="cs-CZ" sz="2800" dirty="0" smtClean="0">
                <a:latin typeface="Albertus Medium" pitchFamily="34" charset="0"/>
              </a:rPr>
              <a:t> </a:t>
            </a:r>
            <a:r>
              <a:rPr lang="cs-CZ" sz="2800" dirty="0" err="1" smtClean="0">
                <a:latin typeface="Albertus Medium" pitchFamily="34" charset="0"/>
              </a:rPr>
              <a:t>pronuntiation</a:t>
            </a:r>
            <a:r>
              <a:rPr lang="cs-CZ" sz="2800" dirty="0" smtClean="0">
                <a:latin typeface="Albertus Medium" pitchFamily="34" charset="0"/>
              </a:rPr>
              <a:t> and </a:t>
            </a:r>
            <a:r>
              <a:rPr lang="cs-CZ" sz="2800" dirty="0" err="1" smtClean="0">
                <a:latin typeface="Albertus Medium" pitchFamily="34" charset="0"/>
              </a:rPr>
              <a:t>find</a:t>
            </a:r>
            <a:r>
              <a:rPr lang="cs-CZ" sz="2800" dirty="0" smtClean="0">
                <a:latin typeface="Albertus Medium" pitchFamily="34" charset="0"/>
              </a:rPr>
              <a:t> </a:t>
            </a:r>
            <a:r>
              <a:rPr lang="cs-CZ" sz="2800" dirty="0" err="1" smtClean="0">
                <a:latin typeface="Albertus Medium" pitchFamily="34" charset="0"/>
              </a:rPr>
              <a:t>out</a:t>
            </a:r>
            <a:r>
              <a:rPr lang="cs-CZ" sz="2800" dirty="0" smtClean="0">
                <a:latin typeface="Albertus Medium" pitchFamily="34" charset="0"/>
              </a:rPr>
              <a:t> </a:t>
            </a:r>
            <a:r>
              <a:rPr lang="cs-CZ" sz="2800" dirty="0" err="1" smtClean="0">
                <a:latin typeface="Albertus Medium" pitchFamily="34" charset="0"/>
              </a:rPr>
              <a:t>how</a:t>
            </a:r>
            <a:r>
              <a:rPr lang="cs-CZ" sz="2800" dirty="0" smtClean="0">
                <a:latin typeface="Albertus Medium" pitchFamily="34" charset="0"/>
              </a:rPr>
              <a:t> to </a:t>
            </a:r>
            <a:r>
              <a:rPr lang="cs-CZ" sz="2800" dirty="0" err="1" smtClean="0">
                <a:latin typeface="Albertus Medium" pitchFamily="34" charset="0"/>
              </a:rPr>
              <a:t>write</a:t>
            </a:r>
            <a:r>
              <a:rPr lang="cs-CZ" sz="2800" dirty="0" smtClean="0">
                <a:latin typeface="Albertus Medium" pitchFamily="34" charset="0"/>
              </a:rPr>
              <a:t> </a:t>
            </a:r>
            <a:r>
              <a:rPr lang="cs-CZ" sz="2800" dirty="0" err="1" smtClean="0">
                <a:latin typeface="Albertus Medium" pitchFamily="34" charset="0"/>
              </a:rPr>
              <a:t>the</a:t>
            </a:r>
            <a:r>
              <a:rPr lang="cs-CZ" sz="2800" dirty="0" smtClean="0">
                <a:latin typeface="Albertus Medium" pitchFamily="34" charset="0"/>
              </a:rPr>
              <a:t> </a:t>
            </a:r>
            <a:r>
              <a:rPr lang="cs-CZ" sz="2800" dirty="0" err="1" smtClean="0">
                <a:latin typeface="Albertus Medium" pitchFamily="34" charset="0"/>
              </a:rPr>
              <a:t>words</a:t>
            </a:r>
            <a:r>
              <a:rPr lang="cs-CZ" sz="2800" dirty="0" smtClean="0">
                <a:latin typeface="Albertus Medium" pitchFamily="34" charset="0"/>
              </a:rPr>
              <a:t>.</a:t>
            </a:r>
            <a:endParaRPr lang="cs-CZ" sz="2800" dirty="0">
              <a:latin typeface="Albertus Medium" pitchFamily="34" charset="0"/>
            </a:endParaRPr>
          </a:p>
        </p:txBody>
      </p:sp>
      <p:sp>
        <p:nvSpPr>
          <p:cNvPr id="27" name="Obdélník 26">
            <a:hlinkClick r:id="" action="ppaction://noaction">
              <a:snd r:embed="rId5" name="mop.wav"/>
            </a:hlinkClick>
          </p:cNvPr>
          <p:cNvSpPr/>
          <p:nvPr/>
        </p:nvSpPr>
        <p:spPr>
          <a:xfrm>
            <a:off x="1146940" y="1624169"/>
            <a:ext cx="1139500" cy="576064"/>
          </a:xfrm>
          <a:prstGeom prst="rect">
            <a:avLst/>
          </a:prstGeom>
          <a:solidFill>
            <a:srgbClr val="99FFCC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500" b="1" dirty="0" smtClean="0">
                <a:solidFill>
                  <a:schemeClr val="tx1"/>
                </a:solidFill>
                <a:latin typeface="Albertus Medium" pitchFamily="34" charset="0"/>
              </a:rPr>
              <a:t>[</a:t>
            </a:r>
            <a:r>
              <a:rPr lang="cs-CZ" sz="2500" b="1" dirty="0" err="1" smtClean="0">
                <a:solidFill>
                  <a:schemeClr val="tx1"/>
                </a:solidFill>
                <a:latin typeface="Albertus Medium" pitchFamily="34" charset="0"/>
              </a:rPr>
              <a:t>mɒp</a:t>
            </a:r>
            <a:r>
              <a:rPr lang="cs-CZ" sz="2500" b="1" dirty="0" smtClean="0">
                <a:solidFill>
                  <a:schemeClr val="tx1"/>
                </a:solidFill>
                <a:latin typeface="Albertus Medium" pitchFamily="34" charset="0"/>
              </a:rPr>
              <a:t>]</a:t>
            </a:r>
            <a:endParaRPr lang="cs-CZ" sz="2500" b="1" dirty="0">
              <a:solidFill>
                <a:schemeClr val="tx1"/>
              </a:solidFill>
              <a:latin typeface="Albertus Medium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49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0" grpId="0" animBg="1"/>
      <p:bldP spid="13" grpId="0" animBg="1"/>
      <p:bldP spid="14" grpId="0" animBg="1"/>
      <p:bldP spid="22" grpId="0" animBg="1"/>
      <p:bldP spid="23" grpId="0" animBg="1"/>
      <p:bldP spid="24" grpId="0" animBg="1"/>
      <p:bldP spid="2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37916" y="952828"/>
            <a:ext cx="4961831" cy="4961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6892844" y="1249075"/>
            <a:ext cx="1139500" cy="576064"/>
          </a:xfrm>
          <a:prstGeom prst="rect">
            <a:avLst/>
          </a:prstGeom>
          <a:solidFill>
            <a:srgbClr val="99FFCC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err="1" smtClean="0">
                <a:solidFill>
                  <a:schemeClr val="tx1"/>
                </a:solidFill>
                <a:latin typeface="Albertus Medium" pitchFamily="34" charset="0"/>
              </a:rPr>
              <a:t>bucket</a:t>
            </a:r>
            <a:endParaRPr lang="cs-CZ" sz="2500" b="1" dirty="0">
              <a:solidFill>
                <a:schemeClr val="tx1"/>
              </a:solidFill>
              <a:latin typeface="Albertus Medium" pitchFamily="34" charset="0"/>
            </a:endParaRPr>
          </a:p>
        </p:txBody>
      </p:sp>
      <p:sp>
        <p:nvSpPr>
          <p:cNvPr id="11" name="Obdélník 10">
            <a:hlinkClick r:id="" action="ppaction://noaction">
              <a:snd r:embed="rId3" name="gumový.wav"/>
            </a:hlinkClick>
          </p:cNvPr>
          <p:cNvSpPr/>
          <p:nvPr/>
        </p:nvSpPr>
        <p:spPr>
          <a:xfrm>
            <a:off x="4664022" y="4939331"/>
            <a:ext cx="1253450" cy="576064"/>
          </a:xfrm>
          <a:prstGeom prst="rect">
            <a:avLst/>
          </a:prstGeom>
          <a:solidFill>
            <a:srgbClr val="99FFCC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500" b="1" dirty="0" smtClean="0">
                <a:solidFill>
                  <a:schemeClr val="tx1"/>
                </a:solidFill>
                <a:latin typeface="Albertus Medium" pitchFamily="34" charset="0"/>
              </a:rPr>
              <a:t>[ˈ</a:t>
            </a:r>
            <a:r>
              <a:rPr lang="cs-CZ" sz="2500" b="1" dirty="0" err="1" smtClean="0">
                <a:solidFill>
                  <a:schemeClr val="tx1"/>
                </a:solidFill>
                <a:latin typeface="Albertus Medium" pitchFamily="34" charset="0"/>
              </a:rPr>
              <a:t>rʌbə</a:t>
            </a:r>
            <a:r>
              <a:rPr lang="cs-CZ" sz="2500" b="1" dirty="0" smtClean="0">
                <a:solidFill>
                  <a:schemeClr val="tx1"/>
                </a:solidFill>
                <a:latin typeface="Albertus Medium" pitchFamily="34" charset="0"/>
              </a:rPr>
              <a:t>]</a:t>
            </a:r>
            <a:endParaRPr lang="cs-CZ" sz="2500" b="1" dirty="0">
              <a:solidFill>
                <a:schemeClr val="tx1"/>
              </a:solidFill>
              <a:latin typeface="Albertus Medium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732070" y="5585062"/>
            <a:ext cx="2442622" cy="576064"/>
          </a:xfrm>
          <a:prstGeom prst="rect">
            <a:avLst/>
          </a:prstGeom>
          <a:solidFill>
            <a:srgbClr val="99FFCC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i="1" dirty="0" smtClean="0">
                <a:solidFill>
                  <a:schemeClr val="tx1"/>
                </a:solidFill>
                <a:latin typeface="Albertus Medium" pitchFamily="34" charset="0"/>
              </a:rPr>
              <a:t>gumová rukavice</a:t>
            </a:r>
            <a:endParaRPr lang="cs-CZ" sz="2500" i="1" dirty="0">
              <a:solidFill>
                <a:schemeClr val="tx1"/>
              </a:solidFill>
              <a:latin typeface="Albertus Medium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094268" y="4161566"/>
            <a:ext cx="1253450" cy="633672"/>
          </a:xfrm>
          <a:prstGeom prst="rect">
            <a:avLst/>
          </a:prstGeom>
          <a:solidFill>
            <a:srgbClr val="99FFCC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i="1" dirty="0" smtClean="0">
                <a:solidFill>
                  <a:schemeClr val="tx1"/>
                </a:solidFill>
                <a:latin typeface="Albertus Medium" pitchFamily="34" charset="0"/>
              </a:rPr>
              <a:t>kartáč</a:t>
            </a:r>
            <a:endParaRPr lang="cs-CZ" sz="2500" i="1" dirty="0">
              <a:solidFill>
                <a:schemeClr val="tx1"/>
              </a:solidFill>
              <a:latin typeface="Albertus Medium" pitchFamily="34" charset="0"/>
            </a:endParaRPr>
          </a:p>
        </p:txBody>
      </p:sp>
      <p:sp>
        <p:nvSpPr>
          <p:cNvPr id="14" name="Obdélník 13">
            <a:hlinkClick r:id="" action="ppaction://noaction">
              <a:snd r:embed="rId4" name="kartáč.wav"/>
            </a:hlinkClick>
          </p:cNvPr>
          <p:cNvSpPr/>
          <p:nvPr/>
        </p:nvSpPr>
        <p:spPr>
          <a:xfrm>
            <a:off x="593794" y="3506014"/>
            <a:ext cx="1139500" cy="576064"/>
          </a:xfrm>
          <a:prstGeom prst="rect">
            <a:avLst/>
          </a:prstGeom>
          <a:solidFill>
            <a:srgbClr val="99FFCC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chemeClr val="tx1"/>
                </a:solidFill>
                <a:latin typeface="Albertus Medium" pitchFamily="34" charset="0"/>
              </a:rPr>
              <a:t>[</a:t>
            </a:r>
            <a:r>
              <a:rPr lang="cs-CZ" sz="2500" b="1" dirty="0" err="1" smtClean="0">
                <a:solidFill>
                  <a:schemeClr val="tx1"/>
                </a:solidFill>
                <a:latin typeface="Albertus Medium" pitchFamily="34" charset="0"/>
              </a:rPr>
              <a:t>brʌʃ</a:t>
            </a:r>
            <a:r>
              <a:rPr lang="cs-CZ" sz="2500" b="1" dirty="0" smtClean="0">
                <a:solidFill>
                  <a:schemeClr val="tx1"/>
                </a:solidFill>
                <a:latin typeface="Albertus Medium" pitchFamily="34" charset="0"/>
              </a:rPr>
              <a:t>]</a:t>
            </a:r>
            <a:endParaRPr lang="cs-CZ" sz="2500" b="1" dirty="0">
              <a:solidFill>
                <a:schemeClr val="tx1"/>
              </a:solidFill>
              <a:latin typeface="Albertus Medium" pitchFamily="34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117513" y="1894414"/>
            <a:ext cx="1139500" cy="576064"/>
          </a:xfrm>
          <a:prstGeom prst="rect">
            <a:avLst/>
          </a:prstGeom>
          <a:solidFill>
            <a:srgbClr val="99FFCC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i="1" dirty="0" smtClean="0">
                <a:solidFill>
                  <a:schemeClr val="tx1"/>
                </a:solidFill>
                <a:latin typeface="Albertus Medium" pitchFamily="34" charset="0"/>
              </a:rPr>
              <a:t>kýbl</a:t>
            </a:r>
            <a:endParaRPr lang="cs-CZ" sz="2500" i="1" dirty="0">
              <a:solidFill>
                <a:schemeClr val="tx1"/>
              </a:solidFill>
              <a:latin typeface="Albertus Medium" pitchFamily="34" charset="0"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785675" y="3506014"/>
            <a:ext cx="1253450" cy="576064"/>
          </a:xfrm>
          <a:prstGeom prst="rect">
            <a:avLst/>
          </a:prstGeom>
          <a:solidFill>
            <a:srgbClr val="99FFCC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err="1" smtClean="0">
                <a:solidFill>
                  <a:schemeClr val="tx1"/>
                </a:solidFill>
                <a:latin typeface="Albertus Medium" pitchFamily="34" charset="0"/>
              </a:rPr>
              <a:t>brush</a:t>
            </a:r>
            <a:endParaRPr lang="cs-CZ" sz="2500" b="1" dirty="0">
              <a:solidFill>
                <a:schemeClr val="tx1"/>
              </a:solidFill>
              <a:latin typeface="Albertus Medium" pitchFamily="34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7022996" y="4939331"/>
            <a:ext cx="2018695" cy="576064"/>
          </a:xfrm>
          <a:prstGeom prst="rect">
            <a:avLst/>
          </a:prstGeom>
          <a:solidFill>
            <a:srgbClr val="99FFCC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err="1" smtClean="0">
                <a:solidFill>
                  <a:schemeClr val="tx1"/>
                </a:solidFill>
                <a:latin typeface="Albertus Medium" pitchFamily="34" charset="0"/>
              </a:rPr>
              <a:t>rubber</a:t>
            </a:r>
            <a:r>
              <a:rPr lang="cs-CZ" sz="2500" b="1" dirty="0" smtClean="0">
                <a:solidFill>
                  <a:schemeClr val="tx1"/>
                </a:solidFill>
                <a:latin typeface="Albertus Medium" pitchFamily="34" charset="0"/>
              </a:rPr>
              <a:t> </a:t>
            </a:r>
            <a:r>
              <a:rPr lang="cs-CZ" sz="2500" b="1" dirty="0" err="1" smtClean="0">
                <a:solidFill>
                  <a:schemeClr val="tx1"/>
                </a:solidFill>
                <a:latin typeface="Albertus Medium" pitchFamily="34" charset="0"/>
              </a:rPr>
              <a:t>glove</a:t>
            </a:r>
            <a:endParaRPr lang="cs-CZ" sz="2500" b="1" dirty="0">
              <a:solidFill>
                <a:schemeClr val="tx1"/>
              </a:solidFill>
              <a:latin typeface="Albertus Medium" pitchFamily="34" charset="0"/>
            </a:endParaRPr>
          </a:p>
        </p:txBody>
      </p:sp>
      <p:sp>
        <p:nvSpPr>
          <p:cNvPr id="27" name="Obdélník 26">
            <a:hlinkClick r:id="" action="ppaction://noaction">
              <a:snd r:embed="rId5" name="kýbl.wav"/>
            </a:hlinkClick>
          </p:cNvPr>
          <p:cNvSpPr/>
          <p:nvPr/>
        </p:nvSpPr>
        <p:spPr>
          <a:xfrm>
            <a:off x="5436096" y="1236229"/>
            <a:ext cx="1378795" cy="576064"/>
          </a:xfrm>
          <a:prstGeom prst="rect">
            <a:avLst/>
          </a:prstGeom>
          <a:solidFill>
            <a:srgbClr val="99FFCC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chemeClr val="tx1"/>
                </a:solidFill>
                <a:latin typeface="Albertus Medium" pitchFamily="34" charset="0"/>
              </a:rPr>
              <a:t>[ˈ</a:t>
            </a:r>
            <a:r>
              <a:rPr lang="cs-CZ" sz="2500" b="1" dirty="0" err="1" smtClean="0">
                <a:solidFill>
                  <a:schemeClr val="tx1"/>
                </a:solidFill>
                <a:latin typeface="Albertus Medium" pitchFamily="34" charset="0"/>
              </a:rPr>
              <a:t>bʌkɪt</a:t>
            </a:r>
            <a:r>
              <a:rPr lang="cs-CZ" sz="2500" b="1" dirty="0" smtClean="0">
                <a:solidFill>
                  <a:schemeClr val="tx1"/>
                </a:solidFill>
                <a:latin typeface="Albertus Medium" pitchFamily="34" charset="0"/>
              </a:rPr>
              <a:t>]</a:t>
            </a:r>
            <a:endParaRPr lang="cs-CZ" sz="2500" b="1" i="1" dirty="0">
              <a:solidFill>
                <a:schemeClr val="tx1"/>
              </a:solidFill>
              <a:latin typeface="Albertus Medium" pitchFamily="34" charset="0"/>
            </a:endParaRPr>
          </a:p>
        </p:txBody>
      </p:sp>
      <p:sp>
        <p:nvSpPr>
          <p:cNvPr id="15" name="Obdélník 14">
            <a:hlinkClick r:id="" action="ppaction://noaction">
              <a:snd r:embed="rId6" name="rukavice.wav"/>
            </a:hlinkClick>
          </p:cNvPr>
          <p:cNvSpPr/>
          <p:nvPr/>
        </p:nvSpPr>
        <p:spPr>
          <a:xfrm>
            <a:off x="5917472" y="4937957"/>
            <a:ext cx="1035909" cy="576064"/>
          </a:xfrm>
          <a:prstGeom prst="rect">
            <a:avLst/>
          </a:prstGeom>
          <a:solidFill>
            <a:srgbClr val="99FFCC"/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500" b="1" dirty="0" smtClean="0">
                <a:solidFill>
                  <a:schemeClr val="tx1"/>
                </a:solidFill>
                <a:latin typeface="Albertus Medium" pitchFamily="34" charset="0"/>
              </a:rPr>
              <a:t>[</a:t>
            </a:r>
            <a:r>
              <a:rPr lang="cs-CZ" sz="2500" b="1" dirty="0" err="1" smtClean="0">
                <a:solidFill>
                  <a:schemeClr val="tx1"/>
                </a:solidFill>
                <a:latin typeface="Albertus Medium" pitchFamily="34" charset="0"/>
              </a:rPr>
              <a:t>glʌv</a:t>
            </a:r>
            <a:r>
              <a:rPr lang="cs-CZ" sz="2500" b="1" dirty="0" smtClean="0">
                <a:solidFill>
                  <a:schemeClr val="tx1"/>
                </a:solidFill>
                <a:latin typeface="Albertus Medium" pitchFamily="34" charset="0"/>
              </a:rPr>
              <a:t>]</a:t>
            </a:r>
            <a:endParaRPr lang="cs-CZ" sz="2500" b="1" dirty="0">
              <a:solidFill>
                <a:schemeClr val="tx1"/>
              </a:solidFill>
              <a:latin typeface="Albertus Medium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3077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0" grpId="0" animBg="1"/>
      <p:bldP spid="13" grpId="0" animBg="1"/>
      <p:bldP spid="14" grpId="0" animBg="1"/>
      <p:bldP spid="22" grpId="0" animBg="1"/>
      <p:bldP spid="23" grpId="0" animBg="1"/>
      <p:bldP spid="24" grpId="0" animBg="1"/>
      <p:bldP spid="27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2062" y="173544"/>
            <a:ext cx="897193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err="1" smtClean="0">
                <a:latin typeface="Albertus Medium" pitchFamily="34" charset="0"/>
              </a:rPr>
              <a:t>Translate</a:t>
            </a:r>
            <a:r>
              <a:rPr lang="cs-CZ" sz="2800" dirty="0" smtClean="0">
                <a:latin typeface="Albertus Medium" pitchFamily="34" charset="0"/>
              </a:rPr>
              <a:t> these </a:t>
            </a:r>
            <a:r>
              <a:rPr lang="cs-CZ" sz="2800" dirty="0" err="1" smtClean="0">
                <a:latin typeface="Albertus Medium" pitchFamily="34" charset="0"/>
              </a:rPr>
              <a:t>sentences</a:t>
            </a:r>
            <a:r>
              <a:rPr lang="cs-CZ" sz="2800" dirty="0" smtClean="0">
                <a:latin typeface="Albertus Medium" pitchFamily="34" charset="0"/>
              </a:rPr>
              <a:t>.</a:t>
            </a:r>
            <a:endParaRPr lang="cs-CZ" sz="2800" dirty="0">
              <a:latin typeface="Albertus Medium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4138" y="1876260"/>
            <a:ext cx="8971938" cy="1577740"/>
          </a:xfrm>
          <a:prstGeom prst="rect">
            <a:avLst/>
          </a:prstGeom>
          <a:solidFill>
            <a:srgbClr val="FFFF99"/>
          </a:solidFill>
        </p:spPr>
        <p:txBody>
          <a:bodyPr wrap="square">
            <a:spAutoFit/>
          </a:bodyPr>
          <a:lstStyle/>
          <a:p>
            <a:pPr marL="514350" indent="-514350">
              <a:lnSpc>
                <a:spcPts val="4000"/>
              </a:lnSpc>
              <a:buAutoNum type="arabicPlain"/>
            </a:pPr>
            <a:r>
              <a:rPr lang="cs-CZ" sz="2500" i="1" dirty="0" smtClean="0">
                <a:latin typeface="Albertus Medium" pitchFamily="34" charset="0"/>
              </a:rPr>
              <a:t>Nesnáším utírání prachu, ale nevadí mi vysávání koberců.</a:t>
            </a:r>
          </a:p>
          <a:p>
            <a:pPr marL="514350" indent="-514350">
              <a:lnSpc>
                <a:spcPts val="4000"/>
              </a:lnSpc>
              <a:buAutoNum type="arabicPlain"/>
            </a:pPr>
            <a:r>
              <a:rPr lang="cs-CZ" sz="2500" i="1" dirty="0" smtClean="0">
                <a:latin typeface="Albertus Medium" pitchFamily="34" charset="0"/>
              </a:rPr>
              <a:t>Můj táta rád věší prádlo na zahradě.</a:t>
            </a:r>
          </a:p>
          <a:p>
            <a:pPr marL="514350" indent="-514350">
              <a:lnSpc>
                <a:spcPts val="4000"/>
              </a:lnSpc>
              <a:buAutoNum type="arabicPlain"/>
            </a:pPr>
            <a:r>
              <a:rPr lang="cs-CZ" sz="2500" i="1" dirty="0" smtClean="0">
                <a:latin typeface="Albertus Medium" pitchFamily="34" charset="0"/>
              </a:rPr>
              <a:t>Každý víkend musím umývat nádobí a vynášet koš.</a:t>
            </a:r>
            <a:endParaRPr lang="cs-CZ" sz="2500" i="1" dirty="0">
              <a:latin typeface="Albertus Medium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4138" y="4548869"/>
            <a:ext cx="8971938" cy="1577740"/>
          </a:xfrm>
          <a:prstGeom prst="rect">
            <a:avLst/>
          </a:prstGeom>
          <a:solidFill>
            <a:srgbClr val="FF99FF"/>
          </a:solidFill>
        </p:spPr>
        <p:txBody>
          <a:bodyPr wrap="square">
            <a:spAutoFit/>
          </a:bodyPr>
          <a:lstStyle/>
          <a:p>
            <a:pPr marL="514350" indent="-514350">
              <a:lnSpc>
                <a:spcPts val="4000"/>
              </a:lnSpc>
              <a:buAutoNum type="arabicPlain"/>
            </a:pPr>
            <a:r>
              <a:rPr lang="cs-CZ" sz="2500" dirty="0" smtClean="0">
                <a:latin typeface="Albertus Medium" pitchFamily="34" charset="0"/>
              </a:rPr>
              <a:t>I </a:t>
            </a:r>
            <a:r>
              <a:rPr lang="cs-CZ" sz="2500" dirty="0" err="1" smtClean="0">
                <a:latin typeface="Albertus Medium" pitchFamily="34" charset="0"/>
              </a:rPr>
              <a:t>hate</a:t>
            </a:r>
            <a:r>
              <a:rPr lang="cs-CZ" sz="2500" dirty="0" smtClean="0">
                <a:latin typeface="Albertus Medium" pitchFamily="34" charset="0"/>
              </a:rPr>
              <a:t> </a:t>
            </a:r>
            <a:r>
              <a:rPr lang="cs-CZ" sz="2500" b="1" dirty="0" err="1" smtClean="0">
                <a:latin typeface="Albertus Medium" pitchFamily="34" charset="0"/>
              </a:rPr>
              <a:t>doing</a:t>
            </a:r>
            <a:r>
              <a:rPr lang="cs-CZ" sz="2500" b="1" dirty="0" smtClean="0">
                <a:latin typeface="Albertus Medium" pitchFamily="34" charset="0"/>
              </a:rPr>
              <a:t> </a:t>
            </a:r>
            <a:r>
              <a:rPr lang="cs-CZ" sz="2500" b="1" dirty="0" err="1" smtClean="0">
                <a:latin typeface="Albertus Medium" pitchFamily="34" charset="0"/>
              </a:rPr>
              <a:t>dusting</a:t>
            </a:r>
            <a:r>
              <a:rPr lang="cs-CZ" sz="2500" b="1" dirty="0" smtClean="0">
                <a:latin typeface="Albertus Medium" pitchFamily="34" charset="0"/>
              </a:rPr>
              <a:t> </a:t>
            </a:r>
            <a:r>
              <a:rPr lang="cs-CZ" sz="2500" dirty="0" smtClean="0">
                <a:latin typeface="Albertus Medium" pitchFamily="34" charset="0"/>
              </a:rPr>
              <a:t>but I </a:t>
            </a:r>
            <a:r>
              <a:rPr lang="cs-CZ" sz="2500" dirty="0" err="1" smtClean="0">
                <a:latin typeface="Albertus Medium" pitchFamily="34" charset="0"/>
              </a:rPr>
              <a:t>don´t</a:t>
            </a:r>
            <a:r>
              <a:rPr lang="cs-CZ" sz="2500" dirty="0" smtClean="0">
                <a:latin typeface="Albertus Medium" pitchFamily="34" charset="0"/>
              </a:rPr>
              <a:t> mind </a:t>
            </a:r>
            <a:r>
              <a:rPr lang="cs-CZ" sz="2500" b="1" dirty="0" err="1" smtClean="0">
                <a:latin typeface="Albertus Medium" pitchFamily="34" charset="0"/>
              </a:rPr>
              <a:t>hoovering</a:t>
            </a:r>
            <a:r>
              <a:rPr lang="cs-CZ" sz="2500" dirty="0" smtClean="0">
                <a:latin typeface="Albertus Medium" pitchFamily="34" charset="0"/>
              </a:rPr>
              <a:t> </a:t>
            </a:r>
            <a:r>
              <a:rPr lang="cs-CZ" sz="2500" dirty="0" err="1" smtClean="0">
                <a:latin typeface="Albertus Medium" pitchFamily="34" charset="0"/>
              </a:rPr>
              <a:t>the</a:t>
            </a:r>
            <a:r>
              <a:rPr lang="cs-CZ" sz="2500" dirty="0" smtClean="0">
                <a:latin typeface="Albertus Medium" pitchFamily="34" charset="0"/>
              </a:rPr>
              <a:t> </a:t>
            </a:r>
            <a:r>
              <a:rPr lang="cs-CZ" sz="2500" dirty="0" err="1" smtClean="0">
                <a:latin typeface="Albertus Medium" pitchFamily="34" charset="0"/>
              </a:rPr>
              <a:t>carpets</a:t>
            </a:r>
            <a:r>
              <a:rPr lang="cs-CZ" sz="2500" dirty="0" smtClean="0">
                <a:latin typeface="Albertus Medium" pitchFamily="34" charset="0"/>
              </a:rPr>
              <a:t>.</a:t>
            </a:r>
          </a:p>
          <a:p>
            <a:pPr marL="514350" indent="-514350">
              <a:lnSpc>
                <a:spcPts val="4000"/>
              </a:lnSpc>
              <a:buAutoNum type="arabicPlain"/>
            </a:pPr>
            <a:r>
              <a:rPr lang="cs-CZ" sz="2500" dirty="0" smtClean="0">
                <a:latin typeface="Albertus Medium" pitchFamily="34" charset="0"/>
              </a:rPr>
              <a:t>My </a:t>
            </a:r>
            <a:r>
              <a:rPr lang="cs-CZ" sz="2500" dirty="0" err="1" smtClean="0">
                <a:latin typeface="Albertus Medium" pitchFamily="34" charset="0"/>
              </a:rPr>
              <a:t>dad</a:t>
            </a:r>
            <a:r>
              <a:rPr lang="cs-CZ" sz="2500" dirty="0" smtClean="0">
                <a:latin typeface="Albertus Medium" pitchFamily="34" charset="0"/>
              </a:rPr>
              <a:t> </a:t>
            </a:r>
            <a:r>
              <a:rPr lang="cs-CZ" sz="2500" dirty="0" err="1" smtClean="0">
                <a:latin typeface="Albertus Medium" pitchFamily="34" charset="0"/>
              </a:rPr>
              <a:t>likes</a:t>
            </a:r>
            <a:r>
              <a:rPr lang="cs-CZ" sz="2500" dirty="0" smtClean="0">
                <a:latin typeface="Albertus Medium" pitchFamily="34" charset="0"/>
              </a:rPr>
              <a:t> </a:t>
            </a:r>
            <a:r>
              <a:rPr lang="cs-CZ" sz="2500" b="1" dirty="0" err="1" smtClean="0">
                <a:latin typeface="Albertus Medium" pitchFamily="34" charset="0"/>
              </a:rPr>
              <a:t>hanging</a:t>
            </a:r>
            <a:r>
              <a:rPr lang="cs-CZ" sz="2500" b="1" dirty="0" smtClean="0">
                <a:latin typeface="Albertus Medium" pitchFamily="34" charset="0"/>
              </a:rPr>
              <a:t> </a:t>
            </a:r>
            <a:r>
              <a:rPr lang="cs-CZ" sz="2500" b="1" dirty="0" err="1" smtClean="0">
                <a:latin typeface="Albertus Medium" pitchFamily="34" charset="0"/>
              </a:rPr>
              <a:t>clothes</a:t>
            </a:r>
            <a:r>
              <a:rPr lang="cs-CZ" sz="2500" b="1" dirty="0" smtClean="0">
                <a:latin typeface="Albertus Medium" pitchFamily="34" charset="0"/>
              </a:rPr>
              <a:t> </a:t>
            </a:r>
            <a:r>
              <a:rPr lang="cs-CZ" sz="2500" dirty="0" smtClean="0">
                <a:latin typeface="Albertus Medium" pitchFamily="34" charset="0"/>
              </a:rPr>
              <a:t>in </a:t>
            </a:r>
            <a:r>
              <a:rPr lang="cs-CZ" sz="2500" dirty="0" err="1" smtClean="0">
                <a:latin typeface="Albertus Medium" pitchFamily="34" charset="0"/>
              </a:rPr>
              <a:t>the</a:t>
            </a:r>
            <a:r>
              <a:rPr lang="cs-CZ" sz="2500" dirty="0" smtClean="0">
                <a:latin typeface="Albertus Medium" pitchFamily="34" charset="0"/>
              </a:rPr>
              <a:t> garden.</a:t>
            </a:r>
          </a:p>
          <a:p>
            <a:pPr marL="514350" indent="-514350">
              <a:lnSpc>
                <a:spcPts val="4000"/>
              </a:lnSpc>
              <a:buAutoNum type="arabicPlain"/>
            </a:pPr>
            <a:r>
              <a:rPr lang="cs-CZ" sz="2500" dirty="0" err="1" smtClean="0">
                <a:latin typeface="Albertus Medium" pitchFamily="34" charset="0"/>
              </a:rPr>
              <a:t>Every</a:t>
            </a:r>
            <a:r>
              <a:rPr lang="cs-CZ" sz="2500" dirty="0" smtClean="0">
                <a:latin typeface="Albertus Medium" pitchFamily="34" charset="0"/>
              </a:rPr>
              <a:t> </a:t>
            </a:r>
            <a:r>
              <a:rPr lang="cs-CZ" sz="2500" dirty="0" err="1" smtClean="0">
                <a:latin typeface="Albertus Medium" pitchFamily="34" charset="0"/>
              </a:rPr>
              <a:t>weekend</a:t>
            </a:r>
            <a:r>
              <a:rPr lang="cs-CZ" sz="2500" dirty="0" smtClean="0">
                <a:latin typeface="Albertus Medium" pitchFamily="34" charset="0"/>
              </a:rPr>
              <a:t> I </a:t>
            </a:r>
            <a:r>
              <a:rPr lang="cs-CZ" sz="2500" dirty="0" err="1" smtClean="0">
                <a:latin typeface="Albertus Medium" pitchFamily="34" charset="0"/>
              </a:rPr>
              <a:t>must</a:t>
            </a:r>
            <a:r>
              <a:rPr lang="cs-CZ" sz="2500" dirty="0" smtClean="0">
                <a:latin typeface="Albertus Medium" pitchFamily="34" charset="0"/>
              </a:rPr>
              <a:t> </a:t>
            </a:r>
            <a:r>
              <a:rPr lang="cs-CZ" sz="2500" b="1" dirty="0" err="1" smtClean="0">
                <a:latin typeface="Albertus Medium" pitchFamily="34" charset="0"/>
              </a:rPr>
              <a:t>wash</a:t>
            </a:r>
            <a:r>
              <a:rPr lang="cs-CZ" sz="2500" b="1" dirty="0" smtClean="0">
                <a:latin typeface="Albertus Medium" pitchFamily="34" charset="0"/>
              </a:rPr>
              <a:t> up </a:t>
            </a:r>
            <a:r>
              <a:rPr lang="cs-CZ" sz="2500" dirty="0" smtClean="0">
                <a:latin typeface="Albertus Medium" pitchFamily="34" charset="0"/>
              </a:rPr>
              <a:t>and </a:t>
            </a:r>
            <a:r>
              <a:rPr lang="cs-CZ" sz="2500" b="1" dirty="0" err="1" smtClean="0">
                <a:latin typeface="Albertus Medium" pitchFamily="34" charset="0"/>
              </a:rPr>
              <a:t>take</a:t>
            </a:r>
            <a:r>
              <a:rPr lang="cs-CZ" sz="2500" b="1" dirty="0" smtClean="0">
                <a:latin typeface="Albertus Medium" pitchFamily="34" charset="0"/>
              </a:rPr>
              <a:t> </a:t>
            </a:r>
            <a:r>
              <a:rPr lang="cs-CZ" sz="2500" b="1" dirty="0" err="1" smtClean="0">
                <a:latin typeface="Albertus Medium" pitchFamily="34" charset="0"/>
              </a:rPr>
              <a:t>out</a:t>
            </a:r>
            <a:r>
              <a:rPr lang="cs-CZ" sz="2500" b="1" dirty="0" smtClean="0">
                <a:latin typeface="Albertus Medium" pitchFamily="34" charset="0"/>
              </a:rPr>
              <a:t> </a:t>
            </a:r>
            <a:r>
              <a:rPr lang="cs-CZ" sz="2500" b="1" dirty="0" err="1" smtClean="0">
                <a:latin typeface="Albertus Medium" pitchFamily="34" charset="0"/>
              </a:rPr>
              <a:t>the</a:t>
            </a:r>
            <a:r>
              <a:rPr lang="cs-CZ" sz="2500" b="1" dirty="0" smtClean="0">
                <a:latin typeface="Albertus Medium" pitchFamily="34" charset="0"/>
              </a:rPr>
              <a:t> </a:t>
            </a:r>
            <a:r>
              <a:rPr lang="cs-CZ" sz="2500" b="1" dirty="0" err="1" smtClean="0">
                <a:latin typeface="Albertus Medium" pitchFamily="34" charset="0"/>
              </a:rPr>
              <a:t>rubbish</a:t>
            </a:r>
            <a:r>
              <a:rPr lang="cs-CZ" sz="2500" dirty="0" smtClean="0">
                <a:latin typeface="Albertus Medium" pitchFamily="34" charset="0"/>
              </a:rPr>
              <a:t>.</a:t>
            </a:r>
            <a:endParaRPr lang="cs-CZ" sz="2500" dirty="0">
              <a:latin typeface="Albertus Medium" pitchFamily="34" charset="0"/>
            </a:endParaRPr>
          </a:p>
        </p:txBody>
      </p:sp>
      <p:pic>
        <p:nvPicPr>
          <p:cNvPr id="7" name="Picture 8" descr="View detail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2302" y="2351254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Woman putting a bag of garbage into the trash ca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412435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2" descr="View detail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0904" y="3412435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View detail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146764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0" descr="View details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081623"/>
            <a:ext cx="900000" cy="9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968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404664"/>
            <a:ext cx="4106317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i="1" u="sng" dirty="0" smtClean="0"/>
              <a:t>Použité odkazy:</a:t>
            </a:r>
          </a:p>
          <a:p>
            <a:endParaRPr lang="cs-CZ" i="1" dirty="0"/>
          </a:p>
          <a:p>
            <a:r>
              <a:rPr lang="cs-CZ" i="1" dirty="0" smtClean="0"/>
              <a:t>http://office.microsoft.com/cs-cz/images</a:t>
            </a:r>
          </a:p>
          <a:p>
            <a:r>
              <a:rPr lang="cs-CZ" i="1" dirty="0" smtClean="0"/>
              <a:t>http://office.microsoft.com/en-us/images</a:t>
            </a:r>
            <a:endParaRPr lang="cs-CZ" i="1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67544" y="270892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000" b="1" dirty="0" err="1" smtClean="0">
                <a:latin typeface="Albertus Medium" pitchFamily="34" charset="0"/>
                <a:cs typeface="Times New Roman" pitchFamily="18" charset="0"/>
              </a:rPr>
              <a:t>Good</a:t>
            </a:r>
            <a:r>
              <a:rPr lang="cs-CZ" sz="6000" b="1" dirty="0" smtClean="0">
                <a:latin typeface="Albertus Medium" pitchFamily="34" charset="0"/>
                <a:cs typeface="Times New Roman" pitchFamily="18" charset="0"/>
              </a:rPr>
              <a:t> </a:t>
            </a:r>
            <a:r>
              <a:rPr lang="cs-CZ" sz="6000" b="1" dirty="0" err="1" smtClean="0">
                <a:latin typeface="Albertus Medium" pitchFamily="34" charset="0"/>
                <a:cs typeface="Times New Roman" pitchFamily="18" charset="0"/>
              </a:rPr>
              <a:t>bye</a:t>
            </a:r>
            <a:r>
              <a:rPr lang="cs-CZ" sz="6000" b="1" dirty="0" smtClean="0">
                <a:latin typeface="Albertus Medium" pitchFamily="34" charset="0"/>
                <a:cs typeface="Times New Roman" pitchFamily="18" charset="0"/>
              </a:rPr>
              <a:t>!</a:t>
            </a:r>
            <a:endParaRPr lang="cs-CZ" sz="6000" b="1" dirty="0">
              <a:latin typeface="Albertus Medium" pitchFamily="34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4258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ipple dir="ru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867</TotalTime>
  <Words>320</Words>
  <Application>Microsoft Office PowerPoint</Application>
  <PresentationFormat>Předvádění na obrazovce (4:3)</PresentationFormat>
  <Paragraphs>72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Andy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Andy</dc:creator>
  <cp:lastModifiedBy>Emil Voldán</cp:lastModifiedBy>
  <cp:revision>31</cp:revision>
  <dcterms:created xsi:type="dcterms:W3CDTF">2012-10-19T20:29:02Z</dcterms:created>
  <dcterms:modified xsi:type="dcterms:W3CDTF">2012-11-10T21:56:27Z</dcterms:modified>
</cp:coreProperties>
</file>