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3" r:id="rId4"/>
    <p:sldId id="262" r:id="rId5"/>
    <p:sldId id="258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316906"/>
          <a:ext cx="7272808" cy="4920406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1_11_M_Na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poště_Pol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poštou jako institucí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, která poskytuje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mnoho služeb.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Žák je seznámen s její činností a úkoly, na které se zaměřuje.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domácnosti/Kde a jak platíme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Dokázat vysvětlit, kde a jak platíme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Pošta,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poštovní poukázka, doručování zboží, poplatky, peníze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21.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16-11-2012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16-11-2012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]. Dostupné z URL: &lt;http://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cs.wikipedia.org/wiki/Pošta&gt; 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</a:t>
            </a:r>
            <a:r>
              <a:rPr lang="cs-CZ" sz="5400" b="1" dirty="0" smtClean="0">
                <a:ln/>
                <a:solidFill>
                  <a:schemeClr val="bg1"/>
                </a:solidFill>
              </a:rPr>
              <a:t>P</a:t>
            </a:r>
            <a:r>
              <a:rPr lang="cs-CZ" sz="5400" b="1" dirty="0" smtClean="0">
                <a:ln/>
                <a:solidFill>
                  <a:schemeClr val="bg1"/>
                </a:solidFill>
              </a:rPr>
              <a:t>ošta</a:t>
            </a:r>
            <a:endParaRPr lang="cs-CZ" sz="5400" b="1" cap="none" dirty="0">
              <a:ln/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</a:t>
            </a:r>
            <a:r>
              <a:rPr lang="cs-CZ" sz="3200" b="1" dirty="0" smtClean="0">
                <a:solidFill>
                  <a:schemeClr val="bg1"/>
                </a:solidFill>
              </a:rPr>
              <a:t>Pošta</a:t>
            </a:r>
            <a:r>
              <a:rPr lang="cs-CZ" sz="3200" dirty="0" smtClean="0"/>
              <a:t> je označení pro službu, která zajišťuje </a:t>
            </a:r>
            <a:r>
              <a:rPr lang="cs-CZ" sz="3200" dirty="0" smtClean="0"/>
              <a:t>korespondenci</a:t>
            </a:r>
            <a:r>
              <a:rPr lang="cs-CZ" sz="3200" dirty="0" smtClean="0"/>
              <a:t>, </a:t>
            </a:r>
            <a:r>
              <a:rPr lang="cs-CZ" sz="3200" dirty="0" smtClean="0"/>
              <a:t>listovní služby, rozesílá zásilky, převádí peníze, vydává známky </a:t>
            </a:r>
            <a:r>
              <a:rPr lang="cs-CZ" sz="3200" dirty="0" smtClean="0"/>
              <a:t>a podobně. Jedná se o jednu z nejstarších služeb, které jsou na světě provozovány. Tvoří součást každodenního života lidí na celém světě. Její správné fungování je důležité pro tuzemské i </a:t>
            </a:r>
            <a:r>
              <a:rPr lang="cs-CZ" sz="3200" dirty="0" smtClean="0"/>
              <a:t>mezinárodní společenství.</a:t>
            </a:r>
            <a:endParaRPr lang="cs-CZ" sz="3200" dirty="0" smtClean="0"/>
          </a:p>
          <a:p>
            <a:pPr>
              <a:buNone/>
            </a:pP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CRX18PNE\MC9004414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60648"/>
            <a:ext cx="1428750" cy="1803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</a:t>
            </a:r>
            <a:r>
              <a:rPr lang="cs-CZ" sz="4800" b="1" dirty="0" smtClean="0">
                <a:ln/>
                <a:solidFill>
                  <a:srgbClr val="FFFF00"/>
                </a:solidFill>
              </a:rPr>
              <a:t>Poštovní poukázka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539552" y="1988840"/>
            <a:ext cx="6048672" cy="1384995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+mj-lt"/>
                <a:ea typeface="Times New Roman" pitchFamily="18" charset="0"/>
                <a:cs typeface="Arial" pitchFamily="34" charset="0"/>
              </a:rPr>
              <a:t>K posílání peněz postačí, když si vyzvedneme a vyplníme správnou poštovní poukázku.</a:t>
            </a:r>
            <a:endParaRPr lang="cs-CZ" sz="2800" dirty="0" smtClean="0">
              <a:latin typeface="+mj-lt"/>
              <a:ea typeface="Times New Roman" pitchFamily="18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3933056"/>
            <a:ext cx="8712968" cy="24191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Poštovní poukázky </a:t>
            </a:r>
            <a:r>
              <a:rPr lang="cs-CZ" sz="2400" dirty="0" smtClean="0"/>
              <a:t>jsou </a:t>
            </a:r>
            <a:r>
              <a:rPr lang="cs-CZ" sz="2400" dirty="0" smtClean="0"/>
              <a:t>doklady hotovostního i bezhotovostního platebního styku, které zavedla Česká </a:t>
            </a:r>
            <a:r>
              <a:rPr lang="cs-CZ" sz="2400" dirty="0" smtClean="0"/>
              <a:t>pošta </a:t>
            </a:r>
            <a:r>
              <a:rPr lang="cs-CZ" sz="2400" dirty="0" smtClean="0"/>
              <a:t>v podobě přesně stanovených předtisků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Vyplníme </a:t>
            </a:r>
            <a:r>
              <a:rPr lang="cs-CZ" sz="2400" dirty="0" smtClean="0"/>
              <a:t>potřebný typ poštovní poukázky a </a:t>
            </a:r>
            <a:r>
              <a:rPr lang="cs-CZ" sz="2400" dirty="0" smtClean="0"/>
              <a:t>složíme </a:t>
            </a:r>
            <a:r>
              <a:rPr lang="cs-CZ" sz="2400" dirty="0" smtClean="0"/>
              <a:t>peníze hotově na přepážce </a:t>
            </a:r>
            <a:r>
              <a:rPr lang="cs-CZ" sz="2400" dirty="0" smtClean="0"/>
              <a:t>pošty nebo můžeme </a:t>
            </a:r>
            <a:r>
              <a:rPr lang="cs-CZ" sz="2400" dirty="0" smtClean="0"/>
              <a:t>poslat peníze přes </a:t>
            </a:r>
            <a:r>
              <a:rPr lang="cs-CZ" sz="2400" dirty="0" smtClean="0"/>
              <a:t>účet </a:t>
            </a:r>
            <a:r>
              <a:rPr lang="cs-CZ" sz="2400" dirty="0" smtClean="0"/>
              <a:t>v bance</a:t>
            </a:r>
            <a:r>
              <a:rPr lang="cs-CZ" sz="2400" dirty="0" smtClean="0"/>
              <a:t>, </a:t>
            </a:r>
            <a:r>
              <a:rPr lang="cs-CZ" sz="2400" dirty="0" smtClean="0"/>
              <a:t>klient </a:t>
            </a:r>
            <a:r>
              <a:rPr lang="cs-CZ" sz="2400" dirty="0" smtClean="0"/>
              <a:t>musí vyplnit </a:t>
            </a:r>
            <a:r>
              <a:rPr lang="cs-CZ" sz="2400" dirty="0" smtClean="0"/>
              <a:t>i rubovou stranu poštovní poukázky, kde je příkaz k úhradě. </a:t>
            </a:r>
            <a:endParaRPr lang="cs-CZ" sz="2400" dirty="0"/>
          </a:p>
        </p:txBody>
      </p:sp>
      <p:pic>
        <p:nvPicPr>
          <p:cNvPr id="2050" name="Picture 2" descr="C:\Users\Jana\AppData\Local\Microsoft\Windows\Temporary Internet Files\Content.IE5\J6FH2NA5\MP9004278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204864"/>
            <a:ext cx="2593300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8722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4400" b="1" dirty="0" smtClean="0">
                <a:ln/>
                <a:solidFill>
                  <a:srgbClr val="FFFF00"/>
                </a:solidFill>
              </a:rPr>
              <a:t>Typy poštovních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/>
                <a:solidFill>
                  <a:srgbClr val="FFFF00"/>
                </a:solidFill>
              </a:rPr>
              <a:t>      poukázek</a:t>
            </a:r>
            <a:endParaRPr kumimoji="0" lang="cs-CZ" sz="44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395536" y="2708920"/>
            <a:ext cx="8424936" cy="3970318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poštovní poukázka typu A  </a:t>
            </a:r>
            <a:r>
              <a:rPr lang="cs-CZ" sz="2800" dirty="0" smtClean="0"/>
              <a:t>- </a:t>
            </a:r>
            <a:r>
              <a:rPr lang="cs-CZ" sz="2800" dirty="0" smtClean="0"/>
              <a:t>využívá </a:t>
            </a:r>
            <a:r>
              <a:rPr lang="cs-CZ" sz="2800" dirty="0" smtClean="0"/>
              <a:t>se na posílání peněz za poplatky,služby, pojistky atd.</a:t>
            </a:r>
          </a:p>
          <a:p>
            <a:pPr>
              <a:lnSpc>
                <a:spcPct val="9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poštovní poukázka typu B </a:t>
            </a:r>
            <a:r>
              <a:rPr lang="cs-CZ" sz="2800" dirty="0" smtClean="0"/>
              <a:t>- využívají je instituce k posílání peněz občanům </a:t>
            </a:r>
          </a:p>
          <a:p>
            <a:pPr>
              <a:lnSpc>
                <a:spcPct val="9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poštovní </a:t>
            </a:r>
            <a:r>
              <a:rPr lang="cs-CZ" sz="2800" b="1" dirty="0" smtClean="0">
                <a:solidFill>
                  <a:srgbClr val="FFFF00"/>
                </a:solidFill>
              </a:rPr>
              <a:t>poukázka </a:t>
            </a:r>
            <a:r>
              <a:rPr lang="cs-CZ" sz="2800" b="1" dirty="0" smtClean="0">
                <a:solidFill>
                  <a:srgbClr val="FFFF00"/>
                </a:solidFill>
              </a:rPr>
              <a:t>typu C </a:t>
            </a:r>
            <a:r>
              <a:rPr lang="cs-CZ" sz="2800" dirty="0" smtClean="0"/>
              <a:t>- </a:t>
            </a:r>
            <a:r>
              <a:rPr lang="cs-CZ" sz="2800" dirty="0" smtClean="0"/>
              <a:t>používá se </a:t>
            </a:r>
            <a:r>
              <a:rPr lang="cs-CZ" sz="2800" dirty="0" smtClean="0"/>
              <a:t>k </a:t>
            </a:r>
            <a:r>
              <a:rPr lang="cs-CZ" sz="2800" dirty="0" smtClean="0"/>
              <a:t>hotovostnímu </a:t>
            </a:r>
            <a:r>
              <a:rPr lang="cs-CZ" sz="2800" dirty="0" smtClean="0"/>
              <a:t>placení a při platbách mezi občany</a:t>
            </a:r>
          </a:p>
          <a:p>
            <a:pPr>
              <a:lnSpc>
                <a:spcPct val="9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poštovní poukázky typu D </a:t>
            </a:r>
            <a:r>
              <a:rPr lang="cs-CZ" sz="2800" dirty="0" smtClean="0"/>
              <a:t>- používá se k vyplácení peněz v hotovosti ve lhůtě jednoho pracovního dne po dni podání </a:t>
            </a:r>
            <a:endParaRPr lang="cs-CZ" sz="2800" dirty="0"/>
          </a:p>
        </p:txBody>
      </p:sp>
      <p:pic>
        <p:nvPicPr>
          <p:cNvPr id="3075" name="Picture 3" descr="C:\Users\Jana\AppData\Local\Microsoft\Windows\Temporary Internet Files\Content.IE5\SV48G03S\MM90023625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548680"/>
            <a:ext cx="2431185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</a:t>
            </a:r>
            <a:r>
              <a:rPr lang="cs-CZ" sz="4400" b="1" dirty="0" smtClean="0">
                <a:ln/>
                <a:solidFill>
                  <a:srgbClr val="FFFF00"/>
                </a:solidFill>
              </a:rPr>
              <a:t>Doručování zboží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467544" y="2398822"/>
            <a:ext cx="7920880" cy="1200329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Vybrané zboží je klientovi doručeno prostřednictvím pošty.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 Zboží zaplatíme po převzetí. Tomu se říká koupit zboží na dobírku.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pic>
        <p:nvPicPr>
          <p:cNvPr id="4098" name="Picture 2" descr="C:\Users\Jana\AppData\Local\Microsoft\Windows\Temporary Internet Files\Content.IE5\TVQU4GYL\MP9004318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789040"/>
            <a:ext cx="2109609" cy="2880320"/>
          </a:xfrm>
          <a:prstGeom prst="rect">
            <a:avLst/>
          </a:prstGeom>
          <a:noFill/>
        </p:spPr>
      </p:pic>
      <p:pic>
        <p:nvPicPr>
          <p:cNvPr id="4099" name="Picture 3" descr="C:\Users\Jana\AppData\Local\Microsoft\Windows\Temporary Internet Files\Content.IE5\CRX18PNE\MP9004318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789040"/>
            <a:ext cx="2160240" cy="2903000"/>
          </a:xfrm>
          <a:prstGeom prst="rect">
            <a:avLst/>
          </a:prstGeom>
          <a:noFill/>
        </p:spPr>
      </p:pic>
      <p:pic>
        <p:nvPicPr>
          <p:cNvPr id="4102" name="Picture 6" descr="C:\Users\Jana\AppData\Local\Microsoft\Windows\Temporary Internet Files\Content.IE5\CRX18PNE\MC9002873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0"/>
            <a:ext cx="2232248" cy="26208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467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</a:t>
            </a:r>
            <a:r>
              <a:rPr lang="cs-CZ" sz="4400" b="1" noProof="0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Poplatky poště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7920880" cy="156966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služby pošty platíme </a:t>
            </a:r>
            <a:r>
              <a:rPr lang="cs-CZ" sz="2400" b="1" dirty="0" smtClean="0"/>
              <a:t>poplatky</a:t>
            </a:r>
            <a:r>
              <a:rPr lang="cs-CZ" sz="2400" dirty="0" smtClean="0"/>
              <a:t>. Čím vyšší částku peněz posíláme, tím je vyšší poplatek. Při posílání balíčku závisí poplatek na jeho hmotnosti. Čím těžší balíček, tím vyšší poplatek.</a:t>
            </a:r>
            <a:endParaRPr lang="cs-CZ" sz="2400" dirty="0" smtClean="0"/>
          </a:p>
        </p:txBody>
      </p:sp>
      <p:pic>
        <p:nvPicPr>
          <p:cNvPr id="5122" name="Picture 2" descr="C:\Users\Jana\AppData\Local\Microsoft\Windows\Temporary Internet Files\Content.IE5\J6FH2NA5\MP9003853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789040"/>
            <a:ext cx="3776464" cy="2697474"/>
          </a:xfrm>
          <a:prstGeom prst="rect">
            <a:avLst/>
          </a:prstGeom>
          <a:noFill/>
        </p:spPr>
      </p:pic>
      <p:pic>
        <p:nvPicPr>
          <p:cNvPr id="5123" name="Picture 3" descr="C:\Users\Jana\AppData\Local\Microsoft\Windows\Temporary Internet Files\Content.IE5\SV48G03S\MC9003979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60648"/>
            <a:ext cx="1368152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467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</a:t>
            </a:r>
            <a:r>
              <a:rPr lang="cs-CZ" sz="4400" b="1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OTÁZKY A ÚKOLY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7920880" cy="156966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Kdo je adresát a kdo odesílatel?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smtClean="0"/>
              <a:t>Jaké služby pošty využíváš?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smtClean="0"/>
              <a:t>Dokážeš správně vyplnit poštovní poukázku</a:t>
            </a:r>
            <a:r>
              <a:rPr lang="cs-CZ" sz="2400" b="1" dirty="0" smtClean="0"/>
              <a:t>?</a:t>
            </a:r>
            <a:endParaRPr lang="cs-CZ" sz="2400" b="1" dirty="0" smtClean="0"/>
          </a:p>
          <a:p>
            <a:pPr marL="457200" indent="-457200"/>
            <a:endParaRPr lang="cs-CZ" sz="2400" dirty="0" smtClean="0"/>
          </a:p>
        </p:txBody>
      </p:sp>
      <p:pic>
        <p:nvPicPr>
          <p:cNvPr id="6146" name="Picture 2" descr="C:\Users\Jana\AppData\Local\Microsoft\Windows\Temporary Internet Files\Content.IE5\CRX18PNE\MC9004124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573016"/>
            <a:ext cx="2423311" cy="2658701"/>
          </a:xfrm>
          <a:prstGeom prst="rect">
            <a:avLst/>
          </a:prstGeom>
          <a:noFill/>
        </p:spPr>
      </p:pic>
      <p:pic>
        <p:nvPicPr>
          <p:cNvPr id="6147" name="Picture 3" descr="C:\Users\Jana\AppData\Local\Microsoft\Windows\Temporary Internet Files\Content.IE5\J6FH2NA5\MC9003970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60648"/>
            <a:ext cx="1909279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298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                 Pošta</vt:lpstr>
      <vt:lpstr>     Poštovní poukázka</vt:lpstr>
      <vt:lpstr>Snímek 4</vt:lpstr>
      <vt:lpstr>       Doručování zboží</vt:lpstr>
      <vt:lpstr> 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39</cp:revision>
  <dcterms:created xsi:type="dcterms:W3CDTF">2012-10-27T08:31:01Z</dcterms:created>
  <dcterms:modified xsi:type="dcterms:W3CDTF">2012-11-20T19:30:54Z</dcterms:modified>
</cp:coreProperties>
</file>