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6" r:id="rId3"/>
    <p:sldId id="257" r:id="rId4"/>
    <p:sldId id="295" r:id="rId5"/>
    <p:sldId id="296" r:id="rId6"/>
    <p:sldId id="297" r:id="rId7"/>
    <p:sldId id="298" r:id="rId8"/>
    <p:sldId id="299" r:id="rId9"/>
    <p:sldId id="277" r:id="rId10"/>
    <p:sldId id="300" r:id="rId11"/>
    <p:sldId id="27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6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E26989-8399-4BE9-8EF7-4346B924E4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CE2368-3EE5-4DE5-B8BD-BE20BE1A5793}" type="datetimeFigureOut">
              <a:rPr lang="cs-CZ"/>
              <a:pPr>
                <a:defRPr/>
              </a:pPr>
              <a:t>20.11.2012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53857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alphaModFix amt="10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5DA433-F33D-4512-BA77-B0992ECFC972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08" name="Group 40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xmlns="" val="3517876506"/>
              </p:ext>
            </p:extLst>
          </p:nvPr>
        </p:nvGraphicFramePr>
        <p:xfrm>
          <a:off x="468313" y="1268413"/>
          <a:ext cx="8229600" cy="3897316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Tvarosloví –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stupňování přídavných jmen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Lenka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Nečilová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Stupňování  přídavných jmen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prima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20.11.2012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Přídavná jména,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stupňování, 2. a 3. stupeň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 při výuce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72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515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713" y="5229225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153525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56" name="Picture 46" descr="logo_pruh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373196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683568" y="476673"/>
            <a:ext cx="7772400" cy="122413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Stupňování </a:t>
            </a:r>
            <a:r>
              <a:rPr lang="cs-CZ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přídavných jmen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3045498"/>
            <a:ext cx="2853084" cy="355796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5940152" y="3068960"/>
            <a:ext cx="2827164" cy="3557964"/>
          </a:xfrm>
          <a:prstGeom prst="rect">
            <a:avLst/>
          </a:prstGeom>
        </p:spPr>
      </p:pic>
      <p:sp>
        <p:nvSpPr>
          <p:cNvPr id="7" name="Oválný popisek 6"/>
          <p:cNvSpPr/>
          <p:nvPr/>
        </p:nvSpPr>
        <p:spPr>
          <a:xfrm>
            <a:off x="2267744" y="2060848"/>
            <a:ext cx="3096344" cy="1368152"/>
          </a:xfrm>
          <a:prstGeom prst="wedgeEllipseCallout">
            <a:avLst>
              <a:gd name="adj1" fmla="val -31960"/>
              <a:gd name="adj2" fmla="val 102282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suchý</a:t>
            </a:r>
          </a:p>
          <a:p>
            <a:pPr algn="ctr"/>
            <a:r>
              <a:rPr lang="cs-CZ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sušší</a:t>
            </a:r>
            <a:endParaRPr lang="cs-CZ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cs-CZ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nejsušší</a:t>
            </a:r>
            <a:endParaRPr lang="cs-CZ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Obláček 8"/>
          <p:cNvSpPr/>
          <p:nvPr/>
        </p:nvSpPr>
        <p:spPr>
          <a:xfrm>
            <a:off x="5940152" y="2204864"/>
            <a:ext cx="3203848" cy="864096"/>
          </a:xfrm>
          <a:prstGeom prst="cloudCallout">
            <a:avLst>
              <a:gd name="adj1" fmla="val -25466"/>
              <a:gd name="adj2" fmla="val 88703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já mám žízeň…</a:t>
            </a:r>
            <a:endParaRPr lang="cs-CZ" sz="2400" b="1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27" presetClass="emph" presetSubtype="0" repeatCount="indefinite" fill="remove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28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9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5278" y="1772816"/>
            <a:ext cx="8133186" cy="4061048"/>
          </a:xfrm>
        </p:spPr>
        <p:txBody>
          <a:bodyPr>
            <a:noAutofit/>
          </a:bodyPr>
          <a:lstStyle/>
          <a:p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některá přídavná jména mohou svými tvary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vyjadřovat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určitý stupeň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vlastnosti -dají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se tzv.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stupňovat</a:t>
            </a:r>
          </a:p>
          <a:p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rozlišujeme 3 stupně </a:t>
            </a:r>
          </a:p>
          <a:p>
            <a:r>
              <a:rPr lang="cs-CZ" sz="2800" b="1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stupeň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vyjadřuje základní míru vlastnosti - př. rychlý, pěkný, starý</a:t>
            </a:r>
          </a:p>
          <a:p>
            <a:r>
              <a:rPr lang="cs-CZ" sz="2800" b="1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stupeň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vyjadřuje míru větší - př. rychlejší, pěknější, starší</a:t>
            </a:r>
          </a:p>
          <a:p>
            <a:r>
              <a:rPr lang="cs-CZ" sz="2800" b="1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stupeň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vyjadřuje míru největší - př. nejrychlejší, nejpěknější, nejstarší</a:t>
            </a: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Stupňování přídavných jmen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5278" y="1772816"/>
            <a:ext cx="8133186" cy="4061048"/>
          </a:xfrm>
        </p:spPr>
        <p:txBody>
          <a:bodyPr>
            <a:noAutofit/>
          </a:bodyPr>
          <a:lstStyle/>
          <a:p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2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. stupeň </a:t>
            </a:r>
          </a:p>
          <a:p>
            <a:pPr lvl="1"/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tvoří se z 1. stupně pomocí přípon -</a:t>
            </a:r>
            <a:r>
              <a:rPr lang="cs-CZ" sz="2400" b="1" dirty="0" err="1">
                <a:solidFill>
                  <a:schemeClr val="accent6">
                    <a:lumMod val="50000"/>
                  </a:schemeClr>
                </a:solidFill>
              </a:rPr>
              <a:t>ejší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, -</a:t>
            </a:r>
            <a:r>
              <a:rPr lang="cs-CZ" sz="2400" b="1" dirty="0" err="1">
                <a:solidFill>
                  <a:schemeClr val="accent6">
                    <a:lumMod val="50000"/>
                  </a:schemeClr>
                </a:solidFill>
              </a:rPr>
              <a:t>ější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, - </a:t>
            </a:r>
            <a:r>
              <a:rPr lang="cs-CZ" sz="2400" b="1" dirty="0" err="1">
                <a:solidFill>
                  <a:schemeClr val="accent6">
                    <a:lumMod val="50000"/>
                  </a:schemeClr>
                </a:solidFill>
              </a:rPr>
              <a:t>ší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, -í</a:t>
            </a:r>
          </a:p>
          <a:p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3. stupeň</a:t>
            </a:r>
          </a:p>
          <a:p>
            <a:pPr lvl="1"/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tvoří se z 2. stupně přidáním předpony </a:t>
            </a:r>
            <a:r>
              <a:rPr lang="cs-CZ" sz="2400" b="1" dirty="0" err="1" smtClean="0">
                <a:solidFill>
                  <a:schemeClr val="accent6">
                    <a:lumMod val="50000"/>
                  </a:schemeClr>
                </a:solidFill>
              </a:rPr>
              <a:t>nej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-</a:t>
            </a:r>
          </a:p>
          <a:p>
            <a:pPr lvl="1"/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nový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, smutný, jednoduchý, dojemný, velký, tichý, suchý, sladký, známý, lehký, prudký, bohatý, pyšný, velký</a:t>
            </a: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Stupňování přídavných jmen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27721" y="4365104"/>
            <a:ext cx="7428655" cy="783193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defPPr>
              <a:defRPr lang="cs-CZ"/>
            </a:defPPr>
            <a:lvl1pPr>
              <a:defRPr sz="2000" b="1" spc="150">
                <a:ln w="11430">
                  <a:solidFill>
                    <a:schemeClr val="bg1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r>
              <a:rPr lang="cs-CZ" dirty="0"/>
              <a:t>Úkol</a:t>
            </a:r>
            <a:r>
              <a:rPr lang="cs-CZ" dirty="0" smtClean="0"/>
              <a:t>: 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utvoř 2. a 3. stupeň a přidej k nim vhodné podstatné jméno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2523" y="4396545"/>
            <a:ext cx="783530" cy="783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3053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5278" y="1772816"/>
            <a:ext cx="8133186" cy="40610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Obtížnější stupňování</a:t>
            </a:r>
          </a:p>
          <a:p>
            <a:endParaRPr lang="cs-CZ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některá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přídavná jména tvoří 2. stupeň od jiného kořene</a:t>
            </a:r>
          </a:p>
          <a:p>
            <a:pPr marL="0" indent="0" algn="ctr">
              <a:buNone/>
            </a:pPr>
            <a:r>
              <a:rPr lang="cs-CZ" sz="3600" b="1" dirty="0">
                <a:solidFill>
                  <a:schemeClr val="accent6">
                    <a:lumMod val="50000"/>
                  </a:schemeClr>
                </a:solidFill>
              </a:rPr>
              <a:t>dobrý - lepší</a:t>
            </a:r>
          </a:p>
          <a:p>
            <a:pPr marL="0" indent="0" algn="ctr">
              <a:buNone/>
            </a:pPr>
            <a:r>
              <a:rPr lang="cs-CZ" sz="3600" b="1" dirty="0">
                <a:solidFill>
                  <a:schemeClr val="accent6">
                    <a:lumMod val="50000"/>
                  </a:schemeClr>
                </a:solidFill>
              </a:rPr>
              <a:t>zlý - horší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Stupňování přídavných jmen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5724128" y="1628800"/>
            <a:ext cx="6480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cs-CZ" sz="9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6946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5278" y="1772816"/>
            <a:ext cx="8133186" cy="40610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Změna hlásek</a:t>
            </a:r>
            <a:endParaRPr lang="cs-CZ" sz="36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u přídavných jmen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zakončených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na -k  dochází k měkčení souhlásky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 - č</a:t>
            </a:r>
          </a:p>
          <a:p>
            <a:pPr algn="ctr"/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tenký - tenčí</a:t>
            </a:r>
          </a:p>
          <a:p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u některých přídavných jmen jsou správné dva tvary 2. stupně</a:t>
            </a:r>
          </a:p>
          <a:p>
            <a:pPr algn="ctr"/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hebký - hebčí i hebčejší</a:t>
            </a:r>
          </a:p>
          <a:p>
            <a:pPr algn="ctr"/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křehký -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křehčí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i křehčejší</a:t>
            </a:r>
          </a:p>
          <a:p>
            <a:pPr algn="ctr"/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trpký - trpčí i trpčejší</a:t>
            </a:r>
            <a:endParaRPr lang="cs-CZ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Stupňování přídavných jmen</a:t>
            </a:r>
          </a:p>
        </p:txBody>
      </p:sp>
    </p:spTree>
    <p:extLst>
      <p:ext uri="{BB962C8B-B14F-4D97-AF65-F5344CB8AC3E}">
        <p14:creationId xmlns:p14="http://schemas.microsoft.com/office/powerpoint/2010/main" xmlns="" val="1134361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5278" y="1772816"/>
            <a:ext cx="8133186" cy="4061048"/>
          </a:xfrm>
        </p:spPr>
        <p:txBody>
          <a:bodyPr numCol="2"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Někdy se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od kořene odsouvá přípona a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dochází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ke změnám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hlásky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vysoký - vyšší</a:t>
            </a:r>
          </a:p>
          <a:p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snadný - snazší</a:t>
            </a:r>
          </a:p>
          <a:p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blízký - bližší</a:t>
            </a:r>
          </a:p>
          <a:p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tichý - tišší</a:t>
            </a:r>
          </a:p>
          <a:p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nízký - nižší</a:t>
            </a:r>
          </a:p>
          <a:p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Pozor u 3. stupně přídavných jmen začínajících na j- dochází ke zdvojení hlásek</a:t>
            </a:r>
          </a:p>
          <a:p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nejjistější</a:t>
            </a:r>
          </a:p>
          <a:p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nejjasnější</a:t>
            </a:r>
            <a:endParaRPr lang="cs-CZ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Stupňování přídavných jmen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876256" y="4005064"/>
            <a:ext cx="504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cs-CZ" sz="9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4279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518864" y="274638"/>
            <a:ext cx="8229600" cy="121014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Procvičování</a:t>
            </a:r>
            <a:endParaRPr lang="cs-CZ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527720" y="2289772"/>
            <a:ext cx="8436767" cy="4298860"/>
          </a:xfrm>
        </p:spPr>
        <p:txBody>
          <a:bodyPr numCol="1">
            <a:noAutofit/>
          </a:bodyPr>
          <a:lstStyle/>
          <a:p>
            <a:pPr marL="0" indent="0">
              <a:buNone/>
            </a:pP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Noc byla jasná. Ke zřícenině hradu vedla strmá cesta. Po čase si na skromné ubytování zvykl. Přečetla si knihu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básní 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od známého maďarského básníka. Bydlení na venkově je příjemné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. Ve 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vysokých horách je řídký vzduch. Ve zlých dobách se národ vždy semknul. V lese je půda vlhká. Čeština je bohatý a krásný jazyk. Čína je lidnatý stát světa. </a:t>
            </a:r>
          </a:p>
          <a:p>
            <a:pPr marL="0" indent="0">
              <a:buNone/>
            </a:pPr>
            <a:endParaRPr lang="cs-CZ" sz="2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sz="20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sz="2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07741" y="1597603"/>
            <a:ext cx="6628555" cy="44267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defPPr>
              <a:defRPr lang="cs-CZ"/>
            </a:defPPr>
            <a:lvl1pPr>
              <a:defRPr sz="2000" b="1" spc="150">
                <a:ln w="11430">
                  <a:solidFill>
                    <a:schemeClr val="bg1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r>
              <a:rPr lang="cs-CZ" dirty="0"/>
              <a:t>Úkol</a:t>
            </a:r>
            <a:r>
              <a:rPr lang="cs-CZ" dirty="0" smtClean="0"/>
              <a:t>: </a:t>
            </a:r>
            <a:r>
              <a:rPr lang="cs-CZ" dirty="0"/>
              <a:t>Od přídavných jmen utvořte 2. a 3. stupeň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74024" y="1520539"/>
            <a:ext cx="783530" cy="783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9611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518864" y="274638"/>
            <a:ext cx="8229600" cy="121014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Procvičování</a:t>
            </a:r>
            <a:endParaRPr lang="cs-CZ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527720" y="2924944"/>
            <a:ext cx="8436767" cy="3663688"/>
          </a:xfrm>
        </p:spPr>
        <p:txBody>
          <a:bodyPr numCol="1"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Lhal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, a proto bylo jeho vystupování stále </a:t>
            </a:r>
            <a:r>
              <a:rPr lang="cs-CZ" sz="2800" b="1" dirty="0" err="1">
                <a:solidFill>
                  <a:schemeClr val="accent6">
                    <a:lumMod val="50000"/>
                  </a:schemeClr>
                </a:solidFill>
              </a:rPr>
              <a:t>ne_istější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Která hvězda na obloze je </a:t>
            </a:r>
            <a:r>
              <a:rPr lang="cs-CZ" sz="2800" b="1" dirty="0" err="1">
                <a:solidFill>
                  <a:schemeClr val="accent6">
                    <a:lumMod val="50000"/>
                  </a:schemeClr>
                </a:solidFill>
              </a:rPr>
              <a:t>ne_asnější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?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Dokázal naštěstí vybrat vždy to </a:t>
            </a:r>
            <a:r>
              <a:rPr lang="cs-CZ" sz="2800" b="1" dirty="0" err="1">
                <a:solidFill>
                  <a:schemeClr val="accent6">
                    <a:lumMod val="50000"/>
                  </a:schemeClr>
                </a:solidFill>
              </a:rPr>
              <a:t>ne_ednodušší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 řešení.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Popelka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našla v oříšku šaty z </a:t>
            </a:r>
            <a:r>
              <a:rPr lang="cs-CZ" sz="2800" b="1" dirty="0" err="1">
                <a:solidFill>
                  <a:schemeClr val="accent6">
                    <a:lumMod val="50000"/>
                  </a:schemeClr>
                </a:solidFill>
              </a:rPr>
              <a:t>ne_emnějšího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 hedvábí.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Muchomůrka zelená je naše </a:t>
            </a:r>
            <a:r>
              <a:rPr lang="cs-CZ" sz="2800" b="1" dirty="0" err="1">
                <a:solidFill>
                  <a:schemeClr val="accent6">
                    <a:lumMod val="50000"/>
                  </a:schemeClr>
                </a:solidFill>
              </a:rPr>
              <a:t>ne_dovatější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 houba.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Čím déle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vše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vysvětlovat, tím byla celá věc </a:t>
            </a:r>
            <a:r>
              <a:rPr lang="cs-CZ" sz="2800" b="1" dirty="0" err="1">
                <a:solidFill>
                  <a:schemeClr val="accent6">
                    <a:lumMod val="50000"/>
                  </a:schemeClr>
                </a:solidFill>
              </a:rPr>
              <a:t>ne_asnější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pPr marL="0" indent="0">
              <a:buNone/>
            </a:pPr>
            <a:endParaRPr lang="cs-CZ" sz="2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sz="20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sz="2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07741" y="1912304"/>
            <a:ext cx="6628555" cy="44267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defPPr>
              <a:defRPr lang="cs-CZ"/>
            </a:defPPr>
            <a:lvl1pPr>
              <a:defRPr sz="2000" b="1" spc="150">
                <a:ln w="11430">
                  <a:solidFill>
                    <a:schemeClr val="bg1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r>
              <a:rPr lang="cs-CZ" dirty="0"/>
              <a:t>Úkol</a:t>
            </a:r>
            <a:r>
              <a:rPr lang="cs-CZ" dirty="0" smtClean="0"/>
              <a:t>: </a:t>
            </a:r>
            <a:r>
              <a:rPr lang="cs-CZ" dirty="0"/>
              <a:t>doplň jedno, nebo dvě j (podle smyslu věty)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73822" y="1741876"/>
            <a:ext cx="783530" cy="783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46482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518864" y="274638"/>
            <a:ext cx="8229600" cy="121014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Procvičování</a:t>
            </a:r>
            <a:endParaRPr lang="cs-CZ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539552" y="2924944"/>
            <a:ext cx="8424935" cy="3663688"/>
          </a:xfrm>
        </p:spPr>
        <p:txBody>
          <a:bodyPr numCol="1"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			Který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světadíl je malý?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			Který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nerost je měkký?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Který oceán je velký?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Která hora na světě je vysoká?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			         Která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propast u nás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je hluboká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?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			         Která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řeka je dlouhá?</a:t>
            </a:r>
            <a:endParaRPr lang="cs-CZ" sz="2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sz="20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sz="2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07741" y="1912304"/>
            <a:ext cx="6628555" cy="44267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defPPr>
              <a:defRPr lang="cs-CZ"/>
            </a:defPPr>
            <a:lvl1pPr>
              <a:defRPr sz="2000" b="1" spc="150">
                <a:ln w="11430">
                  <a:solidFill>
                    <a:schemeClr val="bg1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r>
              <a:rPr lang="cs-CZ" dirty="0"/>
              <a:t>Úkol</a:t>
            </a:r>
            <a:r>
              <a:rPr lang="cs-CZ" dirty="0" smtClean="0"/>
              <a:t>: </a:t>
            </a:r>
            <a:r>
              <a:rPr lang="cs-CZ" dirty="0"/>
              <a:t>Utvořte 3. stupeň a </a:t>
            </a:r>
            <a:r>
              <a:rPr lang="cs-CZ" dirty="0" smtClean="0"/>
              <a:t>odpovězte </a:t>
            </a:r>
            <a:r>
              <a:rPr lang="cs-CZ" dirty="0"/>
              <a:t>na otázky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73822" y="1741876"/>
            <a:ext cx="783530" cy="78353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607741" y="5912405"/>
            <a:ext cx="557808" cy="755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http://upload.wikimedia.org/wikipedia/commons/0/0d/Amazon_river_basin.png</a:t>
            </a:r>
          </a:p>
        </p:txBody>
      </p:sp>
      <p:pic>
        <p:nvPicPr>
          <p:cNvPr id="1026" name="Picture 2" descr="http://upload.wikimedia.org/wikipedia/commons/0/0d/Amazon_river_bas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958763"/>
            <a:ext cx="2261642" cy="1907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607741" y="2547098"/>
            <a:ext cx="55780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http://upload.wikimedia.org/wikipedia/commons/thumb/f/f2/Australia_New_Guinea_continent.jpg/575px-Australia_New_Guinea_continent.jpg</a:t>
            </a:r>
          </a:p>
        </p:txBody>
      </p:sp>
      <p:pic>
        <p:nvPicPr>
          <p:cNvPr id="1028" name="Picture 4" descr="http://upload.wikimedia.org/wikipedia/commons/thumb/f/f2/Australia_New_Guinea_continent.jpg/575px-Australia_New_Guinea_continent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2341"/>
          <a:stretch/>
        </p:blipFill>
        <p:spPr bwMode="auto">
          <a:xfrm>
            <a:off x="1259632" y="2525406"/>
            <a:ext cx="1921337" cy="1556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5364088" y="4093181"/>
            <a:ext cx="14401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http://upload.wikimedia.org/wikipedia/commons/thumb/e/e7/Everest_North_Face_toward_Base_Camp_Tibet_Luca_Galuzzi_2006.jpg/800px-Everest_North_Face_toward_Base_Camp_Tibet_Luca_Galuzzi_2006.jpg</a:t>
            </a:r>
          </a:p>
        </p:txBody>
      </p:sp>
      <p:pic>
        <p:nvPicPr>
          <p:cNvPr id="1030" name="Picture 6" descr="http://upload.wikimedia.org/wikipedia/commons/thumb/e/e7/Everest_North_Face_toward_Base_Camp_Tibet_Luca_Galuzzi_2006.jpg/800px-Everest_North_Face_toward_Base_Camp_Tibet_Luca_Galuzzi_200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24006" y="3068960"/>
            <a:ext cx="2163809" cy="1441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58552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2437" y="1700808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KRAUSOVÁ, Zdeňka a Renata TERŠOVÁ. </a:t>
            </a:r>
            <a:r>
              <a:rPr lang="cs-CZ" i="1" dirty="0"/>
              <a:t>Český jazyk pro 6. ročník základní školy a primu víceletého gymnázia</a:t>
            </a:r>
            <a:r>
              <a:rPr lang="cs-CZ" dirty="0"/>
              <a:t>. 1. vyd. Plzeň: Fraus, 2003, 136 s. ISBN 80-7238-206-3. </a:t>
            </a:r>
          </a:p>
          <a:p>
            <a:r>
              <a:rPr lang="cs-CZ" dirty="0" smtClean="0"/>
              <a:t>MELICHAR, Jiří a Vlastimil STYBLÍK. </a:t>
            </a:r>
            <a:r>
              <a:rPr lang="cs-CZ" i="1" dirty="0" smtClean="0"/>
              <a:t>Český jazyk: rozšířený přehled učiva základní školy s cvičeními a klíčem</a:t>
            </a:r>
            <a:r>
              <a:rPr lang="cs-CZ" dirty="0" smtClean="0"/>
              <a:t>. Praha: Státní pedagogické nakladatelství, 1991. ISBN 80-042-5228-1. </a:t>
            </a:r>
          </a:p>
          <a:p>
            <a:r>
              <a:rPr lang="cs-CZ" dirty="0" smtClean="0"/>
              <a:t>http://commons.wikimedia.org</a:t>
            </a:r>
          </a:p>
          <a:p>
            <a:r>
              <a:rPr lang="cs-CZ" dirty="0" smtClean="0"/>
              <a:t>http://cs.wikipedia.org</a:t>
            </a:r>
          </a:p>
          <a:p>
            <a:r>
              <a:rPr lang="cs-CZ" dirty="0" smtClean="0"/>
              <a:t>Ostatní </a:t>
            </a:r>
            <a:r>
              <a:rPr lang="cs-CZ" dirty="0" smtClean="0"/>
              <a:t>materiál je z archivu autorky</a:t>
            </a:r>
          </a:p>
          <a:p>
            <a:r>
              <a:rPr lang="cs-CZ" dirty="0" smtClean="0"/>
              <a:t>Materiál </a:t>
            </a:r>
            <a:r>
              <a:rPr lang="cs-CZ" smtClean="0"/>
              <a:t>stažen </a:t>
            </a:r>
            <a:r>
              <a:rPr lang="cs-CZ" smtClean="0"/>
              <a:t>20</a:t>
            </a:r>
            <a:r>
              <a:rPr lang="cs-CZ" smtClean="0"/>
              <a:t>. </a:t>
            </a:r>
            <a:r>
              <a:rPr lang="cs-CZ" dirty="0" smtClean="0"/>
              <a:t>11. 2012</a:t>
            </a:r>
          </a:p>
          <a:p>
            <a:endParaRPr lang="cs-CZ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45435" y="556078"/>
            <a:ext cx="82296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400" b="1" dirty="0" smtClean="0"/>
              <a:t>Zdroje: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53525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6" descr="logo_pruh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69398" y="256721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228496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410</TotalTime>
  <Words>573</Words>
  <Application>Microsoft Office PowerPoint</Application>
  <PresentationFormat>Předvádění na obrazovce (4:3)</PresentationFormat>
  <Paragraphs>100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Stupňování přídavných jmen</vt:lpstr>
      <vt:lpstr>Stupňování přídavných jmen</vt:lpstr>
      <vt:lpstr>Stupňování přídavných jmen</vt:lpstr>
      <vt:lpstr>Stupňování přídavných jmen</vt:lpstr>
      <vt:lpstr>Stupňování přídavných jmen</vt:lpstr>
      <vt:lpstr>Stupňování přídavných jmen</vt:lpstr>
      <vt:lpstr>Procvičování</vt:lpstr>
      <vt:lpstr>Procvičování</vt:lpstr>
      <vt:lpstr>Procvičování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Lenka</dc:creator>
  <cp:lastModifiedBy>Lenka</cp:lastModifiedBy>
  <cp:revision>50</cp:revision>
  <dcterms:created xsi:type="dcterms:W3CDTF">2012-10-30T20:52:10Z</dcterms:created>
  <dcterms:modified xsi:type="dcterms:W3CDTF">2012-11-20T22:13:26Z</dcterms:modified>
</cp:coreProperties>
</file>