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VY_32_INOVACE_13/08_PŘÍBUZNÁ SLOVA PO 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6A2AF1-5239-4517-828E-F7F804D49D19}" type="presOf" srcId="{D1B46980-6531-4606-95E6-44980827E919}" destId="{6140AFEC-043D-4C43-A2F9-D0F5331DF3A3}" srcOrd="0" destOrd="0" presId="urn:microsoft.com/office/officeart/2005/8/layout/target3"/>
    <dgm:cxn modelId="{601E48ED-A230-4EDB-99D5-ED4BDFEBC5E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7CC93E0-6E35-46A7-A60C-6793CFCA201A}" type="presOf" srcId="{757F3AB3-0718-4624-B441-E567A8F0AB56}" destId="{333A1088-737F-45CB-B68E-254E46348037}" srcOrd="0" destOrd="0" presId="urn:microsoft.com/office/officeart/2005/8/layout/target3"/>
    <dgm:cxn modelId="{F27FAAE8-48DC-47A9-8299-67574356D91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B72E1A-C12C-40B2-BCFE-B503CC594A2E}" type="presOf" srcId="{D1D4F407-5343-4D3F-B5B9-D407B03CAEB4}" destId="{AED2198E-93D5-4001-81B4-73124B309672}" srcOrd="1" destOrd="0" presId="urn:microsoft.com/office/officeart/2005/8/layout/target3"/>
    <dgm:cxn modelId="{79EFD03A-1ADD-40A5-82B6-94A611D8FC12}" type="presOf" srcId="{4C35D32F-0EAB-4CD7-82EE-45574DC2A586}" destId="{890E4F0B-2866-4A3F-A3C7-2A14B1797930}" srcOrd="1" destOrd="0" presId="urn:microsoft.com/office/officeart/2005/8/layout/target3"/>
    <dgm:cxn modelId="{F740ABBD-F2C6-4E15-A476-63610FA490D2}" type="presOf" srcId="{4C35D32F-0EAB-4CD7-82EE-45574DC2A586}" destId="{8BEBB6EC-1DAA-4CAC-8A25-BC0FCBD5DBD5}" srcOrd="0" destOrd="0" presId="urn:microsoft.com/office/officeart/2005/8/layout/target3"/>
    <dgm:cxn modelId="{741A9CA7-5AF1-4260-B5A4-7EB3147774B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345EC6D-7968-47EB-A04D-9FB5025B110D}" type="presOf" srcId="{B651F6E3-6281-48DB-9319-2AEAFDAE7572}" destId="{6BB5E863-4638-4E1D-BFDE-399D028AC4ED}" srcOrd="1" destOrd="0" presId="urn:microsoft.com/office/officeart/2005/8/layout/target3"/>
    <dgm:cxn modelId="{F63B6E88-5399-4AEE-92C6-FDF45F103C7A}" type="presOf" srcId="{D1B46980-6531-4606-95E6-44980827E919}" destId="{2BE915AB-18AA-4053-B92C-3BFC9ED204BB}" srcOrd="1" destOrd="0" presId="urn:microsoft.com/office/officeart/2005/8/layout/target3"/>
    <dgm:cxn modelId="{9B96E740-4447-4C3A-8B35-8FBE486E3F3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E03041-A98A-4301-B2E7-239FE915AE9D}" type="presParOf" srcId="{333A1088-737F-45CB-B68E-254E46348037}" destId="{F5ABB229-8D3B-4694-996A-96F23CF14429}" srcOrd="0" destOrd="0" presId="urn:microsoft.com/office/officeart/2005/8/layout/target3"/>
    <dgm:cxn modelId="{9A342B36-CF89-4DD9-A5A5-074F9BFB4FBF}" type="presParOf" srcId="{333A1088-737F-45CB-B68E-254E46348037}" destId="{F41139FD-01EE-4571-8B17-4FB00FC51163}" srcOrd="1" destOrd="0" presId="urn:microsoft.com/office/officeart/2005/8/layout/target3"/>
    <dgm:cxn modelId="{E26F0B41-2B73-4305-A162-D555B63E7220}" type="presParOf" srcId="{333A1088-737F-45CB-B68E-254E46348037}" destId="{D005CE8C-CC26-4C3E-AC11-E15060ECD759}" srcOrd="2" destOrd="0" presId="urn:microsoft.com/office/officeart/2005/8/layout/target3"/>
    <dgm:cxn modelId="{9CBF0B7C-50C2-460A-A57E-726179B8F0A0}" type="presParOf" srcId="{333A1088-737F-45CB-B68E-254E46348037}" destId="{2C702D82-9B77-49B7-9568-BB8EB47C3372}" srcOrd="3" destOrd="0" presId="urn:microsoft.com/office/officeart/2005/8/layout/target3"/>
    <dgm:cxn modelId="{C5446B47-73AE-4600-8C09-3DD0B6228613}" type="presParOf" srcId="{333A1088-737F-45CB-B68E-254E46348037}" destId="{A52A0455-90FF-4808-ABD0-F02540D31D5A}" srcOrd="4" destOrd="0" presId="urn:microsoft.com/office/officeart/2005/8/layout/target3"/>
    <dgm:cxn modelId="{74349B4E-5595-4F8F-8DB4-36E54DC6EBC1}" type="presParOf" srcId="{333A1088-737F-45CB-B68E-254E46348037}" destId="{6140AFEC-043D-4C43-A2F9-D0F5331DF3A3}" srcOrd="5" destOrd="0" presId="urn:microsoft.com/office/officeart/2005/8/layout/target3"/>
    <dgm:cxn modelId="{A981A730-A794-4774-8A81-772E69109696}" type="presParOf" srcId="{333A1088-737F-45CB-B68E-254E46348037}" destId="{9358AC05-5D7D-4327-9F80-1AD486AEA664}" srcOrd="6" destOrd="0" presId="urn:microsoft.com/office/officeart/2005/8/layout/target3"/>
    <dgm:cxn modelId="{0221498F-B72F-4292-B13B-4B2E08A601B3}" type="presParOf" srcId="{333A1088-737F-45CB-B68E-254E46348037}" destId="{313FC574-E1CD-4FB4-B054-0B805CE0447D}" srcOrd="7" destOrd="0" presId="urn:microsoft.com/office/officeart/2005/8/layout/target3"/>
    <dgm:cxn modelId="{7A757F20-D0D9-4048-AA25-F63D059EEEDE}" type="presParOf" srcId="{333A1088-737F-45CB-B68E-254E46348037}" destId="{619D679B-A015-4ECF-8348-D1034C574F40}" srcOrd="8" destOrd="0" presId="urn:microsoft.com/office/officeart/2005/8/layout/target3"/>
    <dgm:cxn modelId="{EC1D16F0-31D7-40DA-ACA1-E643F2579C64}" type="presParOf" srcId="{333A1088-737F-45CB-B68E-254E46348037}" destId="{322283A8-4A27-4CDA-BAE3-F381106A9174}" srcOrd="9" destOrd="0" presId="urn:microsoft.com/office/officeart/2005/8/layout/target3"/>
    <dgm:cxn modelId="{3DFA0586-C145-4F9B-BD6D-A6AB111F6456}" type="presParOf" srcId="{333A1088-737F-45CB-B68E-254E46348037}" destId="{FFC9F71D-1B4F-4AD9-A4A6-86ADEFC8AF5C}" srcOrd="10" destOrd="0" presId="urn:microsoft.com/office/officeart/2005/8/layout/target3"/>
    <dgm:cxn modelId="{B795248F-77E1-47C6-B83D-56990216F8A6}" type="presParOf" srcId="{333A1088-737F-45CB-B68E-254E46348037}" destId="{25B08C86-7E15-44DC-BE7F-FFB55DD49D12}" srcOrd="11" destOrd="0" presId="urn:microsoft.com/office/officeart/2005/8/layout/target3"/>
    <dgm:cxn modelId="{4C2ECCCF-BB63-4594-B5CB-25A2244E9F3E}" type="presParOf" srcId="{333A1088-737F-45CB-B68E-254E46348037}" destId="{76644BE8-9D7C-4C09-B250-3D10AF48CBB7}" srcOrd="12" destOrd="0" presId="urn:microsoft.com/office/officeart/2005/8/layout/target3"/>
    <dgm:cxn modelId="{AB5952B8-6C60-4DDE-AB02-D5A18B6AAEBA}" type="presParOf" srcId="{333A1088-737F-45CB-B68E-254E46348037}" destId="{EE85B701-7295-41C0-BA7A-34D3756A2AE6}" srcOrd="13" destOrd="0" presId="urn:microsoft.com/office/officeart/2005/8/layout/target3"/>
    <dgm:cxn modelId="{1A20AE64-4B63-4E5B-85C3-6193101E117A}" type="presParOf" srcId="{333A1088-737F-45CB-B68E-254E46348037}" destId="{8BEBB6EC-1DAA-4CAC-8A25-BC0FCBD5DBD5}" srcOrd="14" destOrd="0" presId="urn:microsoft.com/office/officeart/2005/8/layout/target3"/>
    <dgm:cxn modelId="{04143221-DF37-4452-B48C-8614213D16C4}" type="presParOf" srcId="{333A1088-737F-45CB-B68E-254E46348037}" destId="{AED2198E-93D5-4001-81B4-73124B309672}" srcOrd="15" destOrd="0" presId="urn:microsoft.com/office/officeart/2005/8/layout/target3"/>
    <dgm:cxn modelId="{D4482BB0-2BFD-4F26-A689-6FE703C8F4B7}" type="presParOf" srcId="{333A1088-737F-45CB-B68E-254E46348037}" destId="{2BE915AB-18AA-4053-B92C-3BFC9ED204BB}" srcOrd="16" destOrd="0" presId="urn:microsoft.com/office/officeart/2005/8/layout/target3"/>
    <dgm:cxn modelId="{E31C6ADD-1A04-49C9-B43E-715E5191F6EA}" type="presParOf" srcId="{333A1088-737F-45CB-B68E-254E46348037}" destId="{6BB5E863-4638-4E1D-BFDE-399D028AC4ED}" srcOrd="17" destOrd="0" presId="urn:microsoft.com/office/officeart/2005/8/layout/target3"/>
    <dgm:cxn modelId="{1D143D4A-A5BE-408A-BC1E-F639F9213369}" type="presParOf" srcId="{333A1088-737F-45CB-B68E-254E46348037}" destId="{5A5FFA88-C948-4069-8E93-59FA12366E83}" srcOrd="18" destOrd="0" presId="urn:microsoft.com/office/officeart/2005/8/layout/target3"/>
    <dgm:cxn modelId="{DCA204B6-3767-46C9-B8BD-8B6A316443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VY_32_INOVACE_13/08_PŘÍBUZNÁ SLOVA PO 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9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221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58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900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6486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440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632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12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57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140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90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98418-36C5-4E66-9636-E268A5CA94D2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ED784-5166-4874-A669-4AE3ED361E6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34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99871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765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žáky ZŠ praktické – 5. ročník, slouží k pochopení slov, která jsou příbuzná se slovy vyjmenovanými, upozorňuje na rozdíly pravopisu v podobně nebo stejně znějících slovech.</a:t>
            </a:r>
          </a:p>
          <a:p>
            <a:r>
              <a:rPr lang="cs-CZ" sz="2400" dirty="0" smtClean="0"/>
              <a:t>Materiál je určen k použití při práci na interaktivní tabuli.</a:t>
            </a:r>
            <a:endParaRPr lang="cs-CZ" sz="2400" dirty="0" smtClean="0"/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30.11. 2011</a:t>
            </a:r>
          </a:p>
          <a:p>
            <a:r>
              <a:rPr lang="cs-CZ" sz="2400" dirty="0" smtClean="0"/>
              <a:t>Učitel postupně seznamuje žáky s příbuznými slovy k jednotlivým vyjmenovaným slovům. Žáci doplňují neúplná slova, podtrhávají slova a určují příbuznost slova ke slovu vyjmenovanému.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zvládali doplnění neúplných slov, </a:t>
            </a:r>
            <a:r>
              <a:rPr lang="cs-CZ" sz="2400" smtClean="0"/>
              <a:t>pracovali aktivně.</a:t>
            </a:r>
            <a:r>
              <a:rPr lang="cs-CZ" sz="2400" smtClean="0"/>
              <a:t>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55014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M_ jsme muzikanti, m_ se máme dobře, m_ jsme žáci 6.B, </a:t>
            </a:r>
          </a:p>
          <a:p>
            <a:pPr marL="0" indent="0">
              <a:buNone/>
            </a:pPr>
            <a:r>
              <a:rPr lang="cs-CZ" sz="2400" dirty="0" smtClean="0"/>
              <a:t>jedeme m_ i vy, m_ všichni, m_ spíme, um_vat podlahu, m_čka </a:t>
            </a:r>
          </a:p>
          <a:p>
            <a:pPr marL="0" indent="0">
              <a:buNone/>
            </a:pPr>
            <a:r>
              <a:rPr lang="cs-CZ" sz="2400" dirty="0" smtClean="0"/>
              <a:t>na nádobí, m_t se v potoce, m_ji si obličej, nem_jí okna, </a:t>
            </a:r>
          </a:p>
          <a:p>
            <a:pPr marL="0" indent="0">
              <a:buNone/>
            </a:pPr>
            <a:r>
              <a:rPr lang="cs-CZ" sz="2400" dirty="0" smtClean="0"/>
              <a:t>vym_dlený chlapec, nam_dlit si tvář, m_dlina z mýdla, om_t si </a:t>
            </a:r>
          </a:p>
          <a:p>
            <a:pPr marL="0" indent="0">
              <a:buNone/>
            </a:pPr>
            <a:r>
              <a:rPr lang="cs-CZ" sz="2400" dirty="0" smtClean="0"/>
              <a:t>ruce, um_té talíře, sm_t špínu, čisté um_vadlo, bytrá m_sl, </a:t>
            </a:r>
          </a:p>
          <a:p>
            <a:pPr marL="0" indent="0">
              <a:buNone/>
            </a:pPr>
            <a:r>
              <a:rPr lang="cs-CZ" sz="2400" dirty="0" smtClean="0"/>
              <a:t>m_slivec na posedu, těžký prům_sl, vym_šlený příběh, přem_šlet </a:t>
            </a:r>
          </a:p>
          <a:p>
            <a:pPr marL="0" indent="0">
              <a:buNone/>
            </a:pPr>
            <a:r>
              <a:rPr lang="cs-CZ" sz="2400" dirty="0" smtClean="0"/>
              <a:t>o životě, nesm_slný boj, nedom_šlený konec, skvělá m_šlenka, </a:t>
            </a:r>
          </a:p>
          <a:p>
            <a:pPr marL="0" indent="0">
              <a:buNone/>
            </a:pPr>
            <a:r>
              <a:rPr lang="cs-CZ" sz="2400" dirty="0" smtClean="0"/>
              <a:t>byl to om_l, zm_lit se, velký om_l, zm_lená neplatí, pom_lený </a:t>
            </a:r>
          </a:p>
          <a:p>
            <a:pPr marL="0" indent="0">
              <a:buNone/>
            </a:pPr>
            <a:r>
              <a:rPr lang="cs-CZ" sz="2400" dirty="0" smtClean="0"/>
              <a:t>člověk, neom_lná dívka, prom_šlený zločin, dom_šlivec.</a:t>
            </a:r>
            <a:endParaRPr lang="cs-CZ" sz="2400" dirty="0"/>
          </a:p>
          <a:p>
            <a:pPr marL="0" indent="0">
              <a:buNone/>
            </a:pPr>
            <a:endParaRPr lang="cs-CZ" sz="2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84039"/>
              </p:ext>
            </p:extLst>
          </p:nvPr>
        </p:nvGraphicFramePr>
        <p:xfrm>
          <a:off x="2627784" y="2204864"/>
          <a:ext cx="362406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4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my - mýt - myslit - mýlit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768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Mnoho hm_zu, hm_zí larva, užiteční hm_zožravci, odhm_zit </a:t>
            </a:r>
          </a:p>
          <a:p>
            <a:pPr marL="0" indent="0">
              <a:buNone/>
            </a:pPr>
            <a:r>
              <a:rPr lang="cs-CZ" sz="2400" dirty="0" smtClean="0"/>
              <a:t>pokoj, m_ška s m_šákem, m_ší díra, malá m_šička, past na m_ši, </a:t>
            </a:r>
          </a:p>
          <a:p>
            <a:pPr marL="0" indent="0">
              <a:buNone/>
            </a:pPr>
            <a:r>
              <a:rPr lang="cs-CZ" sz="2400" dirty="0" smtClean="0"/>
              <a:t>m_ší kožíšek, m_šina na půdě, hlem_ždí krok, dva hlem_ždi, o </a:t>
            </a:r>
          </a:p>
          <a:p>
            <a:pPr marL="0" indent="0">
              <a:buNone/>
            </a:pPr>
            <a:r>
              <a:rPr lang="cs-CZ" sz="2400" dirty="0" smtClean="0"/>
              <a:t>hlem_ždích.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764158"/>
              </p:ext>
            </p:extLst>
          </p:nvPr>
        </p:nvGraphicFramePr>
        <p:xfrm>
          <a:off x="2771800" y="2852936"/>
          <a:ext cx="297599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59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hmyz - myš - hlemýžď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1188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m_tině, vym_cený les, Vysoké M_to, v_mítit paseku, platit </a:t>
            </a:r>
          </a:p>
          <a:p>
            <a:pPr marL="0" indent="0">
              <a:buNone/>
            </a:pPr>
            <a:r>
              <a:rPr lang="cs-CZ" sz="2400" dirty="0" smtClean="0"/>
              <a:t>m_tné, nikomu neodem_kej, pozam_kej byt, nedom_kavost </a:t>
            </a:r>
          </a:p>
          <a:p>
            <a:pPr marL="0" indent="0">
              <a:buNone/>
            </a:pPr>
            <a:r>
              <a:rPr lang="cs-CZ" sz="2400" dirty="0" smtClean="0"/>
              <a:t>chlopní, přes den nezam_káme, sm_k v zatáčce, sm_kat sm_čcem, </a:t>
            </a:r>
          </a:p>
          <a:p>
            <a:pPr marL="0" indent="0">
              <a:buNone/>
            </a:pPr>
            <a:r>
              <a:rPr lang="cs-CZ" sz="2400" dirty="0" smtClean="0"/>
              <a:t>sm_čka na tkaničce, vysm_čit podlahu, saně se sm_kají, sm_čcový </a:t>
            </a:r>
          </a:p>
          <a:p>
            <a:pPr marL="0" indent="0">
              <a:buNone/>
            </a:pPr>
            <a:r>
              <a:rPr lang="cs-CZ" sz="2400" dirty="0" smtClean="0"/>
              <a:t>orchestr, přesm_čka v řeči, horský průsm_k, kovář dm_chá, </a:t>
            </a:r>
          </a:p>
          <a:p>
            <a:pPr marL="0" indent="0">
              <a:buNone/>
            </a:pPr>
            <a:r>
              <a:rPr lang="cs-CZ" sz="2400" dirty="0" smtClean="0"/>
              <a:t>rozdm_chávání ohně, dm_chadlo u krbu, nerozdm_chávej hádky.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677160"/>
              </p:ext>
            </p:extLst>
          </p:nvPr>
        </p:nvGraphicFramePr>
        <p:xfrm>
          <a:off x="2195736" y="2780928"/>
          <a:ext cx="463217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2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mýtit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- zamykat - smýkat - dmýchat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2629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7129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Ochm_řený ptáček, letí chm_říčko, ochm_řené pampelišky, </a:t>
            </a:r>
          </a:p>
          <a:p>
            <a:pPr marL="0" indent="0">
              <a:buNone/>
            </a:pPr>
            <a:r>
              <a:rPr lang="cs-CZ" sz="2400" dirty="0" smtClean="0"/>
              <a:t>neochm_řené kuře, </a:t>
            </a:r>
            <a:r>
              <a:rPr lang="cs-CZ" sz="2400" dirty="0" err="1" smtClean="0"/>
              <a:t>chm_říčka</a:t>
            </a:r>
            <a:r>
              <a:rPr lang="cs-CZ" sz="2400" dirty="0" smtClean="0"/>
              <a:t> ptáčat, nesmíš se ochom_tat, </a:t>
            </a:r>
          </a:p>
          <a:p>
            <a:pPr marL="0" indent="0">
              <a:buNone/>
            </a:pPr>
            <a:r>
              <a:rPr lang="cs-CZ" sz="2400" dirty="0" smtClean="0"/>
              <a:t>nachom_tat se u havárie, výlet do Litom_šle, zámek v Litom_šli.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Další slova s y - ý :</a:t>
            </a:r>
          </a:p>
          <a:p>
            <a:pPr marL="0" indent="0">
              <a:buNone/>
            </a:pPr>
            <a:r>
              <a:rPr lang="cs-CZ" sz="2400" dirty="0" smtClean="0"/>
              <a:t>Kamýk, Mydlovary, myrta, mýtus, mytologie, mykologie, mystifikovat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184053"/>
              </p:ext>
            </p:extLst>
          </p:nvPr>
        </p:nvGraphicFramePr>
        <p:xfrm>
          <a:off x="2195736" y="2708920"/>
          <a:ext cx="477619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6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chmýří - nachomýtnout se - Litomyšl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951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 na rozdíly v psaní těchto slov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my (všichni)                            mi (já)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mýt (umývat)                         mít (vlastnit)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myla (umývala)                     milá (příjemná)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mýlí se (plete se)                 milí (přátelé)</a:t>
            </a:r>
            <a:endParaRPr lang="cs-CZ" sz="2400" dirty="0"/>
          </a:p>
        </p:txBody>
      </p:sp>
      <p:pic>
        <p:nvPicPr>
          <p:cNvPr id="4" name="Picture 6" descr="C:\Documents and Settings\trida3\Local Settings\Temporary Internet Files\Content.IE5\5MZ08ILQ\MC900071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86" y="2774540"/>
            <a:ext cx="860914" cy="101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trida3\Local Settings\Temporary Internet Files\Content.IE5\JB9NTWGH\MC9000539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120" y="2852936"/>
            <a:ext cx="918235" cy="93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trida3\Local Settings\Temporary Internet Files\Content.IE5\4TN8XVJD\MC9002871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690" y="4050783"/>
            <a:ext cx="706884" cy="114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trida3\Local Settings\Temporary Internet Files\Content.IE5\ETYGIVMV\MC9004388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437" y="4050783"/>
            <a:ext cx="1282376" cy="96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Documents and Settings\trida3\Local Settings\Temporary Internet Files\Content.IE5\ETYGIVMV\MC9003585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30479"/>
            <a:ext cx="1187377" cy="73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Documents and Settings\trida3\Local Settings\Temporary Internet Files\Content.IE5\JB9NTWGH\MC9004386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449" y="5430479"/>
            <a:ext cx="1271578" cy="7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Iveta\Local Settings\Temporary Internet Files\Content.IE5\Q5Q3GLIJ\MC9000711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86" y="1810656"/>
            <a:ext cx="927493" cy="84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Iveta\Local Settings\Temporary Internet Files\Content.IE5\A9X2N6X8\MP90044656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270" y="1628800"/>
            <a:ext cx="745935" cy="96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3697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2336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134" y="442297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611" y="564127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285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 na rozdíly v psaní těchto slov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vymýtit (les)                                    vymítat (ďábla) 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dmýchat (rozfoukávat)                   míchat (v míse)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     mys (výběžek do moře)                  miss (slečna)</a:t>
            </a:r>
          </a:p>
        </p:txBody>
      </p:sp>
      <p:pic>
        <p:nvPicPr>
          <p:cNvPr id="4" name="Picture 4" descr="C:\Documents and Settings\trida3\Local Settings\Temporary Internet Files\Content.IE5\ETYGIVMV\MM9003567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060848"/>
            <a:ext cx="842383" cy="84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Iveta\Local Settings\Temporary Internet Files\Content.IE5\4PEF81QN\MC900214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1023141" cy="105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Iveta\Local Settings\Temporary Internet Files\Content.IE5\WZPFMQ75\MM90031818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1252937" cy="62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Iveta\Local Settings\Temporary Internet Files\Content.IE5\Q5Q3GLIJ\MC900352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87" y="3724899"/>
            <a:ext cx="324401" cy="51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Iveta\Local Settings\Temporary Internet Files\Content.IE5\A9X2N6X8\MC9002902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623" y="3451242"/>
            <a:ext cx="997220" cy="1007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Iveta\Local Settings\Temporary Internet Files\Content.IE5\A9X2N6X8\MC9002132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1168"/>
            <a:ext cx="1468961" cy="88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Iveta\Local Settings\Temporary Internet Files\Content.IE5\WZPFMQ75\MC9004324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4537" y="4747786"/>
            <a:ext cx="926207" cy="127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117" y="248359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2522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185" y="518737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849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Příbuzná slova po </a:t>
            </a:r>
            <a:r>
              <a:rPr lang="cs-CZ" sz="4000" dirty="0" smtClean="0"/>
              <a:t>L </a:t>
            </a:r>
            <a:r>
              <a:rPr lang="cs-CZ" sz="4000" dirty="0"/>
              <a:t>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jsme muzikanti, </a:t>
            </a: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se máme dobře, </a:t>
            </a: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jsme žáci 6.B, </a:t>
            </a:r>
          </a:p>
          <a:p>
            <a:pPr marL="0" indent="0">
              <a:buNone/>
            </a:pPr>
            <a:r>
              <a:rPr lang="cs-CZ" sz="2400" dirty="0"/>
              <a:t>jedeme </a:t>
            </a: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i vy, </a:t>
            </a: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všichni, </a:t>
            </a:r>
            <a:r>
              <a:rPr lang="cs-CZ" sz="2400" u="sng" dirty="0" smtClean="0"/>
              <a:t>my</a:t>
            </a:r>
            <a:r>
              <a:rPr lang="cs-CZ" sz="2400" dirty="0" smtClean="0"/>
              <a:t> </a:t>
            </a:r>
            <a:r>
              <a:rPr lang="cs-CZ" sz="2400" dirty="0"/>
              <a:t>spíme, </a:t>
            </a:r>
            <a:r>
              <a:rPr lang="cs-CZ" sz="2400" u="sng" dirty="0" smtClean="0"/>
              <a:t>umývat</a:t>
            </a:r>
            <a:r>
              <a:rPr lang="cs-CZ" sz="2400" dirty="0" smtClean="0"/>
              <a:t> </a:t>
            </a:r>
            <a:r>
              <a:rPr lang="cs-CZ" sz="2400" dirty="0"/>
              <a:t>podlahu, </a:t>
            </a:r>
            <a:r>
              <a:rPr lang="cs-CZ" sz="2400" u="sng" dirty="0" smtClean="0"/>
              <a:t>myčka </a:t>
            </a:r>
            <a:endParaRPr lang="cs-CZ" sz="2400" u="sng" dirty="0"/>
          </a:p>
          <a:p>
            <a:pPr marL="0" indent="0">
              <a:buNone/>
            </a:pPr>
            <a:r>
              <a:rPr lang="cs-CZ" sz="2400" dirty="0"/>
              <a:t>na nádobí, </a:t>
            </a:r>
            <a:r>
              <a:rPr lang="cs-CZ" sz="2400" u="sng" dirty="0" smtClean="0"/>
              <a:t>mýt</a:t>
            </a:r>
            <a:r>
              <a:rPr lang="cs-CZ" sz="2400" dirty="0" smtClean="0"/>
              <a:t> </a:t>
            </a:r>
            <a:r>
              <a:rPr lang="cs-CZ" sz="2400" dirty="0"/>
              <a:t>se v potoce, </a:t>
            </a:r>
            <a:r>
              <a:rPr lang="cs-CZ" sz="2400" u="sng" dirty="0" smtClean="0"/>
              <a:t>myji</a:t>
            </a:r>
            <a:r>
              <a:rPr lang="cs-CZ" sz="2400" dirty="0" smtClean="0"/>
              <a:t> </a:t>
            </a:r>
            <a:r>
              <a:rPr lang="cs-CZ" sz="2400" dirty="0"/>
              <a:t>si obličej, </a:t>
            </a:r>
            <a:r>
              <a:rPr lang="cs-CZ" sz="2400" u="sng" dirty="0" smtClean="0"/>
              <a:t>nemyjí</a:t>
            </a:r>
            <a:r>
              <a:rPr lang="cs-CZ" sz="2400" dirty="0" smtClean="0"/>
              <a:t> </a:t>
            </a:r>
            <a:r>
              <a:rPr lang="cs-CZ" sz="2400" dirty="0"/>
              <a:t>okna, </a:t>
            </a:r>
          </a:p>
          <a:p>
            <a:pPr marL="0" indent="0">
              <a:buNone/>
            </a:pPr>
            <a:r>
              <a:rPr lang="cs-CZ" sz="2400" u="sng" dirty="0" smtClean="0"/>
              <a:t>vymydlený</a:t>
            </a:r>
            <a:r>
              <a:rPr lang="cs-CZ" sz="2400" dirty="0" smtClean="0"/>
              <a:t> </a:t>
            </a:r>
            <a:r>
              <a:rPr lang="cs-CZ" sz="2400" dirty="0"/>
              <a:t>chlapec, </a:t>
            </a:r>
            <a:r>
              <a:rPr lang="cs-CZ" sz="2400" u="sng" dirty="0" smtClean="0"/>
              <a:t>namydlit</a:t>
            </a:r>
            <a:r>
              <a:rPr lang="cs-CZ" sz="2400" dirty="0" smtClean="0"/>
              <a:t> </a:t>
            </a:r>
            <a:r>
              <a:rPr lang="cs-CZ" sz="2400" dirty="0"/>
              <a:t>si tvář, </a:t>
            </a:r>
            <a:r>
              <a:rPr lang="cs-CZ" sz="2400" u="sng" dirty="0" smtClean="0"/>
              <a:t>mydlina</a:t>
            </a:r>
            <a:r>
              <a:rPr lang="cs-CZ" sz="2400" dirty="0" smtClean="0"/>
              <a:t> </a:t>
            </a:r>
            <a:r>
              <a:rPr lang="cs-CZ" sz="2400" dirty="0"/>
              <a:t>z </a:t>
            </a:r>
            <a:r>
              <a:rPr lang="cs-CZ" sz="2400" u="sng" dirty="0"/>
              <a:t>mýdla</a:t>
            </a:r>
            <a:r>
              <a:rPr lang="cs-CZ" sz="2400" dirty="0"/>
              <a:t>, </a:t>
            </a:r>
            <a:r>
              <a:rPr lang="cs-CZ" sz="2400" u="sng" dirty="0" smtClean="0"/>
              <a:t>omýt</a:t>
            </a:r>
            <a:r>
              <a:rPr lang="cs-CZ" sz="2400" dirty="0" smtClean="0"/>
              <a:t> </a:t>
            </a:r>
            <a:r>
              <a:rPr lang="cs-CZ" sz="2400" dirty="0"/>
              <a:t>si </a:t>
            </a:r>
          </a:p>
          <a:p>
            <a:pPr marL="0" indent="0">
              <a:buNone/>
            </a:pPr>
            <a:r>
              <a:rPr lang="cs-CZ" sz="2400" dirty="0"/>
              <a:t>ruce, </a:t>
            </a:r>
            <a:r>
              <a:rPr lang="cs-CZ" sz="2400" u="sng" dirty="0" smtClean="0"/>
              <a:t>umyté</a:t>
            </a:r>
            <a:r>
              <a:rPr lang="cs-CZ" sz="2400" dirty="0" smtClean="0"/>
              <a:t> </a:t>
            </a:r>
            <a:r>
              <a:rPr lang="cs-CZ" sz="2400" dirty="0"/>
              <a:t>talíře, </a:t>
            </a:r>
            <a:r>
              <a:rPr lang="cs-CZ" sz="2400" u="sng" dirty="0" smtClean="0"/>
              <a:t>smýt</a:t>
            </a:r>
            <a:r>
              <a:rPr lang="cs-CZ" sz="2400" dirty="0" smtClean="0"/>
              <a:t> </a:t>
            </a:r>
            <a:r>
              <a:rPr lang="cs-CZ" sz="2400" dirty="0"/>
              <a:t>špínu, čisté </a:t>
            </a:r>
            <a:r>
              <a:rPr lang="cs-CZ" sz="2400" u="sng" dirty="0" smtClean="0"/>
              <a:t>umyvadlo</a:t>
            </a:r>
            <a:r>
              <a:rPr lang="cs-CZ" sz="2400" dirty="0"/>
              <a:t>, </a:t>
            </a:r>
            <a:r>
              <a:rPr lang="cs-CZ" sz="2400" dirty="0" smtClean="0"/>
              <a:t>bystrá </a:t>
            </a:r>
            <a:r>
              <a:rPr lang="cs-CZ" sz="2400" u="sng" dirty="0" smtClean="0"/>
              <a:t>mysl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myslivec</a:t>
            </a:r>
            <a:r>
              <a:rPr lang="cs-CZ" sz="2400" dirty="0" smtClean="0"/>
              <a:t> </a:t>
            </a:r>
            <a:r>
              <a:rPr lang="cs-CZ" sz="2400" dirty="0"/>
              <a:t>na posedu, těžký </a:t>
            </a:r>
            <a:r>
              <a:rPr lang="cs-CZ" sz="2400" u="sng" dirty="0" smtClean="0"/>
              <a:t>průmysl</a:t>
            </a:r>
            <a:r>
              <a:rPr lang="cs-CZ" sz="2400" dirty="0"/>
              <a:t>, </a:t>
            </a:r>
            <a:r>
              <a:rPr lang="cs-CZ" sz="2400" u="sng" dirty="0" smtClean="0"/>
              <a:t>vymyšlený</a:t>
            </a:r>
            <a:r>
              <a:rPr lang="cs-CZ" sz="2400" dirty="0" smtClean="0"/>
              <a:t> </a:t>
            </a:r>
            <a:r>
              <a:rPr lang="cs-CZ" sz="2400" dirty="0"/>
              <a:t>příběh, </a:t>
            </a:r>
            <a:r>
              <a:rPr lang="cs-CZ" sz="2400" u="sng" dirty="0" smtClean="0"/>
              <a:t>přemýšlet </a:t>
            </a:r>
            <a:endParaRPr lang="cs-CZ" sz="2400" u="sng" dirty="0"/>
          </a:p>
          <a:p>
            <a:pPr marL="0" indent="0">
              <a:buNone/>
            </a:pPr>
            <a:r>
              <a:rPr lang="cs-CZ" sz="2400" dirty="0"/>
              <a:t>o životě, </a:t>
            </a:r>
            <a:r>
              <a:rPr lang="cs-CZ" sz="2400" u="sng" dirty="0" smtClean="0"/>
              <a:t>nesmyslný</a:t>
            </a:r>
            <a:r>
              <a:rPr lang="cs-CZ" sz="2400" dirty="0" smtClean="0"/>
              <a:t> </a:t>
            </a:r>
            <a:r>
              <a:rPr lang="cs-CZ" sz="2400" dirty="0"/>
              <a:t>boj, </a:t>
            </a:r>
            <a:r>
              <a:rPr lang="cs-CZ" sz="2400" u="sng" dirty="0" smtClean="0"/>
              <a:t>nedomyšlený</a:t>
            </a:r>
            <a:r>
              <a:rPr lang="cs-CZ" sz="2400" dirty="0" smtClean="0"/>
              <a:t> </a:t>
            </a:r>
            <a:r>
              <a:rPr lang="cs-CZ" sz="2400" dirty="0"/>
              <a:t>konec, skvělá </a:t>
            </a:r>
            <a:r>
              <a:rPr lang="cs-CZ" sz="2400" u="sng" dirty="0" smtClean="0"/>
              <a:t>myšlenka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dirty="0"/>
              <a:t>byl to </a:t>
            </a:r>
            <a:r>
              <a:rPr lang="cs-CZ" sz="2400" u="sng" dirty="0" smtClean="0"/>
              <a:t>omyl</a:t>
            </a:r>
            <a:r>
              <a:rPr lang="cs-CZ" sz="2400" dirty="0"/>
              <a:t>, </a:t>
            </a:r>
            <a:r>
              <a:rPr lang="cs-CZ" sz="2400" u="sng" dirty="0" smtClean="0"/>
              <a:t>zmýlit</a:t>
            </a:r>
            <a:r>
              <a:rPr lang="cs-CZ" sz="2400" dirty="0" smtClean="0"/>
              <a:t> </a:t>
            </a:r>
            <a:r>
              <a:rPr lang="cs-CZ" sz="2400" dirty="0"/>
              <a:t>se, velký </a:t>
            </a:r>
            <a:r>
              <a:rPr lang="cs-CZ" sz="2400" u="sng" dirty="0" smtClean="0"/>
              <a:t>omyl</a:t>
            </a:r>
            <a:r>
              <a:rPr lang="cs-CZ" sz="2400" dirty="0"/>
              <a:t>, </a:t>
            </a:r>
            <a:r>
              <a:rPr lang="cs-CZ" sz="2400" u="sng" dirty="0" smtClean="0"/>
              <a:t>zmýlená</a:t>
            </a:r>
            <a:r>
              <a:rPr lang="cs-CZ" sz="2400" dirty="0" smtClean="0"/>
              <a:t> </a:t>
            </a:r>
            <a:r>
              <a:rPr lang="cs-CZ" sz="2400" dirty="0"/>
              <a:t>neplatí, </a:t>
            </a:r>
            <a:r>
              <a:rPr lang="cs-CZ" sz="2400" u="sng" dirty="0" smtClean="0"/>
              <a:t>pomýlený </a:t>
            </a:r>
            <a:endParaRPr lang="cs-CZ" sz="2400" u="sng" dirty="0"/>
          </a:p>
          <a:p>
            <a:pPr marL="0" indent="0">
              <a:buNone/>
            </a:pPr>
            <a:r>
              <a:rPr lang="cs-CZ" sz="2400" dirty="0"/>
              <a:t>člověk, </a:t>
            </a:r>
            <a:r>
              <a:rPr lang="cs-CZ" sz="2400" u="sng" dirty="0" smtClean="0"/>
              <a:t>neomylná</a:t>
            </a:r>
            <a:r>
              <a:rPr lang="cs-CZ" sz="2400" dirty="0" smtClean="0"/>
              <a:t> </a:t>
            </a:r>
            <a:r>
              <a:rPr lang="cs-CZ" sz="2400" dirty="0"/>
              <a:t>dívka, </a:t>
            </a:r>
            <a:r>
              <a:rPr lang="cs-CZ" sz="2400" u="sng" dirty="0" smtClean="0"/>
              <a:t>promyšlený</a:t>
            </a:r>
            <a:r>
              <a:rPr lang="cs-CZ" sz="2400" dirty="0" smtClean="0"/>
              <a:t> </a:t>
            </a:r>
            <a:r>
              <a:rPr lang="cs-CZ" sz="2400" dirty="0"/>
              <a:t>zločin, </a:t>
            </a:r>
            <a:r>
              <a:rPr lang="cs-CZ" sz="2400" u="sng" dirty="0" smtClean="0"/>
              <a:t>domýšlivec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600" dirty="0"/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6944693"/>
              </p:ext>
            </p:extLst>
          </p:nvPr>
        </p:nvGraphicFramePr>
        <p:xfrm>
          <a:off x="2627784" y="2204864"/>
          <a:ext cx="362406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4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my - mýt - myslit - mýlit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139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Příbuzná slova po L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Mnoho </a:t>
            </a:r>
            <a:r>
              <a:rPr lang="cs-CZ" sz="2400" u="sng" dirty="0" smtClean="0"/>
              <a:t>hmyzu</a:t>
            </a:r>
            <a:r>
              <a:rPr lang="cs-CZ" sz="2400" dirty="0"/>
              <a:t>, </a:t>
            </a:r>
            <a:r>
              <a:rPr lang="cs-CZ" sz="2400" u="sng" dirty="0" smtClean="0"/>
              <a:t>hmyzí</a:t>
            </a:r>
            <a:r>
              <a:rPr lang="cs-CZ" sz="2400" dirty="0" smtClean="0"/>
              <a:t> </a:t>
            </a:r>
            <a:r>
              <a:rPr lang="cs-CZ" sz="2400" dirty="0"/>
              <a:t>larva, užiteční </a:t>
            </a:r>
            <a:r>
              <a:rPr lang="cs-CZ" sz="2400" u="sng" dirty="0" smtClean="0"/>
              <a:t>hmyzožravci</a:t>
            </a:r>
            <a:r>
              <a:rPr lang="cs-CZ" sz="2400" dirty="0"/>
              <a:t>, </a:t>
            </a:r>
            <a:r>
              <a:rPr lang="cs-CZ" sz="2400" u="sng" dirty="0" smtClean="0"/>
              <a:t>odhmyzit </a:t>
            </a:r>
            <a:endParaRPr lang="cs-CZ" sz="2400" u="sng" dirty="0"/>
          </a:p>
          <a:p>
            <a:pPr marL="0" indent="0">
              <a:buNone/>
            </a:pPr>
            <a:r>
              <a:rPr lang="cs-CZ" sz="2400" dirty="0"/>
              <a:t>pokoj, </a:t>
            </a:r>
            <a:r>
              <a:rPr lang="cs-CZ" sz="2400" u="sng" dirty="0" smtClean="0"/>
              <a:t>myška</a:t>
            </a:r>
            <a:r>
              <a:rPr lang="cs-CZ" sz="2400" dirty="0" smtClean="0"/>
              <a:t> </a:t>
            </a:r>
            <a:r>
              <a:rPr lang="cs-CZ" sz="2400" dirty="0"/>
              <a:t>s </a:t>
            </a:r>
            <a:r>
              <a:rPr lang="cs-CZ" sz="2400" u="sng" dirty="0" smtClean="0"/>
              <a:t>myšákem</a:t>
            </a:r>
            <a:r>
              <a:rPr lang="cs-CZ" sz="2400" dirty="0"/>
              <a:t>, </a:t>
            </a:r>
            <a:r>
              <a:rPr lang="cs-CZ" sz="2400" u="sng" dirty="0" smtClean="0"/>
              <a:t>myší</a:t>
            </a:r>
            <a:r>
              <a:rPr lang="cs-CZ" sz="2400" dirty="0" smtClean="0"/>
              <a:t> </a:t>
            </a:r>
            <a:r>
              <a:rPr lang="cs-CZ" sz="2400" dirty="0"/>
              <a:t>díra, malá </a:t>
            </a:r>
            <a:r>
              <a:rPr lang="cs-CZ" sz="2400" u="sng" dirty="0" smtClean="0"/>
              <a:t>myšička</a:t>
            </a:r>
            <a:r>
              <a:rPr lang="cs-CZ" sz="2400" dirty="0"/>
              <a:t>, past na </a:t>
            </a:r>
            <a:r>
              <a:rPr lang="cs-CZ" sz="2400" u="sng" dirty="0" smtClean="0"/>
              <a:t>myši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myší</a:t>
            </a:r>
            <a:r>
              <a:rPr lang="cs-CZ" sz="2400" dirty="0" smtClean="0"/>
              <a:t> </a:t>
            </a:r>
            <a:r>
              <a:rPr lang="cs-CZ" sz="2400" dirty="0"/>
              <a:t>kožíšek, </a:t>
            </a:r>
            <a:r>
              <a:rPr lang="cs-CZ" sz="2400" u="sng" dirty="0" smtClean="0"/>
              <a:t>myšina</a:t>
            </a:r>
            <a:r>
              <a:rPr lang="cs-CZ" sz="2400" dirty="0" smtClean="0"/>
              <a:t> </a:t>
            </a:r>
            <a:r>
              <a:rPr lang="cs-CZ" sz="2400" dirty="0"/>
              <a:t>na půdě, </a:t>
            </a:r>
            <a:r>
              <a:rPr lang="cs-CZ" sz="2400" u="sng" dirty="0" smtClean="0"/>
              <a:t>hlemýždí</a:t>
            </a:r>
            <a:r>
              <a:rPr lang="cs-CZ" sz="2400" dirty="0" smtClean="0"/>
              <a:t> </a:t>
            </a:r>
            <a:r>
              <a:rPr lang="cs-CZ" sz="2400" dirty="0"/>
              <a:t>krok, dva </a:t>
            </a:r>
            <a:r>
              <a:rPr lang="cs-CZ" sz="2400" u="sng" dirty="0" smtClean="0"/>
              <a:t>hlemýždi</a:t>
            </a:r>
            <a:r>
              <a:rPr lang="cs-CZ" sz="2400" dirty="0"/>
              <a:t>, o </a:t>
            </a:r>
          </a:p>
          <a:p>
            <a:pPr marL="0" indent="0">
              <a:buNone/>
            </a:pPr>
            <a:r>
              <a:rPr lang="cs-CZ" sz="2400" u="sng" dirty="0" smtClean="0"/>
              <a:t>hlemýždích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399729"/>
              </p:ext>
            </p:extLst>
          </p:nvPr>
        </p:nvGraphicFramePr>
        <p:xfrm>
          <a:off x="3059832" y="2924944"/>
          <a:ext cx="297599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59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hmyz - myš - hlemýžď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930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Příbuzná slova po L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Ochmýřený</a:t>
            </a:r>
            <a:r>
              <a:rPr lang="cs-CZ" sz="2400" dirty="0" smtClean="0"/>
              <a:t> </a:t>
            </a:r>
            <a:r>
              <a:rPr lang="cs-CZ" sz="2400" dirty="0"/>
              <a:t>ptáček, letí </a:t>
            </a:r>
            <a:r>
              <a:rPr lang="cs-CZ" sz="2400" u="sng" dirty="0" smtClean="0"/>
              <a:t>chmýříčko</a:t>
            </a:r>
            <a:r>
              <a:rPr lang="cs-CZ" sz="2400" dirty="0"/>
              <a:t>, </a:t>
            </a:r>
            <a:r>
              <a:rPr lang="cs-CZ" sz="2400" u="sng" dirty="0" smtClean="0"/>
              <a:t>ochmýřené</a:t>
            </a:r>
            <a:r>
              <a:rPr lang="cs-CZ" sz="2400" dirty="0" smtClean="0"/>
              <a:t> </a:t>
            </a:r>
            <a:r>
              <a:rPr lang="cs-CZ" sz="2400" dirty="0"/>
              <a:t>pampelišky, </a:t>
            </a:r>
          </a:p>
          <a:p>
            <a:pPr marL="0" indent="0">
              <a:buNone/>
            </a:pPr>
            <a:r>
              <a:rPr lang="cs-CZ" sz="2400" u="sng" dirty="0" smtClean="0"/>
              <a:t>neochmýřené</a:t>
            </a:r>
            <a:r>
              <a:rPr lang="cs-CZ" sz="2400" dirty="0" smtClean="0"/>
              <a:t> </a:t>
            </a:r>
            <a:r>
              <a:rPr lang="cs-CZ" sz="2400" dirty="0"/>
              <a:t>kuře, </a:t>
            </a:r>
            <a:r>
              <a:rPr lang="cs-CZ" sz="2400" u="sng" dirty="0" smtClean="0"/>
              <a:t>chmýříčka</a:t>
            </a:r>
            <a:r>
              <a:rPr lang="cs-CZ" sz="2400" dirty="0" smtClean="0"/>
              <a:t> </a:t>
            </a:r>
            <a:r>
              <a:rPr lang="cs-CZ" sz="2400" dirty="0"/>
              <a:t>ptáčat, nesmíš se </a:t>
            </a:r>
            <a:r>
              <a:rPr lang="cs-CZ" sz="2400" u="sng" dirty="0" smtClean="0"/>
              <a:t>ochomýtat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nachomýtat</a:t>
            </a:r>
            <a:r>
              <a:rPr lang="cs-CZ" sz="2400" dirty="0" smtClean="0"/>
              <a:t> </a:t>
            </a:r>
            <a:r>
              <a:rPr lang="cs-CZ" sz="2400" dirty="0"/>
              <a:t>se u havárie, výlet do </a:t>
            </a:r>
            <a:r>
              <a:rPr lang="cs-CZ" sz="2400" u="sng" dirty="0" smtClean="0"/>
              <a:t>Litomyšle</a:t>
            </a:r>
            <a:r>
              <a:rPr lang="cs-CZ" sz="2400" dirty="0"/>
              <a:t>, zámek v </a:t>
            </a:r>
            <a:r>
              <a:rPr lang="cs-CZ" sz="2400" u="sng" dirty="0" smtClean="0"/>
              <a:t>Litomyšli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597483"/>
              </p:ext>
            </p:extLst>
          </p:nvPr>
        </p:nvGraphicFramePr>
        <p:xfrm>
          <a:off x="2267744" y="2996952"/>
          <a:ext cx="477619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6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chmýří - nachomýtnout se - Litomyšl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6807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7178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841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Příbuzná slova po M</vt:lpstr>
      <vt:lpstr>Příbuzná slova po M</vt:lpstr>
      <vt:lpstr>Příbuzná slova po M</vt:lpstr>
      <vt:lpstr>Příbuzná slova po M</vt:lpstr>
      <vt:lpstr>Pozor na rozdíly v psaní těchto slov !</vt:lpstr>
      <vt:lpstr>Pozor na rozdíly v psaní těchto slov !</vt:lpstr>
      <vt:lpstr>Příbuzná slova po L - řešení</vt:lpstr>
      <vt:lpstr>Příbuzná slova po L - řešení</vt:lpstr>
      <vt:lpstr>Příbuzná slova po L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ricica</cp:lastModifiedBy>
  <cp:revision>12</cp:revision>
  <dcterms:created xsi:type="dcterms:W3CDTF">2011-10-27T16:26:14Z</dcterms:created>
  <dcterms:modified xsi:type="dcterms:W3CDTF">2011-12-16T12:03:05Z</dcterms:modified>
</cp:coreProperties>
</file>