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VY_32_INOVACE_13/09_PRAVOPISNÁ CVIČENÍ PO 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D89750-1B56-4CFE-B24E-ABFC3A7EF709}" type="presOf" srcId="{D8197B8C-B260-4A16-BDF4-0947B075E274}" destId="{5A5FFA88-C948-4069-8E93-59FA12366E83}" srcOrd="1" destOrd="0" presId="urn:microsoft.com/office/officeart/2005/8/layout/target3"/>
    <dgm:cxn modelId="{BA8BDB87-CE76-4FA2-9E90-8B78F39BE14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1D8299-A55D-4045-A8AE-83211361107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4CF380-722C-44DF-808B-EFAF18CEFEBD}" type="presOf" srcId="{D1B46980-6531-4606-95E6-44980827E919}" destId="{6140AFEC-043D-4C43-A2F9-D0F5331DF3A3}" srcOrd="0" destOrd="0" presId="urn:microsoft.com/office/officeart/2005/8/layout/target3"/>
    <dgm:cxn modelId="{0865F65D-8BBC-45A1-8939-6ACA3F38D82F}" type="presOf" srcId="{757F3AB3-0718-4624-B441-E567A8F0AB56}" destId="{333A1088-737F-45CB-B68E-254E46348037}" srcOrd="0" destOrd="0" presId="urn:microsoft.com/office/officeart/2005/8/layout/target3"/>
    <dgm:cxn modelId="{167A392F-7994-444E-B3A7-4EF926E34492}" type="presOf" srcId="{D8197B8C-B260-4A16-BDF4-0947B075E274}" destId="{25B08C86-7E15-44DC-BE7F-FFB55DD49D12}" srcOrd="0" destOrd="0" presId="urn:microsoft.com/office/officeart/2005/8/layout/target3"/>
    <dgm:cxn modelId="{BB89A20E-5643-43FE-87A2-3E799F566DC5}" type="presOf" srcId="{4C35D32F-0EAB-4CD7-82EE-45574DC2A586}" destId="{890E4F0B-2866-4A3F-A3C7-2A14B1797930}" srcOrd="1" destOrd="0" presId="urn:microsoft.com/office/officeart/2005/8/layout/target3"/>
    <dgm:cxn modelId="{2D10123F-59A6-4851-A9D2-0CE5A9A38461}" type="presOf" srcId="{D1B46980-6531-4606-95E6-44980827E919}" destId="{2BE915AB-18AA-4053-B92C-3BFC9ED204BB}" srcOrd="1" destOrd="0" presId="urn:microsoft.com/office/officeart/2005/8/layout/target3"/>
    <dgm:cxn modelId="{1EF0B56A-A40E-4576-AFD4-6856420B5287}" type="presOf" srcId="{D1D4F407-5343-4D3F-B5B9-D407B03CAEB4}" destId="{D005CE8C-CC26-4C3E-AC11-E15060ECD759}" srcOrd="0" destOrd="0" presId="urn:microsoft.com/office/officeart/2005/8/layout/target3"/>
    <dgm:cxn modelId="{253D3596-8E82-4447-8211-45E99944809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1234DE5-F290-465F-B772-CF1CF257AC0B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AE94D0-E0E4-4394-BC52-4FA6F477CB2D}" type="presParOf" srcId="{333A1088-737F-45CB-B68E-254E46348037}" destId="{F5ABB229-8D3B-4694-996A-96F23CF14429}" srcOrd="0" destOrd="0" presId="urn:microsoft.com/office/officeart/2005/8/layout/target3"/>
    <dgm:cxn modelId="{B7242A0C-43D9-45E6-896D-195D01AE98EB}" type="presParOf" srcId="{333A1088-737F-45CB-B68E-254E46348037}" destId="{F41139FD-01EE-4571-8B17-4FB00FC51163}" srcOrd="1" destOrd="0" presId="urn:microsoft.com/office/officeart/2005/8/layout/target3"/>
    <dgm:cxn modelId="{73F377DA-5AA4-4E5B-8A8D-80E1744CA7CF}" type="presParOf" srcId="{333A1088-737F-45CB-B68E-254E46348037}" destId="{D005CE8C-CC26-4C3E-AC11-E15060ECD759}" srcOrd="2" destOrd="0" presId="urn:microsoft.com/office/officeart/2005/8/layout/target3"/>
    <dgm:cxn modelId="{81789E61-74A6-4A99-943C-2116694B1805}" type="presParOf" srcId="{333A1088-737F-45CB-B68E-254E46348037}" destId="{2C702D82-9B77-49B7-9568-BB8EB47C3372}" srcOrd="3" destOrd="0" presId="urn:microsoft.com/office/officeart/2005/8/layout/target3"/>
    <dgm:cxn modelId="{319DCC95-600D-4A86-96F4-3E4A9C138027}" type="presParOf" srcId="{333A1088-737F-45CB-B68E-254E46348037}" destId="{A52A0455-90FF-4808-ABD0-F02540D31D5A}" srcOrd="4" destOrd="0" presId="urn:microsoft.com/office/officeart/2005/8/layout/target3"/>
    <dgm:cxn modelId="{92B3F3A5-D48F-4037-8425-50B6D4733CE6}" type="presParOf" srcId="{333A1088-737F-45CB-B68E-254E46348037}" destId="{6140AFEC-043D-4C43-A2F9-D0F5331DF3A3}" srcOrd="5" destOrd="0" presId="urn:microsoft.com/office/officeart/2005/8/layout/target3"/>
    <dgm:cxn modelId="{8696E422-E8BD-4776-BD66-F2EF250D967D}" type="presParOf" srcId="{333A1088-737F-45CB-B68E-254E46348037}" destId="{9358AC05-5D7D-4327-9F80-1AD486AEA664}" srcOrd="6" destOrd="0" presId="urn:microsoft.com/office/officeart/2005/8/layout/target3"/>
    <dgm:cxn modelId="{829BD74F-464E-4AB2-9AF7-1391975104CA}" type="presParOf" srcId="{333A1088-737F-45CB-B68E-254E46348037}" destId="{313FC574-E1CD-4FB4-B054-0B805CE0447D}" srcOrd="7" destOrd="0" presId="urn:microsoft.com/office/officeart/2005/8/layout/target3"/>
    <dgm:cxn modelId="{D2CF06F8-1EC8-4617-ABEE-8FDBC2ECB0AF}" type="presParOf" srcId="{333A1088-737F-45CB-B68E-254E46348037}" destId="{619D679B-A015-4ECF-8348-D1034C574F40}" srcOrd="8" destOrd="0" presId="urn:microsoft.com/office/officeart/2005/8/layout/target3"/>
    <dgm:cxn modelId="{9300F480-85A5-43D6-B177-EFD4B1FE56F4}" type="presParOf" srcId="{333A1088-737F-45CB-B68E-254E46348037}" destId="{322283A8-4A27-4CDA-BAE3-F381106A9174}" srcOrd="9" destOrd="0" presId="urn:microsoft.com/office/officeart/2005/8/layout/target3"/>
    <dgm:cxn modelId="{92E5E86F-BA83-4CAF-A832-0AF992BA18A1}" type="presParOf" srcId="{333A1088-737F-45CB-B68E-254E46348037}" destId="{FFC9F71D-1B4F-4AD9-A4A6-86ADEFC8AF5C}" srcOrd="10" destOrd="0" presId="urn:microsoft.com/office/officeart/2005/8/layout/target3"/>
    <dgm:cxn modelId="{021D3642-D9BE-41B5-B345-E23D58191104}" type="presParOf" srcId="{333A1088-737F-45CB-B68E-254E46348037}" destId="{25B08C86-7E15-44DC-BE7F-FFB55DD49D12}" srcOrd="11" destOrd="0" presId="urn:microsoft.com/office/officeart/2005/8/layout/target3"/>
    <dgm:cxn modelId="{242F72E0-28B5-4AD5-9D8C-5370796CA968}" type="presParOf" srcId="{333A1088-737F-45CB-B68E-254E46348037}" destId="{76644BE8-9D7C-4C09-B250-3D10AF48CBB7}" srcOrd="12" destOrd="0" presId="urn:microsoft.com/office/officeart/2005/8/layout/target3"/>
    <dgm:cxn modelId="{BB8D541A-4B05-459F-BA4E-41BDAF89C33A}" type="presParOf" srcId="{333A1088-737F-45CB-B68E-254E46348037}" destId="{EE85B701-7295-41C0-BA7A-34D3756A2AE6}" srcOrd="13" destOrd="0" presId="urn:microsoft.com/office/officeart/2005/8/layout/target3"/>
    <dgm:cxn modelId="{612F056D-34C5-4240-BFA7-DAE0EDD14A2A}" type="presParOf" srcId="{333A1088-737F-45CB-B68E-254E46348037}" destId="{8BEBB6EC-1DAA-4CAC-8A25-BC0FCBD5DBD5}" srcOrd="14" destOrd="0" presId="urn:microsoft.com/office/officeart/2005/8/layout/target3"/>
    <dgm:cxn modelId="{99466F01-A1E4-424D-AF59-C6852F5747C5}" type="presParOf" srcId="{333A1088-737F-45CB-B68E-254E46348037}" destId="{AED2198E-93D5-4001-81B4-73124B309672}" srcOrd="15" destOrd="0" presId="urn:microsoft.com/office/officeart/2005/8/layout/target3"/>
    <dgm:cxn modelId="{B492ACB7-7A44-4FEB-9956-F63AFE7FD0C1}" type="presParOf" srcId="{333A1088-737F-45CB-B68E-254E46348037}" destId="{2BE915AB-18AA-4053-B92C-3BFC9ED204BB}" srcOrd="16" destOrd="0" presId="urn:microsoft.com/office/officeart/2005/8/layout/target3"/>
    <dgm:cxn modelId="{C2B64611-3FCB-4CF8-AC60-C9BF772CD1C8}" type="presParOf" srcId="{333A1088-737F-45CB-B68E-254E46348037}" destId="{6BB5E863-4638-4E1D-BFDE-399D028AC4ED}" srcOrd="17" destOrd="0" presId="urn:microsoft.com/office/officeart/2005/8/layout/target3"/>
    <dgm:cxn modelId="{B50BB688-87FE-45AD-BCEB-8AE86C93151F}" type="presParOf" srcId="{333A1088-737F-45CB-B68E-254E46348037}" destId="{5A5FFA88-C948-4069-8E93-59FA12366E83}" srcOrd="18" destOrd="0" presId="urn:microsoft.com/office/officeart/2005/8/layout/target3"/>
    <dgm:cxn modelId="{0B7DBD3D-5A7F-4E41-BFFC-6B3DAC9EED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VY_32_INOVACE_13/09_PRAVOPISNÁ CVIČENÍ PO 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758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828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96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436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001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109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809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7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787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314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280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EF4F6-50D5-4BE3-A46B-82EA58A7716E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CAFDD4-D39E-4618-BD70-294C05F5A1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132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8021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00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žáky ZŠ praktické – 5. ročník, slouží k procvičování pravopisu vyjmenovaných a příbuzných slov po M.</a:t>
            </a:r>
          </a:p>
          <a:p>
            <a:r>
              <a:rPr lang="cs-CZ" sz="2400" dirty="0" smtClean="0"/>
              <a:t>Materiál je určen k použití při práci na interaktivní tabuli.</a:t>
            </a:r>
            <a:endParaRPr lang="cs-CZ" sz="2400" dirty="0" smtClean="0"/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2.12. 2011</a:t>
            </a:r>
          </a:p>
          <a:p>
            <a:endParaRPr lang="cs-CZ" sz="2400" dirty="0" smtClean="0"/>
          </a:p>
          <a:p>
            <a:r>
              <a:rPr lang="cs-CZ" sz="2400" dirty="0" smtClean="0"/>
              <a:t>Žáci dělí vyjmenovaná slova po M do dvou sloupců – na slovesa a podstatná jména, skládají z kostek co nejvíce vyjmenovaných slov po M, doplňují a zdůvodňují pravopis v neúplných slovech.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pracovali se zaujetím, aktivně a </a:t>
            </a:r>
            <a:r>
              <a:rPr lang="cs-CZ" sz="2400" smtClean="0"/>
              <a:t>bez problémů.</a:t>
            </a:r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4191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Pravopisná cvičení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Rozděl vyjmenovaná slova po M do dvou sloupců :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216676"/>
              </p:ext>
            </p:extLst>
          </p:nvPr>
        </p:nvGraphicFramePr>
        <p:xfrm>
          <a:off x="5796136" y="2852936"/>
          <a:ext cx="187220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podstatná jména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8511690"/>
              </p:ext>
            </p:extLst>
          </p:nvPr>
        </p:nvGraphicFramePr>
        <p:xfrm>
          <a:off x="1907704" y="2852936"/>
          <a:ext cx="12241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slovesa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539552" y="3789040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407707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4411406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9552" y="4725144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9552" y="502516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9552" y="5341919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9552" y="5661248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9552" y="6021288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499992" y="3789040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816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Pravopisná cvičení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2. Sestav z kostek co nejvíce vyjmenovaných slov : </a:t>
            </a:r>
            <a:endParaRPr lang="cs-CZ" sz="2400" dirty="0"/>
          </a:p>
        </p:txBody>
      </p:sp>
      <p:sp>
        <p:nvSpPr>
          <p:cNvPr id="4" name="Krychle 3"/>
          <p:cNvSpPr/>
          <p:nvPr/>
        </p:nvSpPr>
        <p:spPr>
          <a:xfrm>
            <a:off x="552816" y="2655971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95536" y="609329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5536" y="645333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5536" y="566124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24128" y="6448357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24128" y="607467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24128" y="566124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Krychle 16"/>
          <p:cNvSpPr/>
          <p:nvPr/>
        </p:nvSpPr>
        <p:spPr>
          <a:xfrm>
            <a:off x="1275236" y="400089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2226551" y="265611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Krychle 18"/>
          <p:cNvSpPr/>
          <p:nvPr/>
        </p:nvSpPr>
        <p:spPr>
          <a:xfrm>
            <a:off x="3158368" y="4000889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Krychle 19"/>
          <p:cNvSpPr/>
          <p:nvPr/>
        </p:nvSpPr>
        <p:spPr>
          <a:xfrm>
            <a:off x="4094472" y="265597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5030576" y="3985244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Krychle 21"/>
          <p:cNvSpPr/>
          <p:nvPr/>
        </p:nvSpPr>
        <p:spPr>
          <a:xfrm>
            <a:off x="5966680" y="265611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Krychle 22"/>
          <p:cNvSpPr/>
          <p:nvPr/>
        </p:nvSpPr>
        <p:spPr>
          <a:xfrm>
            <a:off x="6902784" y="396136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Krychle 23"/>
          <p:cNvSpPr/>
          <p:nvPr/>
        </p:nvSpPr>
        <p:spPr>
          <a:xfrm>
            <a:off x="7838888" y="2656249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2816" y="2996952"/>
            <a:ext cx="634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26551" y="2996952"/>
            <a:ext cx="689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L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211960" y="299695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66680" y="2996952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38888" y="2996952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Y/Ý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275236" y="4293096"/>
            <a:ext cx="704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429309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30576" y="4293096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02784" y="4293096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I/Í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86119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Pravopisná cvičení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ý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M_ jsme muzikanti, nelži m_ do očí, m_t nádobí, m_t se dobře, </a:t>
            </a:r>
          </a:p>
          <a:p>
            <a:pPr marL="0" indent="0">
              <a:buNone/>
            </a:pPr>
            <a:r>
              <a:rPr lang="cs-CZ" sz="2400" dirty="0" smtClean="0"/>
              <a:t>m_lý dědečku, hoši se m_li, </a:t>
            </a:r>
            <a:r>
              <a:rPr lang="cs-CZ" sz="2400" dirty="0"/>
              <a:t>č</a:t>
            </a:r>
            <a:r>
              <a:rPr lang="cs-CZ" sz="2400" dirty="0" smtClean="0"/>
              <a:t>as m_jí, m_ji si obličej, skvělá </a:t>
            </a:r>
          </a:p>
          <a:p>
            <a:pPr marL="0" indent="0">
              <a:buNone/>
            </a:pPr>
            <a:r>
              <a:rPr lang="cs-CZ" sz="2400" dirty="0" smtClean="0"/>
              <a:t>m_šlenka, čisté um_vadlo, těžký prům_sl, um_t m_sku v m_čce, </a:t>
            </a:r>
          </a:p>
          <a:p>
            <a:pPr marL="0" indent="0">
              <a:buNone/>
            </a:pPr>
            <a:r>
              <a:rPr lang="cs-CZ" sz="2400" dirty="0" smtClean="0"/>
              <a:t>mnoho hm_zu, dva hlem_ždi, zlom_slný sm_ch, zm_zíme z </a:t>
            </a:r>
          </a:p>
          <a:p>
            <a:pPr marL="0" indent="0">
              <a:buNone/>
            </a:pPr>
            <a:r>
              <a:rPr lang="cs-CZ" sz="2400" dirty="0" smtClean="0"/>
              <a:t>m_stnosti, nikomu neodm_kej, m_lá vzpom_nka, prom_šlené </a:t>
            </a:r>
          </a:p>
          <a:p>
            <a:pPr marL="0" indent="0">
              <a:buNone/>
            </a:pPr>
            <a:r>
              <a:rPr lang="cs-CZ" sz="2400" dirty="0" smtClean="0"/>
              <a:t>nám_tky, sm_kat sm_čcem, nam_řila na M_lenu m_čem.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1489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M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Rozděl vyjmenovaná slova po M do dvou sloupců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059966"/>
              </p:ext>
            </p:extLst>
          </p:nvPr>
        </p:nvGraphicFramePr>
        <p:xfrm>
          <a:off x="5796136" y="2852936"/>
          <a:ext cx="187220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podstatná jména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881230"/>
              </p:ext>
            </p:extLst>
          </p:nvPr>
        </p:nvGraphicFramePr>
        <p:xfrm>
          <a:off x="1907704" y="2852936"/>
          <a:ext cx="12241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slovesa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39552" y="3789040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9552" y="407707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9552" y="4411406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725144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9552" y="502516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5341919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5661248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9552" y="6021288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99992" y="3789040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27584" y="3435563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8123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07707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ýlit se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0707" y="4416021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40589" y="472049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6573" y="502516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mýkat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5330927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dmýchat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95636" y="56519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achomýtnout se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6136" y="37812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66107" y="34392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52120" y="407707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36096" y="441140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47251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Litomyšl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703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M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2. Sestav z kostek co nejvíce vyjmenovaných slov :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Krychle 3"/>
          <p:cNvSpPr/>
          <p:nvPr/>
        </p:nvSpPr>
        <p:spPr>
          <a:xfrm>
            <a:off x="552816" y="2655971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609329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95536" y="645333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5536" y="566124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24128" y="6448357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24128" y="607467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24128" y="566124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Krychle 10"/>
          <p:cNvSpPr/>
          <p:nvPr/>
        </p:nvSpPr>
        <p:spPr>
          <a:xfrm>
            <a:off x="1275236" y="400089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2226551" y="265611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3158368" y="4000889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4094472" y="265597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5030576" y="3985244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5966680" y="265611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6902784" y="3961360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7838888" y="2656249"/>
            <a:ext cx="936104" cy="989053"/>
          </a:xfrm>
          <a:prstGeom prst="cub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2816" y="2996952"/>
            <a:ext cx="634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6551" y="2996952"/>
            <a:ext cx="689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299695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66680" y="2996952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38888" y="2996952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Y/Ý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75236" y="4293096"/>
            <a:ext cx="704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03848" y="429309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30576" y="4293096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02784" y="4293096"/>
            <a:ext cx="693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I/Í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5291916"/>
            <a:ext cx="2011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0189" y="5661248"/>
            <a:ext cx="2011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6093296"/>
            <a:ext cx="2011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34732" y="5661248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74094" y="5319203"/>
            <a:ext cx="1525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4094" y="6074670"/>
            <a:ext cx="1525432" cy="373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048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M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- í nebo y - ý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My jsme muzikanti, nelži mi do očí, mýt nádobí, mít se dobře, </a:t>
            </a:r>
          </a:p>
          <a:p>
            <a:pPr marL="0" indent="0">
              <a:buNone/>
            </a:pPr>
            <a:r>
              <a:rPr lang="cs-CZ" sz="2400" dirty="0" smtClean="0"/>
              <a:t>milý dědečku, hoši se myli, čas míjí, myji si obličej, skvělá </a:t>
            </a:r>
          </a:p>
          <a:p>
            <a:pPr marL="0" indent="0">
              <a:buNone/>
            </a:pPr>
            <a:r>
              <a:rPr lang="cs-CZ" sz="2400" dirty="0" smtClean="0"/>
              <a:t>myšlenka, čisté umyvadlo, těžký průmysl, umýt misku v myčce, </a:t>
            </a:r>
          </a:p>
          <a:p>
            <a:pPr marL="0" indent="0">
              <a:buNone/>
            </a:pPr>
            <a:r>
              <a:rPr lang="cs-CZ" sz="2400" dirty="0" smtClean="0"/>
              <a:t>mnoho hmyzu, dva hlemýždi, zlomyslný smích, zmizíme z </a:t>
            </a:r>
          </a:p>
          <a:p>
            <a:pPr marL="0" indent="0">
              <a:buNone/>
            </a:pPr>
            <a:r>
              <a:rPr lang="cs-CZ" sz="2400" dirty="0" smtClean="0"/>
              <a:t>místnosti, nikomu neodmykej, milá vzpomínka, promyšlené </a:t>
            </a:r>
          </a:p>
          <a:p>
            <a:pPr marL="0" indent="0">
              <a:buNone/>
            </a:pPr>
            <a:r>
              <a:rPr lang="cs-CZ" sz="2400" dirty="0" smtClean="0"/>
              <a:t>námitky, smýkat smyčcem, namířila na Milenu míčem.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0669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smtClean="0"/>
          </a:p>
          <a:p>
            <a:r>
              <a:rPr lang="cs-CZ" sz="2400" smtClean="0"/>
              <a:t>archiv </a:t>
            </a:r>
            <a:r>
              <a:rPr lang="cs-CZ" sz="2400" dirty="0" smtClean="0"/>
              <a:t>autora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57431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410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M</vt:lpstr>
      <vt:lpstr>Pravopisná cvičení po M</vt:lpstr>
      <vt:lpstr>Pravopisná cvičení po M</vt:lpstr>
      <vt:lpstr>Pravopisná cvičení po M - řešení</vt:lpstr>
      <vt:lpstr>Pravopisná cvičení po M - řešení</vt:lpstr>
      <vt:lpstr>Pravopisná cvičení po M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ricica</cp:lastModifiedBy>
  <cp:revision>9</cp:revision>
  <dcterms:created xsi:type="dcterms:W3CDTF">2011-10-27T17:25:16Z</dcterms:created>
  <dcterms:modified xsi:type="dcterms:W3CDTF">2011-12-16T12:09:15Z</dcterms:modified>
</cp:coreProperties>
</file>