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2" r:id="rId5"/>
    <p:sldId id="261" r:id="rId6"/>
    <p:sldId id="260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VY_32_INOVACE_13/11_PŘÍBUZNÁ SLOVA PO P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 MŠ a ZŠ Veselí n.M.,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  Iveta Salfická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Příbuzná slova  po P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0C361AE-FC42-4C70-B72E-183629449BB6}" type="presOf" srcId="{B651F6E3-6281-48DB-9319-2AEAFDAE7572}" destId="{6BB5E863-4638-4E1D-BFDE-399D028AC4ED}" srcOrd="1" destOrd="0" presId="urn:microsoft.com/office/officeart/2005/8/layout/target3"/>
    <dgm:cxn modelId="{72C58C95-67D8-4E96-A2E6-2E0EC06E9848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F0C526E-FB09-4DC4-8831-B5D9B921E973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4173336-32B3-45C2-AA7F-1EF24B99A25D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2BDDADF-E3FD-4055-A4C6-44ADE63263FD}" type="presOf" srcId="{D1D4F407-5343-4D3F-B5B9-D407B03CAEB4}" destId="{AED2198E-93D5-4001-81B4-73124B309672}" srcOrd="1" destOrd="0" presId="urn:microsoft.com/office/officeart/2005/8/layout/target3"/>
    <dgm:cxn modelId="{9F0D76C3-F645-4E1E-8B3E-EA4370064E68}" type="presOf" srcId="{D1B46980-6531-4606-95E6-44980827E919}" destId="{6140AFEC-043D-4C43-A2F9-D0F5331DF3A3}" srcOrd="0" destOrd="0" presId="urn:microsoft.com/office/officeart/2005/8/layout/target3"/>
    <dgm:cxn modelId="{63607317-E141-4684-BFE9-76538BCE13CF}" type="presOf" srcId="{4C35D32F-0EAB-4CD7-82EE-45574DC2A586}" destId="{8BEBB6EC-1DAA-4CAC-8A25-BC0FCBD5DBD5}" srcOrd="0" destOrd="0" presId="urn:microsoft.com/office/officeart/2005/8/layout/target3"/>
    <dgm:cxn modelId="{0D0E0303-1333-4199-B572-A26FDF33B756}" type="presOf" srcId="{B651F6E3-6281-48DB-9319-2AEAFDAE7572}" destId="{619D679B-A015-4ECF-8348-D1034C574F40}" srcOrd="0" destOrd="0" presId="urn:microsoft.com/office/officeart/2005/8/layout/target3"/>
    <dgm:cxn modelId="{68DF4AA6-2853-4DEB-A0E0-D313C83E53FA}" type="presOf" srcId="{4C35D32F-0EAB-4CD7-82EE-45574DC2A586}" destId="{890E4F0B-2866-4A3F-A3C7-2A14B1797930}" srcOrd="1" destOrd="0" presId="urn:microsoft.com/office/officeart/2005/8/layout/target3"/>
    <dgm:cxn modelId="{CD8030E8-C7A7-4E99-BD12-97CB22289D5C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815347C-9E0E-4799-854C-C9E41B2DF153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B8A78A-2AEE-4935-AF4A-6DB56EE54B2D}" type="presParOf" srcId="{333A1088-737F-45CB-B68E-254E46348037}" destId="{F5ABB229-8D3B-4694-996A-96F23CF14429}" srcOrd="0" destOrd="0" presId="urn:microsoft.com/office/officeart/2005/8/layout/target3"/>
    <dgm:cxn modelId="{34D44358-B0F9-4D2F-B1D1-9C5D8FCFD4B5}" type="presParOf" srcId="{333A1088-737F-45CB-B68E-254E46348037}" destId="{F41139FD-01EE-4571-8B17-4FB00FC51163}" srcOrd="1" destOrd="0" presId="urn:microsoft.com/office/officeart/2005/8/layout/target3"/>
    <dgm:cxn modelId="{A85A3145-D4EF-45C1-AD37-019F06A55073}" type="presParOf" srcId="{333A1088-737F-45CB-B68E-254E46348037}" destId="{D005CE8C-CC26-4C3E-AC11-E15060ECD759}" srcOrd="2" destOrd="0" presId="urn:microsoft.com/office/officeart/2005/8/layout/target3"/>
    <dgm:cxn modelId="{9DAFFF9C-E410-4F45-A79E-02A3A9097D6D}" type="presParOf" srcId="{333A1088-737F-45CB-B68E-254E46348037}" destId="{2C702D82-9B77-49B7-9568-BB8EB47C3372}" srcOrd="3" destOrd="0" presId="urn:microsoft.com/office/officeart/2005/8/layout/target3"/>
    <dgm:cxn modelId="{62C4AB7F-45D4-47CE-AF00-B93561593A49}" type="presParOf" srcId="{333A1088-737F-45CB-B68E-254E46348037}" destId="{A52A0455-90FF-4808-ABD0-F02540D31D5A}" srcOrd="4" destOrd="0" presId="urn:microsoft.com/office/officeart/2005/8/layout/target3"/>
    <dgm:cxn modelId="{EDA48565-6182-4B98-81D8-DD481973B53E}" type="presParOf" srcId="{333A1088-737F-45CB-B68E-254E46348037}" destId="{6140AFEC-043D-4C43-A2F9-D0F5331DF3A3}" srcOrd="5" destOrd="0" presId="urn:microsoft.com/office/officeart/2005/8/layout/target3"/>
    <dgm:cxn modelId="{0FFE2488-3183-43C0-968A-A4BE4664CC6C}" type="presParOf" srcId="{333A1088-737F-45CB-B68E-254E46348037}" destId="{9358AC05-5D7D-4327-9F80-1AD486AEA664}" srcOrd="6" destOrd="0" presId="urn:microsoft.com/office/officeart/2005/8/layout/target3"/>
    <dgm:cxn modelId="{DF6B4643-039F-49F5-B0ED-914B40BB81E1}" type="presParOf" srcId="{333A1088-737F-45CB-B68E-254E46348037}" destId="{313FC574-E1CD-4FB4-B054-0B805CE0447D}" srcOrd="7" destOrd="0" presId="urn:microsoft.com/office/officeart/2005/8/layout/target3"/>
    <dgm:cxn modelId="{32AC3032-86DB-4B72-95D8-A0CCDA4B9A9E}" type="presParOf" srcId="{333A1088-737F-45CB-B68E-254E46348037}" destId="{619D679B-A015-4ECF-8348-D1034C574F40}" srcOrd="8" destOrd="0" presId="urn:microsoft.com/office/officeart/2005/8/layout/target3"/>
    <dgm:cxn modelId="{DC24959B-6A22-43F4-BE0A-2E53E2EC279F}" type="presParOf" srcId="{333A1088-737F-45CB-B68E-254E46348037}" destId="{322283A8-4A27-4CDA-BAE3-F381106A9174}" srcOrd="9" destOrd="0" presId="urn:microsoft.com/office/officeart/2005/8/layout/target3"/>
    <dgm:cxn modelId="{6257766B-A77E-4C4F-BEE1-6EEFB5E90FE9}" type="presParOf" srcId="{333A1088-737F-45CB-B68E-254E46348037}" destId="{FFC9F71D-1B4F-4AD9-A4A6-86ADEFC8AF5C}" srcOrd="10" destOrd="0" presId="urn:microsoft.com/office/officeart/2005/8/layout/target3"/>
    <dgm:cxn modelId="{E25B725F-2441-4670-B84B-8EAD50C53601}" type="presParOf" srcId="{333A1088-737F-45CB-B68E-254E46348037}" destId="{25B08C86-7E15-44DC-BE7F-FFB55DD49D12}" srcOrd="11" destOrd="0" presId="urn:microsoft.com/office/officeart/2005/8/layout/target3"/>
    <dgm:cxn modelId="{D0019FCA-98FA-4E97-AA16-363D41801667}" type="presParOf" srcId="{333A1088-737F-45CB-B68E-254E46348037}" destId="{76644BE8-9D7C-4C09-B250-3D10AF48CBB7}" srcOrd="12" destOrd="0" presId="urn:microsoft.com/office/officeart/2005/8/layout/target3"/>
    <dgm:cxn modelId="{204574F1-F126-41B4-A4CA-69194C6B45ED}" type="presParOf" srcId="{333A1088-737F-45CB-B68E-254E46348037}" destId="{EE85B701-7295-41C0-BA7A-34D3756A2AE6}" srcOrd="13" destOrd="0" presId="urn:microsoft.com/office/officeart/2005/8/layout/target3"/>
    <dgm:cxn modelId="{52FD42F2-976E-4A68-BD2D-A6B039D53586}" type="presParOf" srcId="{333A1088-737F-45CB-B68E-254E46348037}" destId="{8BEBB6EC-1DAA-4CAC-8A25-BC0FCBD5DBD5}" srcOrd="14" destOrd="0" presId="urn:microsoft.com/office/officeart/2005/8/layout/target3"/>
    <dgm:cxn modelId="{B19CF8CF-0C00-43F2-9CAA-427D6180D981}" type="presParOf" srcId="{333A1088-737F-45CB-B68E-254E46348037}" destId="{AED2198E-93D5-4001-81B4-73124B309672}" srcOrd="15" destOrd="0" presId="urn:microsoft.com/office/officeart/2005/8/layout/target3"/>
    <dgm:cxn modelId="{1FA06A3A-8A1E-42E1-8DBA-F7A590ED0537}" type="presParOf" srcId="{333A1088-737F-45CB-B68E-254E46348037}" destId="{2BE915AB-18AA-4053-B92C-3BFC9ED204BB}" srcOrd="16" destOrd="0" presId="urn:microsoft.com/office/officeart/2005/8/layout/target3"/>
    <dgm:cxn modelId="{E740E958-491B-4648-ACC8-3AE86B4DEAF0}" type="presParOf" srcId="{333A1088-737F-45CB-B68E-254E46348037}" destId="{6BB5E863-4638-4E1D-BFDE-399D028AC4ED}" srcOrd="17" destOrd="0" presId="urn:microsoft.com/office/officeart/2005/8/layout/target3"/>
    <dgm:cxn modelId="{8E36D57A-AB14-4DBC-A2CF-39A69A27D338}" type="presParOf" srcId="{333A1088-737F-45CB-B68E-254E46348037}" destId="{5A5FFA88-C948-4069-8E93-59FA12366E83}" srcOrd="18" destOrd="0" presId="urn:microsoft.com/office/officeart/2005/8/layout/target3"/>
    <dgm:cxn modelId="{4C6104CB-434F-4257-8DD4-C46878F3498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 MŠ a ZŠ Veselí n.M.,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  Iveta Salfická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VY_32_INOVACE_13/11_PŘÍBUZNÁ SLOVA PO P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Příbuzná slova  po P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74448-1481-4527-924F-D93FD7C70D6E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2390D-2F20-437B-B81D-F0DF46121BD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8257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74448-1481-4527-924F-D93FD7C70D6E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2390D-2F20-437B-B81D-F0DF46121BD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0015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74448-1481-4527-924F-D93FD7C70D6E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2390D-2F20-437B-B81D-F0DF46121BD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0998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74448-1481-4527-924F-D93FD7C70D6E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2390D-2F20-437B-B81D-F0DF46121BD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8391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74448-1481-4527-924F-D93FD7C70D6E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2390D-2F20-437B-B81D-F0DF46121BD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9839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74448-1481-4527-924F-D93FD7C70D6E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2390D-2F20-437B-B81D-F0DF46121BD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0697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74448-1481-4527-924F-D93FD7C70D6E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2390D-2F20-437B-B81D-F0DF46121BD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049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74448-1481-4527-924F-D93FD7C70D6E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2390D-2F20-437B-B81D-F0DF46121BD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0321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74448-1481-4527-924F-D93FD7C70D6E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2390D-2F20-437B-B81D-F0DF46121BD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8539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74448-1481-4527-924F-D93FD7C70D6E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2390D-2F20-437B-B81D-F0DF46121BD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3386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74448-1481-4527-924F-D93FD7C70D6E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2390D-2F20-437B-B81D-F0DF46121BD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2099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74448-1481-4527-924F-D93FD7C70D6E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62390D-2F20-437B-B81D-F0DF46121BD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2557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5753603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6026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Materiál je určen pro žáky ZŠ praktické – 6. ročník, slouží k pochopení slov, která jsou příbuzná s vyjmenovanými slovy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po P, upozorňuje na rozdíly pravopisu v podobně nebo stejně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znějících slovech.</a:t>
            </a:r>
          </a:p>
          <a:p>
            <a:r>
              <a:rPr lang="cs-CZ" sz="2400" dirty="0" smtClean="0"/>
              <a:t>Materiál je určen k použití při práci na interaktivní tabuli.</a:t>
            </a:r>
          </a:p>
          <a:p>
            <a:r>
              <a:rPr lang="cs-CZ" sz="2400" dirty="0" smtClean="0"/>
              <a:t>Datum </a:t>
            </a:r>
            <a:r>
              <a:rPr lang="cs-CZ" sz="2400" dirty="0"/>
              <a:t>vytvoření :  říjen 2011 </a:t>
            </a:r>
          </a:p>
          <a:p>
            <a:r>
              <a:rPr lang="cs-CZ" sz="2400" dirty="0"/>
              <a:t>Datum ověření </a:t>
            </a:r>
            <a:r>
              <a:rPr lang="cs-CZ" sz="2400" dirty="0" smtClean="0"/>
              <a:t>:     7.12. 2011</a:t>
            </a:r>
          </a:p>
          <a:p>
            <a:r>
              <a:rPr lang="cs-CZ" sz="2400" dirty="0" smtClean="0"/>
              <a:t>Učitel postupně seznamuje žáky s příbuznými slovy. Žáci doplňují neúplná slova, podtrhávají slova a určují příbuznost ke slovu vyjmenovanému.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Doplňování neúplných slov a zdůvodňování pravopisu zvládali    </a:t>
            </a:r>
          </a:p>
          <a:p>
            <a:pPr marL="0" indent="0">
              <a:buNone/>
            </a:pPr>
            <a:r>
              <a:rPr lang="cs-CZ" sz="2400"/>
              <a:t> </a:t>
            </a:r>
            <a:r>
              <a:rPr lang="cs-CZ" sz="2400" smtClean="0"/>
              <a:t>    žáci </a:t>
            </a:r>
            <a:r>
              <a:rPr lang="cs-CZ" sz="2400" dirty="0" smtClean="0"/>
              <a:t>bez větších problémů.    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481818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M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Doplň y - ý a podtrhni příbuzná </a:t>
            </a:r>
            <a:r>
              <a:rPr lang="cs-CZ" sz="2400" u="sng" dirty="0" smtClean="0"/>
              <a:t>slova</a:t>
            </a:r>
            <a:r>
              <a:rPr lang="cs-CZ" sz="2400" dirty="0" smtClean="0"/>
              <a:t>: 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Přep_chový dům, p_šnit se cizím peřím, p_chavka je houba, 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_tel na brambory, p_tláctví se trestá, Honza je strašp_tel, 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takop_sk je pták, velké p_sky zvířete, p_skatá rostlina.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Netop_ří let, sledovat slep_ší rodinku, op_lovat květy pampelišek, z op_lených květů roste plod, včela je nejlepší op_lovač.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1242800"/>
              </p:ext>
            </p:extLst>
          </p:nvPr>
        </p:nvGraphicFramePr>
        <p:xfrm>
          <a:off x="2843808" y="2348880"/>
          <a:ext cx="2808312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pýcha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- pytel - pysk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1445113"/>
              </p:ext>
            </p:extLst>
          </p:nvPr>
        </p:nvGraphicFramePr>
        <p:xfrm>
          <a:off x="2843808" y="4509120"/>
          <a:ext cx="288032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netopýr - slepýš - pyl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6852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M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Doplň y - ý a podtrhni příbuzná </a:t>
            </a:r>
            <a:r>
              <a:rPr lang="cs-CZ" sz="2400" u="sng" dirty="0" smtClean="0"/>
              <a:t>slova</a:t>
            </a:r>
            <a:r>
              <a:rPr lang="cs-CZ" sz="2400" dirty="0" smtClean="0"/>
              <a:t>: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Sudokop_tníci a lichokop_tníci, kop_tko hříběte, klop_tnout o </a:t>
            </a:r>
          </a:p>
          <a:p>
            <a:pPr marL="0" indent="0">
              <a:buNone/>
            </a:pPr>
            <a:r>
              <a:rPr lang="cs-CZ" sz="2400" dirty="0" smtClean="0"/>
              <a:t>kamínek, klop_tl a upadl, chytat ryby na třp_tku, měsíční třp_t, </a:t>
            </a:r>
          </a:p>
          <a:p>
            <a:pPr marL="0" indent="0">
              <a:buNone/>
            </a:pPr>
            <a:r>
              <a:rPr lang="cs-CZ" sz="2400" dirty="0" smtClean="0"/>
              <a:t>Haně se třp_tí oči.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Nevyzp_tatelný žák, zp_tuje svědomí, zp_tavý pohled, jazykozp_t </a:t>
            </a:r>
          </a:p>
          <a:p>
            <a:pPr marL="0" indent="0">
              <a:buNone/>
            </a:pPr>
            <a:r>
              <a:rPr lang="cs-CZ" sz="2400" dirty="0" smtClean="0"/>
              <a:t>studuje jazyk, odp_kává si svůj trest, rozmnoženého p_ru na </a:t>
            </a:r>
          </a:p>
          <a:p>
            <a:pPr marL="0" indent="0">
              <a:buNone/>
            </a:pPr>
            <a:r>
              <a:rPr lang="cs-CZ" sz="2400" dirty="0" smtClean="0"/>
              <a:t>zahradě se nezbavíš, suchop_r je také plevel, záhony bez p_ru.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2573152"/>
              </p:ext>
            </p:extLst>
          </p:nvPr>
        </p:nvGraphicFramePr>
        <p:xfrm>
          <a:off x="2483768" y="2276872"/>
          <a:ext cx="38164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64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kopyto - klopýtat - třpytit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se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2608543"/>
              </p:ext>
            </p:extLst>
          </p:nvPr>
        </p:nvGraphicFramePr>
        <p:xfrm>
          <a:off x="2987824" y="4437112"/>
          <a:ext cx="288032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zpytovat - pykat - pýr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9896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M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r>
              <a:rPr lang="cs-CZ" sz="2400" u="sng" dirty="0" smtClean="0"/>
              <a:t>Doplň y - ý a podtrhni příbuzná </a:t>
            </a:r>
            <a:r>
              <a:rPr lang="cs-CZ" sz="2400" u="sng" dirty="0" smtClean="0"/>
              <a:t>slova</a:t>
            </a:r>
            <a:r>
              <a:rPr lang="cs-CZ" sz="2400" dirty="0" smtClean="0"/>
              <a:t>: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Zap_řil se jako růžička, dívka se zap_řila, načep_řený jako kohout, mít rozčep_řené vlasy, čep_říš se zbytečně.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r>
              <a:rPr lang="cs-CZ" sz="2400" u="sng" dirty="0" smtClean="0"/>
              <a:t>Další slova a vlastní jména s y - ý po </a:t>
            </a:r>
            <a:r>
              <a:rPr lang="cs-CZ" sz="2400" u="sng" dirty="0" smtClean="0"/>
              <a:t>P</a:t>
            </a:r>
            <a:r>
              <a:rPr lang="cs-CZ" sz="2400" dirty="0" smtClean="0"/>
              <a:t>: </a:t>
            </a:r>
            <a:endParaRPr lang="cs-CZ" sz="2400" dirty="0" smtClean="0"/>
          </a:p>
          <a:p>
            <a:pPr marL="0" indent="0" algn="ctr">
              <a:buNone/>
            </a:pPr>
            <a:r>
              <a:rPr lang="cs-CZ" sz="2400" dirty="0"/>
              <a:t>p</a:t>
            </a:r>
            <a:r>
              <a:rPr lang="cs-CZ" sz="2400" dirty="0" smtClean="0"/>
              <a:t>yj, pýří, Chropyně, Pyšely, </a:t>
            </a:r>
            <a:r>
              <a:rPr lang="cs-CZ" sz="2400" dirty="0"/>
              <a:t>S</a:t>
            </a:r>
            <a:r>
              <a:rPr lang="cs-CZ" sz="2400" dirty="0" smtClean="0"/>
              <a:t>pytihněv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6291302"/>
              </p:ext>
            </p:extLst>
          </p:nvPr>
        </p:nvGraphicFramePr>
        <p:xfrm>
          <a:off x="3203848" y="2852936"/>
          <a:ext cx="259228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pýřit se - čepýřit se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1191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Pozor na rozdíly v psaní těchto </a:t>
            </a:r>
            <a:r>
              <a:rPr lang="cs-CZ" sz="4000" dirty="0" smtClean="0"/>
              <a:t>slov!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pýcha (pyšný)                           píchá (bodá)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     pyl (prášek květu)                        pil (vodu)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     slepýš (plaz)                             slepíš (lepidlem)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     opylovat (květ)                   opilovat (obrušovat)</a:t>
            </a:r>
            <a:endParaRPr lang="cs-CZ" sz="2400" dirty="0"/>
          </a:p>
        </p:txBody>
      </p:sp>
      <p:pic>
        <p:nvPicPr>
          <p:cNvPr id="4" name="Picture 3" descr="C:\Documents and Settings\Iveta\Local Settings\Temporary Internet Files\Content.IE5\WZPFMQ75\MC9000787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28" y="2272936"/>
            <a:ext cx="735747" cy="650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Documents and Settings\Iveta\Local Settings\Temporary Internet Files\Content.IE5\4PEF81QN\MC9003538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41" y="3223823"/>
            <a:ext cx="974593" cy="725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Documents and Settings\Iveta\Local Settings\Temporary Internet Files\Content.IE5\LBFJHTWE\MC9003255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29" y="4229495"/>
            <a:ext cx="790818" cy="587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Iveta\Local Settings\Temporary Internet Files\Content.IE5\CTY3KDAJ\MC9001497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399" y="5047977"/>
            <a:ext cx="696878" cy="808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Iveta\Local Settings\Temporary Internet Files\Content.IE5\68A1RLGW\MC9003317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4007" y="2153379"/>
            <a:ext cx="599008" cy="76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Iveta\Local Settings\Temporary Internet Files\Content.IE5\ZQN9XD7V\MC9003448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4007" y="3154282"/>
            <a:ext cx="611507" cy="720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Iveta\Local Settings\Temporary Internet Files\Content.IE5\TZN57DB8\MC9002338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6691" y="4045339"/>
            <a:ext cx="667430" cy="790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Iveta\Local Settings\Temporary Internet Files\Content.IE5\Q5Q3GLIJ\MC90034032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9760" y="5114507"/>
            <a:ext cx="801293" cy="675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9696" y="2526015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8224" y="3316009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4040" y="4227330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9654" y="5111144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28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P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Doplň y - ý a podtrhni příbuzná </a:t>
            </a:r>
            <a:r>
              <a:rPr lang="cs-CZ" sz="2400" u="sng" dirty="0" smtClean="0"/>
              <a:t>slova</a:t>
            </a:r>
            <a:r>
              <a:rPr lang="cs-CZ" sz="2400" dirty="0" smtClean="0"/>
              <a:t>: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u="sng" dirty="0" smtClean="0"/>
              <a:t>Přepychový</a:t>
            </a:r>
            <a:r>
              <a:rPr lang="cs-CZ" sz="2400" dirty="0" smtClean="0"/>
              <a:t> dům, </a:t>
            </a:r>
            <a:r>
              <a:rPr lang="cs-CZ" sz="2400" u="sng" dirty="0" smtClean="0"/>
              <a:t>pyšnit</a:t>
            </a:r>
            <a:r>
              <a:rPr lang="cs-CZ" sz="2400" dirty="0" smtClean="0"/>
              <a:t> se cizím peřím, </a:t>
            </a:r>
            <a:r>
              <a:rPr lang="cs-CZ" sz="2400" u="sng" dirty="0" smtClean="0"/>
              <a:t>pýchavka</a:t>
            </a:r>
            <a:r>
              <a:rPr lang="cs-CZ" sz="2400" dirty="0" smtClean="0"/>
              <a:t> je houba, </a:t>
            </a:r>
          </a:p>
          <a:p>
            <a:pPr marL="0" indent="0">
              <a:buNone/>
            </a:pPr>
            <a:r>
              <a:rPr lang="cs-CZ" sz="2400" u="sng" dirty="0" smtClean="0"/>
              <a:t>pytel</a:t>
            </a:r>
            <a:r>
              <a:rPr lang="cs-CZ" sz="2400" dirty="0" smtClean="0"/>
              <a:t> na brambory, </a:t>
            </a:r>
            <a:r>
              <a:rPr lang="cs-CZ" sz="2400" u="sng" dirty="0" smtClean="0"/>
              <a:t>pytláctví</a:t>
            </a:r>
            <a:r>
              <a:rPr lang="cs-CZ" sz="2400" dirty="0" smtClean="0"/>
              <a:t> se trestá, Honza je </a:t>
            </a:r>
            <a:r>
              <a:rPr lang="cs-CZ" sz="2400" u="sng" dirty="0" smtClean="0"/>
              <a:t>strašpytel</a:t>
            </a:r>
            <a:r>
              <a:rPr lang="cs-CZ" sz="2400" dirty="0" smtClean="0"/>
              <a:t>, </a:t>
            </a:r>
          </a:p>
          <a:p>
            <a:pPr marL="0" indent="0">
              <a:buNone/>
            </a:pPr>
            <a:r>
              <a:rPr lang="cs-CZ" sz="2400" u="sng" dirty="0" smtClean="0"/>
              <a:t>ptakopysk</a:t>
            </a:r>
            <a:r>
              <a:rPr lang="cs-CZ" sz="2400" dirty="0" smtClean="0"/>
              <a:t> je pták, velké </a:t>
            </a:r>
            <a:r>
              <a:rPr lang="cs-CZ" sz="2400" u="sng" dirty="0" smtClean="0"/>
              <a:t>pysky</a:t>
            </a:r>
            <a:r>
              <a:rPr lang="cs-CZ" sz="2400" dirty="0" smtClean="0"/>
              <a:t> zvířete, </a:t>
            </a:r>
            <a:r>
              <a:rPr lang="cs-CZ" sz="2400" u="sng" dirty="0" smtClean="0"/>
              <a:t>pyskatá</a:t>
            </a:r>
            <a:r>
              <a:rPr lang="cs-CZ" sz="2400" dirty="0" smtClean="0"/>
              <a:t> rostlina.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u="sng" dirty="0" smtClean="0"/>
              <a:t>Netopýří</a:t>
            </a:r>
            <a:r>
              <a:rPr lang="cs-CZ" sz="2400" dirty="0" smtClean="0"/>
              <a:t> let, sledovat </a:t>
            </a:r>
            <a:r>
              <a:rPr lang="cs-CZ" sz="2400" u="sng" dirty="0" smtClean="0"/>
              <a:t>slepýší</a:t>
            </a:r>
            <a:r>
              <a:rPr lang="cs-CZ" sz="2400" dirty="0" smtClean="0"/>
              <a:t> rodinku, </a:t>
            </a:r>
            <a:r>
              <a:rPr lang="cs-CZ" sz="2400" u="sng" dirty="0" smtClean="0"/>
              <a:t>opylovat</a:t>
            </a:r>
            <a:r>
              <a:rPr lang="cs-CZ" sz="2400" dirty="0" smtClean="0"/>
              <a:t> květy pampelišek, z </a:t>
            </a:r>
            <a:r>
              <a:rPr lang="cs-CZ" sz="2400" u="sng" dirty="0" smtClean="0"/>
              <a:t>opylených</a:t>
            </a:r>
            <a:r>
              <a:rPr lang="cs-CZ" sz="2400" dirty="0" smtClean="0"/>
              <a:t> květů roste plod, včela je nejlepší </a:t>
            </a:r>
            <a:r>
              <a:rPr lang="cs-CZ" sz="2400" u="sng" dirty="0" smtClean="0"/>
              <a:t>opylovač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6890617"/>
              </p:ext>
            </p:extLst>
          </p:nvPr>
        </p:nvGraphicFramePr>
        <p:xfrm>
          <a:off x="2843808" y="2348880"/>
          <a:ext cx="2808312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pýcha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- pytel - pysk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2771729"/>
              </p:ext>
            </p:extLst>
          </p:nvPr>
        </p:nvGraphicFramePr>
        <p:xfrm>
          <a:off x="2843808" y="4509120"/>
          <a:ext cx="288032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netopýr - slepýš - pyl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90371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P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Doplň y - ý a podtrhni příbuzná </a:t>
            </a:r>
            <a:r>
              <a:rPr lang="cs-CZ" sz="2400" u="sng" dirty="0" smtClean="0"/>
              <a:t>slova</a:t>
            </a:r>
            <a:r>
              <a:rPr lang="cs-CZ" sz="2400" dirty="0" smtClean="0"/>
              <a:t>: 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u="sng" dirty="0" smtClean="0"/>
              <a:t>Sudokopytníci</a:t>
            </a:r>
            <a:r>
              <a:rPr lang="cs-CZ" sz="2400" dirty="0" smtClean="0"/>
              <a:t> a </a:t>
            </a:r>
            <a:r>
              <a:rPr lang="cs-CZ" sz="2400" u="sng" dirty="0" smtClean="0"/>
              <a:t>lichokopytníci</a:t>
            </a:r>
            <a:r>
              <a:rPr lang="cs-CZ" sz="2400" dirty="0" smtClean="0"/>
              <a:t>, </a:t>
            </a:r>
            <a:r>
              <a:rPr lang="cs-CZ" sz="2400" u="sng" dirty="0" smtClean="0"/>
              <a:t>kopýtko</a:t>
            </a:r>
            <a:r>
              <a:rPr lang="cs-CZ" sz="2400" dirty="0" smtClean="0"/>
              <a:t> hříběte, </a:t>
            </a:r>
            <a:r>
              <a:rPr lang="cs-CZ" sz="2400" u="sng" dirty="0" smtClean="0"/>
              <a:t>klopýtnout</a:t>
            </a:r>
            <a:r>
              <a:rPr lang="cs-CZ" sz="2400" dirty="0" smtClean="0"/>
              <a:t> o </a:t>
            </a:r>
          </a:p>
          <a:p>
            <a:pPr marL="0" indent="0">
              <a:buNone/>
            </a:pPr>
            <a:r>
              <a:rPr lang="cs-CZ" sz="2400" dirty="0" smtClean="0"/>
              <a:t>kamínek, </a:t>
            </a:r>
            <a:r>
              <a:rPr lang="cs-CZ" sz="2400" u="sng" dirty="0" smtClean="0"/>
              <a:t>klopýtl</a:t>
            </a:r>
            <a:r>
              <a:rPr lang="cs-CZ" sz="2400" dirty="0" smtClean="0"/>
              <a:t> a upadl, chytat ryby na </a:t>
            </a:r>
            <a:r>
              <a:rPr lang="cs-CZ" sz="2400" u="sng" dirty="0" smtClean="0"/>
              <a:t>třpytku</a:t>
            </a:r>
            <a:r>
              <a:rPr lang="cs-CZ" sz="2400" dirty="0" smtClean="0"/>
              <a:t>, měsíční </a:t>
            </a:r>
            <a:r>
              <a:rPr lang="cs-CZ" sz="2400" u="sng" dirty="0" smtClean="0"/>
              <a:t>třpyt</a:t>
            </a:r>
            <a:r>
              <a:rPr lang="cs-CZ" sz="2400" dirty="0" smtClean="0"/>
              <a:t>, </a:t>
            </a:r>
          </a:p>
          <a:p>
            <a:pPr marL="0" indent="0">
              <a:buNone/>
            </a:pPr>
            <a:r>
              <a:rPr lang="cs-CZ" sz="2400" dirty="0" smtClean="0"/>
              <a:t>Haně se </a:t>
            </a:r>
            <a:r>
              <a:rPr lang="cs-CZ" sz="2400" u="sng" dirty="0" smtClean="0"/>
              <a:t>třpytí</a:t>
            </a:r>
            <a:r>
              <a:rPr lang="cs-CZ" sz="2400" dirty="0" smtClean="0"/>
              <a:t> oči.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u="sng" dirty="0" smtClean="0"/>
              <a:t>Nevyzpytatelný</a:t>
            </a:r>
            <a:r>
              <a:rPr lang="cs-CZ" sz="2400" dirty="0" smtClean="0"/>
              <a:t> žák, </a:t>
            </a:r>
            <a:r>
              <a:rPr lang="cs-CZ" sz="2400" u="sng" dirty="0" smtClean="0"/>
              <a:t>zpytuje</a:t>
            </a:r>
            <a:r>
              <a:rPr lang="cs-CZ" sz="2400" dirty="0" smtClean="0"/>
              <a:t> svědomí, </a:t>
            </a:r>
            <a:r>
              <a:rPr lang="cs-CZ" sz="2400" u="sng" dirty="0" smtClean="0"/>
              <a:t>zpytavý</a:t>
            </a:r>
            <a:r>
              <a:rPr lang="cs-CZ" sz="2400" dirty="0" smtClean="0"/>
              <a:t> pohled, </a:t>
            </a:r>
            <a:r>
              <a:rPr lang="cs-CZ" sz="2400" u="sng" dirty="0" smtClean="0"/>
              <a:t>jazykozpyt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 smtClean="0"/>
              <a:t>studuje jazyk, </a:t>
            </a:r>
            <a:r>
              <a:rPr lang="cs-CZ" sz="2400" u="sng" dirty="0" smtClean="0"/>
              <a:t>odpykává</a:t>
            </a:r>
            <a:r>
              <a:rPr lang="cs-CZ" sz="2400" dirty="0" smtClean="0"/>
              <a:t> si svůj trest, rozmnoženého </a:t>
            </a:r>
            <a:r>
              <a:rPr lang="cs-CZ" sz="2400" u="sng" dirty="0" smtClean="0"/>
              <a:t>pýru</a:t>
            </a:r>
            <a:r>
              <a:rPr lang="cs-CZ" sz="2400" dirty="0" smtClean="0"/>
              <a:t> na </a:t>
            </a:r>
          </a:p>
          <a:p>
            <a:pPr marL="0" indent="0">
              <a:buNone/>
            </a:pPr>
            <a:r>
              <a:rPr lang="cs-CZ" sz="2400" dirty="0" smtClean="0"/>
              <a:t>zahradě se nezbavíš, </a:t>
            </a:r>
            <a:r>
              <a:rPr lang="cs-CZ" sz="2400" u="sng" dirty="0" smtClean="0"/>
              <a:t>suchopýr</a:t>
            </a:r>
            <a:r>
              <a:rPr lang="cs-CZ" sz="2400" dirty="0" smtClean="0"/>
              <a:t> je také plevel, záhony bez </a:t>
            </a:r>
            <a:r>
              <a:rPr lang="cs-CZ" sz="2400" u="sng" dirty="0" smtClean="0"/>
              <a:t>pýru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9168233"/>
              </p:ext>
            </p:extLst>
          </p:nvPr>
        </p:nvGraphicFramePr>
        <p:xfrm>
          <a:off x="2483768" y="2276872"/>
          <a:ext cx="381642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64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kopyto - klopýtat - třpytit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se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1683711"/>
              </p:ext>
            </p:extLst>
          </p:nvPr>
        </p:nvGraphicFramePr>
        <p:xfrm>
          <a:off x="2987824" y="4437112"/>
          <a:ext cx="288032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zpytovat - pykat - pýr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53035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P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u="sng" dirty="0" smtClean="0"/>
              <a:t>Doplň y - ý a podtrhni příbuzná </a:t>
            </a:r>
            <a:r>
              <a:rPr lang="cs-CZ" sz="2400" u="sng" dirty="0" smtClean="0"/>
              <a:t>slova</a:t>
            </a:r>
            <a:r>
              <a:rPr lang="cs-CZ" sz="2400" dirty="0" smtClean="0"/>
              <a:t>: 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u="sng" dirty="0" smtClean="0"/>
              <a:t>Zapýřil</a:t>
            </a:r>
            <a:r>
              <a:rPr lang="cs-CZ" sz="2400" dirty="0" smtClean="0"/>
              <a:t> se jako růžička, dívka se </a:t>
            </a:r>
            <a:r>
              <a:rPr lang="cs-CZ" sz="2400" u="sng" dirty="0" smtClean="0"/>
              <a:t>zapýřila</a:t>
            </a:r>
            <a:r>
              <a:rPr lang="cs-CZ" sz="2400" dirty="0" smtClean="0"/>
              <a:t>, </a:t>
            </a:r>
            <a:r>
              <a:rPr lang="cs-CZ" sz="2400" u="sng" dirty="0" smtClean="0"/>
              <a:t>načepýřený</a:t>
            </a:r>
            <a:r>
              <a:rPr lang="cs-CZ" sz="2400" dirty="0" smtClean="0"/>
              <a:t> jako kohout, mít </a:t>
            </a:r>
            <a:r>
              <a:rPr lang="cs-CZ" sz="2400" u="sng" dirty="0" smtClean="0"/>
              <a:t>rozčepýřené</a:t>
            </a:r>
            <a:r>
              <a:rPr lang="cs-CZ" sz="2400" dirty="0" smtClean="0"/>
              <a:t> vlasy, </a:t>
            </a:r>
            <a:r>
              <a:rPr lang="cs-CZ" sz="2400" u="sng" dirty="0" smtClean="0"/>
              <a:t>čepýříš</a:t>
            </a:r>
            <a:r>
              <a:rPr lang="cs-CZ" sz="2400" dirty="0" smtClean="0"/>
              <a:t> se zbytečně.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7218515"/>
              </p:ext>
            </p:extLst>
          </p:nvPr>
        </p:nvGraphicFramePr>
        <p:xfrm>
          <a:off x="3203848" y="2852936"/>
          <a:ext cx="259228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pýřit se - čepýřit se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44480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Citace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archiv autora</a:t>
            </a:r>
          </a:p>
          <a:p>
            <a:r>
              <a:rPr lang="cs-CZ" sz="2400" smtClean="0"/>
              <a:t>ilustrace:  </a:t>
            </a:r>
            <a:r>
              <a:rPr lang="cs-CZ" sz="2400" dirty="0" smtClean="0"/>
              <a:t>www.office.microsoft.com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1495696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619</Words>
  <Application>Microsoft Office PowerPoint</Application>
  <PresentationFormat>Předvádění na obrazovce (4:3)</PresentationFormat>
  <Paragraphs>101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Příbuzná slova po M</vt:lpstr>
      <vt:lpstr>Příbuzná slova po M</vt:lpstr>
      <vt:lpstr>Příbuzná slova po M</vt:lpstr>
      <vt:lpstr>Pozor na rozdíly v psaní těchto slov!</vt:lpstr>
      <vt:lpstr>Příbuzná slova po P - řešení</vt:lpstr>
      <vt:lpstr>Příbuzná slova po P - řešení</vt:lpstr>
      <vt:lpstr>Příbuzná slova po P - řešení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Martin a Lída</cp:lastModifiedBy>
  <cp:revision>12</cp:revision>
  <dcterms:created xsi:type="dcterms:W3CDTF">2011-10-28T09:31:37Z</dcterms:created>
  <dcterms:modified xsi:type="dcterms:W3CDTF">2012-11-21T07:53:05Z</dcterms:modified>
</cp:coreProperties>
</file>