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4" r:id="rId5"/>
    <p:sldId id="263" r:id="rId6"/>
    <p:sldId id="262" r:id="rId7"/>
    <p:sldId id="261" r:id="rId8"/>
    <p:sldId id="26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VY_32_INOVACE_13/14_PŘÍBUZNÁ SLOVA PO 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Příbuzná slova  po 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6421E1-7156-4DF5-8F9D-206E4AA3AD2C}" type="presOf" srcId="{D1B46980-6531-4606-95E6-44980827E919}" destId="{6140AFEC-043D-4C43-A2F9-D0F5331DF3A3}" srcOrd="0" destOrd="0" presId="urn:microsoft.com/office/officeart/2005/8/layout/target3"/>
    <dgm:cxn modelId="{F0BC3776-AC46-4097-8214-41637464529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DB051D-A441-4F96-A147-A502602D99E3}" type="presOf" srcId="{4C35D32F-0EAB-4CD7-82EE-45574DC2A586}" destId="{890E4F0B-2866-4A3F-A3C7-2A14B1797930}" srcOrd="1" destOrd="0" presId="urn:microsoft.com/office/officeart/2005/8/layout/target3"/>
    <dgm:cxn modelId="{4EBF09FD-821F-4A9E-B46C-0BA8AA2A20AF}" type="presOf" srcId="{B651F6E3-6281-48DB-9319-2AEAFDAE7572}" destId="{6BB5E863-4638-4E1D-BFDE-399D028AC4ED}" srcOrd="1" destOrd="0" presId="urn:microsoft.com/office/officeart/2005/8/layout/target3"/>
    <dgm:cxn modelId="{CD04C023-9593-4CEA-B5E4-ABE5A5801E81}" type="presOf" srcId="{D1D4F407-5343-4D3F-B5B9-D407B03CAEB4}" destId="{AED2198E-93D5-4001-81B4-73124B309672}" srcOrd="1" destOrd="0" presId="urn:microsoft.com/office/officeart/2005/8/layout/target3"/>
    <dgm:cxn modelId="{2F18F530-D095-4040-AE8B-6DCC4CE987EF}" type="presOf" srcId="{B651F6E3-6281-48DB-9319-2AEAFDAE7572}" destId="{619D679B-A015-4ECF-8348-D1034C574F40}" srcOrd="0" destOrd="0" presId="urn:microsoft.com/office/officeart/2005/8/layout/target3"/>
    <dgm:cxn modelId="{B5693D6E-F025-41E7-B088-FDDABD744D4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7B90C51-7CD5-4A62-A9FE-504D7D1DA70B}" type="presOf" srcId="{757F3AB3-0718-4624-B441-E567A8F0AB56}" destId="{333A1088-737F-45CB-B68E-254E46348037}" srcOrd="0" destOrd="0" presId="urn:microsoft.com/office/officeart/2005/8/layout/target3"/>
    <dgm:cxn modelId="{78652E66-6749-424D-950A-CF1B3E561938}" type="presOf" srcId="{D8197B8C-B260-4A16-BDF4-0947B075E274}" destId="{5A5FFA88-C948-4069-8E93-59FA12366E83}" srcOrd="1" destOrd="0" presId="urn:microsoft.com/office/officeart/2005/8/layout/target3"/>
    <dgm:cxn modelId="{AA220289-5A4C-4245-8C8B-F986B729AFE8}" type="presOf" srcId="{D1D4F407-5343-4D3F-B5B9-D407B03CAEB4}" destId="{D005CE8C-CC26-4C3E-AC11-E15060ECD759}" srcOrd="0" destOrd="0" presId="urn:microsoft.com/office/officeart/2005/8/layout/target3"/>
    <dgm:cxn modelId="{C450E659-046E-481D-829F-44FCDF157E1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50DA3D-BBAF-42AE-9745-E4A8AE8B8B11}" type="presParOf" srcId="{333A1088-737F-45CB-B68E-254E46348037}" destId="{F5ABB229-8D3B-4694-996A-96F23CF14429}" srcOrd="0" destOrd="0" presId="urn:microsoft.com/office/officeart/2005/8/layout/target3"/>
    <dgm:cxn modelId="{628BBAAA-D4B1-428C-AA30-90352681062A}" type="presParOf" srcId="{333A1088-737F-45CB-B68E-254E46348037}" destId="{F41139FD-01EE-4571-8B17-4FB00FC51163}" srcOrd="1" destOrd="0" presId="urn:microsoft.com/office/officeart/2005/8/layout/target3"/>
    <dgm:cxn modelId="{114434D0-75C3-4FDC-94CE-59C900A0E829}" type="presParOf" srcId="{333A1088-737F-45CB-B68E-254E46348037}" destId="{D005CE8C-CC26-4C3E-AC11-E15060ECD759}" srcOrd="2" destOrd="0" presId="urn:microsoft.com/office/officeart/2005/8/layout/target3"/>
    <dgm:cxn modelId="{71EE28B2-3243-452E-84FA-E1D2EE6B76A5}" type="presParOf" srcId="{333A1088-737F-45CB-B68E-254E46348037}" destId="{2C702D82-9B77-49B7-9568-BB8EB47C3372}" srcOrd="3" destOrd="0" presId="urn:microsoft.com/office/officeart/2005/8/layout/target3"/>
    <dgm:cxn modelId="{44B0791E-211C-46D4-92A9-5A42A1DE3125}" type="presParOf" srcId="{333A1088-737F-45CB-B68E-254E46348037}" destId="{A52A0455-90FF-4808-ABD0-F02540D31D5A}" srcOrd="4" destOrd="0" presId="urn:microsoft.com/office/officeart/2005/8/layout/target3"/>
    <dgm:cxn modelId="{81F1B8EB-9B43-4852-B416-1553C833FAE9}" type="presParOf" srcId="{333A1088-737F-45CB-B68E-254E46348037}" destId="{6140AFEC-043D-4C43-A2F9-D0F5331DF3A3}" srcOrd="5" destOrd="0" presId="urn:microsoft.com/office/officeart/2005/8/layout/target3"/>
    <dgm:cxn modelId="{E5382336-A0A2-4A16-94C6-5F6F337C20F2}" type="presParOf" srcId="{333A1088-737F-45CB-B68E-254E46348037}" destId="{9358AC05-5D7D-4327-9F80-1AD486AEA664}" srcOrd="6" destOrd="0" presId="urn:microsoft.com/office/officeart/2005/8/layout/target3"/>
    <dgm:cxn modelId="{B9DDE7B3-4D45-4D68-B505-282BA1A26781}" type="presParOf" srcId="{333A1088-737F-45CB-B68E-254E46348037}" destId="{313FC574-E1CD-4FB4-B054-0B805CE0447D}" srcOrd="7" destOrd="0" presId="urn:microsoft.com/office/officeart/2005/8/layout/target3"/>
    <dgm:cxn modelId="{8CBA0221-A232-4ECC-A18A-2C8F1D6DE13B}" type="presParOf" srcId="{333A1088-737F-45CB-B68E-254E46348037}" destId="{619D679B-A015-4ECF-8348-D1034C574F40}" srcOrd="8" destOrd="0" presId="urn:microsoft.com/office/officeart/2005/8/layout/target3"/>
    <dgm:cxn modelId="{DD9D351F-5D0F-4161-A46B-440483FC5B97}" type="presParOf" srcId="{333A1088-737F-45CB-B68E-254E46348037}" destId="{322283A8-4A27-4CDA-BAE3-F381106A9174}" srcOrd="9" destOrd="0" presId="urn:microsoft.com/office/officeart/2005/8/layout/target3"/>
    <dgm:cxn modelId="{50D98AC3-ECDF-4698-AF12-CE01DB7CD7AC}" type="presParOf" srcId="{333A1088-737F-45CB-B68E-254E46348037}" destId="{FFC9F71D-1B4F-4AD9-A4A6-86ADEFC8AF5C}" srcOrd="10" destOrd="0" presId="urn:microsoft.com/office/officeart/2005/8/layout/target3"/>
    <dgm:cxn modelId="{988BAB9E-0F48-473D-BCEB-FE6C0F6B112F}" type="presParOf" srcId="{333A1088-737F-45CB-B68E-254E46348037}" destId="{25B08C86-7E15-44DC-BE7F-FFB55DD49D12}" srcOrd="11" destOrd="0" presId="urn:microsoft.com/office/officeart/2005/8/layout/target3"/>
    <dgm:cxn modelId="{08323978-6AA8-4693-934D-2E4D3E8C0208}" type="presParOf" srcId="{333A1088-737F-45CB-B68E-254E46348037}" destId="{76644BE8-9D7C-4C09-B250-3D10AF48CBB7}" srcOrd="12" destOrd="0" presId="urn:microsoft.com/office/officeart/2005/8/layout/target3"/>
    <dgm:cxn modelId="{D2A1125B-6567-4029-AC76-F2DBE54B6BE6}" type="presParOf" srcId="{333A1088-737F-45CB-B68E-254E46348037}" destId="{EE85B701-7295-41C0-BA7A-34D3756A2AE6}" srcOrd="13" destOrd="0" presId="urn:microsoft.com/office/officeart/2005/8/layout/target3"/>
    <dgm:cxn modelId="{3A78C686-9013-4F38-991C-B40F71BA1C7F}" type="presParOf" srcId="{333A1088-737F-45CB-B68E-254E46348037}" destId="{8BEBB6EC-1DAA-4CAC-8A25-BC0FCBD5DBD5}" srcOrd="14" destOrd="0" presId="urn:microsoft.com/office/officeart/2005/8/layout/target3"/>
    <dgm:cxn modelId="{868C311F-987F-4298-90F6-E8CED97433F1}" type="presParOf" srcId="{333A1088-737F-45CB-B68E-254E46348037}" destId="{AED2198E-93D5-4001-81B4-73124B309672}" srcOrd="15" destOrd="0" presId="urn:microsoft.com/office/officeart/2005/8/layout/target3"/>
    <dgm:cxn modelId="{12D0EC3C-2ACA-445B-AF77-57BEB18EB101}" type="presParOf" srcId="{333A1088-737F-45CB-B68E-254E46348037}" destId="{2BE915AB-18AA-4053-B92C-3BFC9ED204BB}" srcOrd="16" destOrd="0" presId="urn:microsoft.com/office/officeart/2005/8/layout/target3"/>
    <dgm:cxn modelId="{74F70E87-CDF8-47EC-99BE-8F3BB6F5AF8F}" type="presParOf" srcId="{333A1088-737F-45CB-B68E-254E46348037}" destId="{6BB5E863-4638-4E1D-BFDE-399D028AC4ED}" srcOrd="17" destOrd="0" presId="urn:microsoft.com/office/officeart/2005/8/layout/target3"/>
    <dgm:cxn modelId="{5A07DE33-227B-49C1-92DC-19E93674D25F}" type="presParOf" srcId="{333A1088-737F-45CB-B68E-254E46348037}" destId="{5A5FFA88-C948-4069-8E93-59FA12366E83}" srcOrd="18" destOrd="0" presId="urn:microsoft.com/office/officeart/2005/8/layout/target3"/>
    <dgm:cxn modelId="{51C84981-95C0-4E2B-AEEB-19886B59C3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VY_32_INOVACE_13/14_PŘÍBUZNÁ SLOVA PO 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Příbuzná slova  po 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151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624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22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903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19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336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417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1747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936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581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341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92F4FE-211C-404E-9B33-B7E4F1B1EEE3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6EB681-CBF9-401A-9998-D10BA08543E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359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62932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234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Materiál je určen pro žáky ZŠ praktické – 6. ročník, slouží k pochopení slov, která jsou příbuzná s vyjmenovanými slovy po S, upozorňuje na rozdíly pravopisu v podobně nebo stejně znějících slovech.</a:t>
            </a:r>
          </a:p>
          <a:p>
            <a:r>
              <a:rPr lang="cs-CZ" sz="2400" dirty="0" smtClean="0"/>
              <a:t>Materiál je určen k použití při práci na interaktivní tabuli. </a:t>
            </a:r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19.12. 2011</a:t>
            </a:r>
          </a:p>
          <a:p>
            <a:r>
              <a:rPr lang="cs-CZ" sz="2400" dirty="0" smtClean="0"/>
              <a:t>Učitel postupně seznamuje žáky s příbuznými slovy, žáci doplňují neúplná slova, podtrhávají slova a určují příbuznost ke slovu vyjmenovanému.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Doplňování neúplných slov a zdůvodňování pravopisu žáci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zvládali bez větších problémů.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1074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u="sng" dirty="0" smtClean="0"/>
              <a:t>Doplň y - ý a podtrhni příbuzná </a:t>
            </a:r>
            <a:r>
              <a:rPr lang="cs-CZ" sz="2600" u="sng" dirty="0" smtClean="0"/>
              <a:t>slova</a:t>
            </a:r>
            <a:r>
              <a:rPr lang="cs-CZ" sz="2600" dirty="0" smtClean="0"/>
              <a:t>:</a:t>
            </a: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Malý s_nek, nas_cený s_náček, mám dva s_novce, mnoho s_nů a </a:t>
            </a:r>
          </a:p>
          <a:p>
            <a:pPr marL="0" indent="0">
              <a:buNone/>
            </a:pPr>
            <a:r>
              <a:rPr lang="cs-CZ" sz="2600" dirty="0" smtClean="0"/>
              <a:t>dcer, na návštěvě u s_na, to je zlos_n, s_tý nezná hlad, nas_tit </a:t>
            </a:r>
          </a:p>
          <a:p>
            <a:pPr marL="0" indent="0">
              <a:buNone/>
            </a:pPr>
            <a:r>
              <a:rPr lang="cs-CZ" sz="2600" dirty="0" smtClean="0"/>
              <a:t>děti, nebuď nenas_tný, tvrdý s_r, chléb se s_rem, pomazánka ze s_ru, s_rárna na výrobu tavených s_rů.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S_rové dřevo nehoří, s_rová znamená nevařená, s_rovinka je </a:t>
            </a:r>
          </a:p>
          <a:p>
            <a:pPr marL="0" indent="0">
              <a:buNone/>
            </a:pPr>
            <a:r>
              <a:rPr lang="cs-CZ" sz="2600" dirty="0" smtClean="0"/>
              <a:t>jedlá houba, s_chravý prosinec, je s_chravo, město S_chrov, </a:t>
            </a:r>
          </a:p>
          <a:p>
            <a:pPr marL="0" indent="0">
              <a:buNone/>
            </a:pPr>
            <a:r>
              <a:rPr lang="cs-CZ" sz="2600" dirty="0" smtClean="0"/>
              <a:t>us_chající silnice, kytka us_chá, us_chání listů na podzim.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077881"/>
              </p:ext>
            </p:extLst>
          </p:nvPr>
        </p:nvGraphicFramePr>
        <p:xfrm>
          <a:off x="3347864" y="2132856"/>
          <a:ext cx="216024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syn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- sytý - sýr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1858290"/>
              </p:ext>
            </p:extLst>
          </p:nvPr>
        </p:nvGraphicFramePr>
        <p:xfrm>
          <a:off x="2699792" y="4581128"/>
          <a:ext cx="360040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syrový - sychravý - usychat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397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</a:t>
            </a:r>
            <a:r>
              <a:rPr lang="cs-CZ" sz="2400" u="sng" dirty="0" smtClean="0"/>
              <a:t>slova</a:t>
            </a:r>
            <a:r>
              <a:rPr lang="cs-CZ" sz="2400" dirty="0" smtClean="0"/>
              <a:t>: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S_korky na stromě, s_korčí hnízdo, s_čkovo houkání, nes_čkuj </a:t>
            </a:r>
          </a:p>
          <a:p>
            <a:pPr marL="0" indent="0">
              <a:buNone/>
            </a:pPr>
            <a:r>
              <a:rPr lang="cs-CZ" sz="2400" dirty="0" smtClean="0"/>
              <a:t>tady, s_slí rodinka, velký s_sel, malý s_slík, s_sli si dělají zásoby, </a:t>
            </a:r>
          </a:p>
          <a:p>
            <a:pPr marL="0" indent="0">
              <a:buNone/>
            </a:pPr>
            <a:r>
              <a:rPr lang="cs-CZ" sz="2400" dirty="0" smtClean="0"/>
              <a:t>město S_slov, s_slí mládě.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Nahlas zas_čet, vydávat s_čivé zvuky, hlasitý s_kot, ježek nes_čí, </a:t>
            </a:r>
          </a:p>
          <a:p>
            <a:pPr marL="0" indent="0">
              <a:buNone/>
            </a:pPr>
            <a:r>
              <a:rPr lang="cs-CZ" sz="2400" dirty="0" smtClean="0"/>
              <a:t>hlásky s_kavky, pos_pu buchty, přes_pací hodiny, rozs_pal mák, </a:t>
            </a:r>
          </a:p>
          <a:p>
            <a:pPr marL="0" indent="0">
              <a:buNone/>
            </a:pPr>
            <a:r>
              <a:rPr lang="cs-CZ" sz="2400" dirty="0" smtClean="0"/>
              <a:t>obilí se s_pe na s_pku, dětský zás_p, vys_pat odpadky.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412149"/>
              </p:ext>
            </p:extLst>
          </p:nvPr>
        </p:nvGraphicFramePr>
        <p:xfrm>
          <a:off x="2987824" y="2276872"/>
          <a:ext cx="28803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sýkora - sýček - sysel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5507748"/>
              </p:ext>
            </p:extLst>
          </p:nvPr>
        </p:nvGraphicFramePr>
        <p:xfrm>
          <a:off x="3563888" y="4149080"/>
          <a:ext cx="180020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syčet - sypat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1807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Pozor na rozdíly v psaní těchto </a:t>
            </a:r>
            <a:r>
              <a:rPr lang="cs-CZ" sz="4000" dirty="0" smtClean="0"/>
              <a:t>slov!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syrý (vlhký)                          sirý (opuštěný)</a:t>
            </a:r>
          </a:p>
          <a:p>
            <a:pPr marL="0" indent="0">
              <a:buNone/>
            </a:pPr>
            <a:r>
              <a:rPr lang="cs-CZ" sz="2400" dirty="0" smtClean="0"/>
              <a:t>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sypat (písek)                         sípat (chrapot)</a:t>
            </a:r>
          </a:p>
          <a:p>
            <a:pPr marL="0" indent="0">
              <a:buNone/>
            </a:pPr>
            <a:r>
              <a:rPr lang="cs-CZ" sz="2400" dirty="0" smtClean="0"/>
              <a:t>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bez sýra (výrobek)               síra (na sirkách)</a:t>
            </a:r>
          </a:p>
          <a:p>
            <a:pPr marL="0" indent="0">
              <a:buNone/>
            </a:pPr>
            <a:r>
              <a:rPr lang="cs-CZ" sz="2400" dirty="0" smtClean="0"/>
              <a:t>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</a:t>
            </a:r>
            <a:endParaRPr lang="cs-CZ" sz="2400" dirty="0"/>
          </a:p>
        </p:txBody>
      </p:sp>
      <p:pic>
        <p:nvPicPr>
          <p:cNvPr id="1026" name="Picture 2" descr="C:\Documents and Settings\Iveta\Local Settings\Temporary Internet Files\Content.IE5\68A1RLGW\MC900311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282" y="2325779"/>
            <a:ext cx="909370" cy="689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72" y="1901507"/>
            <a:ext cx="642613" cy="67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Iveta\Local Settings\Temporary Internet Files\Content.IE5\Q5Q3GLIJ\MC900412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524" y="2061686"/>
            <a:ext cx="847051" cy="91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Iveta\Local Settings\Temporary Internet Files\Content.IE5\WZPFMQ75\MC9002149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46" y="3417456"/>
            <a:ext cx="958611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Iveta\Local Settings\Temporary Internet Files\Content.IE5\CTY3KDAJ\MC9003609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733" y="3284984"/>
            <a:ext cx="710842" cy="80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Iveta\Local Settings\Temporary Internet Files\Content.IE5\WZPFMQ75\MC9001915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72" y="4398965"/>
            <a:ext cx="1069837" cy="106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Iveta\Local Settings\Temporary Internet Files\Content.IE5\A9X2N6X8\MC9001992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331" y="4505154"/>
            <a:ext cx="704303" cy="84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>
            <a:off x="755576" y="4653136"/>
            <a:ext cx="717391" cy="80599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576" y="4730427"/>
            <a:ext cx="857933" cy="7287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639" y="2379181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219" y="3614881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496" y="4730427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1497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Pozor na rozdíly v psaní těchto </a:t>
            </a:r>
            <a:r>
              <a:rPr lang="cs-CZ" sz="4000" dirty="0" smtClean="0"/>
              <a:t>slov!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sýrový (ze sýra)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sírový (ze síry)</a:t>
            </a:r>
          </a:p>
          <a:p>
            <a:pPr marL="0" indent="0">
              <a:buNone/>
            </a:pPr>
            <a:r>
              <a:rPr lang="cs-CZ" sz="2400" dirty="0" smtClean="0"/>
              <a:t>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syrový (neuvařený)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u="sng" dirty="0" smtClean="0"/>
              <a:t>Další slova a vlastní jména s y - ý po </a:t>
            </a:r>
            <a:r>
              <a:rPr lang="cs-CZ" sz="2400" u="sng" dirty="0" smtClean="0"/>
              <a:t>S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Sylva, Sylvie, Bosyně, Syneč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Picture 12" descr="C:\Documents and Settings\Iveta\Local Settings\Temporary Internet Files\Content.IE5\0I8J3PKH\MC900331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17139"/>
            <a:ext cx="949274" cy="75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Documents and Settings\Iveta\Local Settings\Temporary Internet Files\Content.IE5\4PEF81QN\MC9004109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160111"/>
            <a:ext cx="1099958" cy="90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Documents and Settings\Iveta\Local Settings\Temporary Internet Files\Content.IE5\CTY3KDAJ\MC9002325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1093291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026" y="3254149"/>
            <a:ext cx="528578" cy="52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399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S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u="sng" dirty="0" smtClean="0"/>
              <a:t>Doplň y - ý a podtrhni příbuzná </a:t>
            </a:r>
            <a:r>
              <a:rPr lang="cs-CZ" sz="2600" u="sng" dirty="0" smtClean="0"/>
              <a:t>slova</a:t>
            </a:r>
            <a:r>
              <a:rPr lang="cs-CZ" sz="2600" dirty="0" smtClean="0"/>
              <a:t>:</a:t>
            </a: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Malý </a:t>
            </a:r>
            <a:r>
              <a:rPr lang="cs-CZ" sz="2600" u="sng" dirty="0" smtClean="0"/>
              <a:t>synek</a:t>
            </a:r>
            <a:r>
              <a:rPr lang="cs-CZ" sz="2600" dirty="0" smtClean="0"/>
              <a:t>, </a:t>
            </a:r>
            <a:r>
              <a:rPr lang="cs-CZ" sz="2600" u="sng" dirty="0" smtClean="0"/>
              <a:t>nasycený</a:t>
            </a:r>
            <a:r>
              <a:rPr lang="cs-CZ" sz="2600" dirty="0" smtClean="0"/>
              <a:t> </a:t>
            </a:r>
            <a:r>
              <a:rPr lang="cs-CZ" sz="2600" u="sng" dirty="0" smtClean="0"/>
              <a:t>synáček</a:t>
            </a:r>
            <a:r>
              <a:rPr lang="cs-CZ" sz="2600" dirty="0" smtClean="0"/>
              <a:t>, mám dva </a:t>
            </a:r>
            <a:r>
              <a:rPr lang="cs-CZ" sz="2600" u="sng" dirty="0" smtClean="0"/>
              <a:t>synovce</a:t>
            </a:r>
            <a:r>
              <a:rPr lang="cs-CZ" sz="2600" dirty="0" smtClean="0"/>
              <a:t>, mnoho </a:t>
            </a:r>
            <a:r>
              <a:rPr lang="cs-CZ" sz="2600" u="sng" dirty="0" smtClean="0"/>
              <a:t>synů</a:t>
            </a:r>
            <a:r>
              <a:rPr lang="cs-CZ" sz="2600" dirty="0" smtClean="0"/>
              <a:t> a </a:t>
            </a:r>
          </a:p>
          <a:p>
            <a:pPr marL="0" indent="0">
              <a:buNone/>
            </a:pPr>
            <a:r>
              <a:rPr lang="cs-CZ" sz="2600" dirty="0" smtClean="0"/>
              <a:t>dcer, na návštěvě u </a:t>
            </a:r>
            <a:r>
              <a:rPr lang="cs-CZ" sz="2600" u="sng" dirty="0" smtClean="0"/>
              <a:t>syna</a:t>
            </a:r>
            <a:r>
              <a:rPr lang="cs-CZ" sz="2600" dirty="0" smtClean="0"/>
              <a:t>, to je </a:t>
            </a:r>
            <a:r>
              <a:rPr lang="cs-CZ" sz="2600" u="sng" dirty="0" smtClean="0"/>
              <a:t>zlosyn</a:t>
            </a:r>
            <a:r>
              <a:rPr lang="cs-CZ" sz="2600" dirty="0" smtClean="0"/>
              <a:t>, </a:t>
            </a:r>
            <a:r>
              <a:rPr lang="cs-CZ" sz="2600" u="sng" dirty="0" smtClean="0"/>
              <a:t>sytý</a:t>
            </a:r>
            <a:r>
              <a:rPr lang="cs-CZ" sz="2600" dirty="0" smtClean="0"/>
              <a:t> nezná hlad, </a:t>
            </a:r>
            <a:r>
              <a:rPr lang="cs-CZ" sz="2600" u="sng" dirty="0" smtClean="0"/>
              <a:t>nasytit</a:t>
            </a:r>
            <a:r>
              <a:rPr lang="cs-CZ" sz="2600" dirty="0" smtClean="0"/>
              <a:t> </a:t>
            </a:r>
          </a:p>
          <a:p>
            <a:pPr marL="0" indent="0">
              <a:buNone/>
            </a:pPr>
            <a:r>
              <a:rPr lang="cs-CZ" sz="2600" dirty="0" smtClean="0"/>
              <a:t>děti, nebuď </a:t>
            </a:r>
            <a:r>
              <a:rPr lang="cs-CZ" sz="2600" u="sng" dirty="0" smtClean="0"/>
              <a:t>nenasytný</a:t>
            </a:r>
            <a:r>
              <a:rPr lang="cs-CZ" sz="2600" dirty="0" smtClean="0"/>
              <a:t>, tvrdý </a:t>
            </a:r>
            <a:r>
              <a:rPr lang="cs-CZ" sz="2600" u="sng" dirty="0" smtClean="0"/>
              <a:t>sýr</a:t>
            </a:r>
            <a:r>
              <a:rPr lang="cs-CZ" sz="2600" dirty="0" smtClean="0"/>
              <a:t>, chléb se </a:t>
            </a:r>
            <a:r>
              <a:rPr lang="cs-CZ" sz="2600" u="sng" dirty="0" smtClean="0"/>
              <a:t>sýrem</a:t>
            </a:r>
            <a:r>
              <a:rPr lang="cs-CZ" sz="2600" dirty="0" smtClean="0"/>
              <a:t>, pomazánka ze </a:t>
            </a:r>
            <a:r>
              <a:rPr lang="cs-CZ" sz="2600" u="sng" dirty="0" smtClean="0"/>
              <a:t>sýru</a:t>
            </a:r>
            <a:r>
              <a:rPr lang="cs-CZ" sz="2600" dirty="0" smtClean="0"/>
              <a:t>, </a:t>
            </a:r>
            <a:r>
              <a:rPr lang="cs-CZ" sz="2600" u="sng" dirty="0" smtClean="0"/>
              <a:t>sýrárna</a:t>
            </a:r>
            <a:r>
              <a:rPr lang="cs-CZ" sz="2600" dirty="0" smtClean="0"/>
              <a:t> na výrobu tavených </a:t>
            </a:r>
            <a:r>
              <a:rPr lang="cs-CZ" sz="2600" u="sng" dirty="0" smtClean="0"/>
              <a:t>sýrů</a:t>
            </a:r>
            <a:r>
              <a:rPr lang="cs-CZ" sz="2600" dirty="0" smtClean="0"/>
              <a:t>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u="sng" dirty="0" smtClean="0"/>
              <a:t>Syrové</a:t>
            </a:r>
            <a:r>
              <a:rPr lang="cs-CZ" sz="2600" dirty="0" smtClean="0"/>
              <a:t> dřevo nehoří, </a:t>
            </a:r>
            <a:r>
              <a:rPr lang="cs-CZ" sz="2600" u="sng" dirty="0" smtClean="0"/>
              <a:t>syrová</a:t>
            </a:r>
            <a:r>
              <a:rPr lang="cs-CZ" sz="2600" dirty="0" smtClean="0"/>
              <a:t> znamená nevařená, </a:t>
            </a:r>
            <a:r>
              <a:rPr lang="cs-CZ" sz="2600" u="sng" dirty="0" smtClean="0"/>
              <a:t>syrovinka</a:t>
            </a:r>
            <a:r>
              <a:rPr lang="cs-CZ" sz="2600" dirty="0" smtClean="0"/>
              <a:t> je </a:t>
            </a:r>
          </a:p>
          <a:p>
            <a:pPr marL="0" indent="0">
              <a:buNone/>
            </a:pPr>
            <a:r>
              <a:rPr lang="cs-CZ" sz="2600" dirty="0" smtClean="0"/>
              <a:t>jedlá houba, </a:t>
            </a:r>
            <a:r>
              <a:rPr lang="cs-CZ" sz="2600" u="sng" dirty="0" smtClean="0"/>
              <a:t>sychravý</a:t>
            </a:r>
            <a:r>
              <a:rPr lang="cs-CZ" sz="2600" dirty="0" smtClean="0"/>
              <a:t> prosinec, je </a:t>
            </a:r>
            <a:r>
              <a:rPr lang="cs-CZ" sz="2600" u="sng" dirty="0" smtClean="0"/>
              <a:t>sychravo</a:t>
            </a:r>
            <a:r>
              <a:rPr lang="cs-CZ" sz="2600" dirty="0" smtClean="0"/>
              <a:t>, město </a:t>
            </a:r>
            <a:r>
              <a:rPr lang="cs-CZ" sz="2600" u="sng" dirty="0" smtClean="0"/>
              <a:t>Sychrov</a:t>
            </a:r>
            <a:r>
              <a:rPr lang="cs-CZ" sz="2600" dirty="0" smtClean="0"/>
              <a:t>, </a:t>
            </a:r>
          </a:p>
          <a:p>
            <a:pPr marL="0" indent="0">
              <a:buNone/>
            </a:pPr>
            <a:r>
              <a:rPr lang="cs-CZ" sz="2600" u="sng" dirty="0" smtClean="0"/>
              <a:t>usychající</a:t>
            </a:r>
            <a:r>
              <a:rPr lang="cs-CZ" sz="2600" dirty="0" smtClean="0"/>
              <a:t> silnice, kytka </a:t>
            </a:r>
            <a:r>
              <a:rPr lang="cs-CZ" sz="2600" u="sng" dirty="0" smtClean="0"/>
              <a:t>usychá</a:t>
            </a:r>
            <a:r>
              <a:rPr lang="cs-CZ" sz="2600" dirty="0" smtClean="0"/>
              <a:t>, </a:t>
            </a:r>
            <a:r>
              <a:rPr lang="cs-CZ" sz="2600" u="sng" dirty="0" smtClean="0"/>
              <a:t>usychání</a:t>
            </a:r>
            <a:r>
              <a:rPr lang="cs-CZ" sz="2600" dirty="0" smtClean="0"/>
              <a:t> listů na podzim</a:t>
            </a:r>
            <a:r>
              <a:rPr lang="cs-CZ" sz="2400" dirty="0" smtClean="0"/>
              <a:t>.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4211527"/>
              </p:ext>
            </p:extLst>
          </p:nvPr>
        </p:nvGraphicFramePr>
        <p:xfrm>
          <a:off x="3347864" y="2132856"/>
          <a:ext cx="216024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syn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- sytý - sýr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0563794"/>
              </p:ext>
            </p:extLst>
          </p:nvPr>
        </p:nvGraphicFramePr>
        <p:xfrm>
          <a:off x="2699792" y="4581128"/>
          <a:ext cx="360040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syrový - sychravý - usychat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1089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S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</a:t>
            </a:r>
            <a:r>
              <a:rPr lang="cs-CZ" sz="2400" u="sng" dirty="0" smtClean="0"/>
              <a:t>slova</a:t>
            </a:r>
            <a:r>
              <a:rPr lang="cs-CZ" sz="2400" dirty="0" smtClean="0"/>
              <a:t>: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Sýkorky na stromě, sýkorčí hnízdo, sýčkovo houkání, nesýčkuj </a:t>
            </a:r>
          </a:p>
          <a:p>
            <a:pPr marL="0" indent="0">
              <a:buNone/>
            </a:pPr>
            <a:r>
              <a:rPr lang="cs-CZ" sz="2400" dirty="0" smtClean="0"/>
              <a:t>tady, syslí rodinka, velký sysel, malý syslík, sysli si dělají zásoby, </a:t>
            </a:r>
          </a:p>
          <a:p>
            <a:pPr marL="0" indent="0">
              <a:buNone/>
            </a:pPr>
            <a:r>
              <a:rPr lang="cs-CZ" sz="2400" dirty="0" smtClean="0"/>
              <a:t>město Syslov, syslí mládě.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Nahlas zasyčet, vydávat syčivé zvuky, hlasitý sykot, ježek nesyčí, </a:t>
            </a:r>
          </a:p>
          <a:p>
            <a:pPr marL="0" indent="0">
              <a:buNone/>
            </a:pPr>
            <a:r>
              <a:rPr lang="cs-CZ" sz="2400" dirty="0" smtClean="0"/>
              <a:t>hlásky sykavky, posypu buchty, přesýpací hodiny, rozsypal mák, </a:t>
            </a:r>
          </a:p>
          <a:p>
            <a:pPr marL="0" indent="0">
              <a:buNone/>
            </a:pPr>
            <a:r>
              <a:rPr lang="cs-CZ" sz="2400" dirty="0" smtClean="0"/>
              <a:t>obilí se sype na sýpku, dětský zásyp, vysypat odpadky.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4755212"/>
              </p:ext>
            </p:extLst>
          </p:nvPr>
        </p:nvGraphicFramePr>
        <p:xfrm>
          <a:off x="2987824" y="2276872"/>
          <a:ext cx="28803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sýkora - sýček - sysel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6689640"/>
              </p:ext>
            </p:extLst>
          </p:nvPr>
        </p:nvGraphicFramePr>
        <p:xfrm>
          <a:off x="3563888" y="4509120"/>
          <a:ext cx="180020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syčet - sypat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0533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smtClean="0"/>
              <a:t>ilustrace:  </a:t>
            </a:r>
            <a:r>
              <a:rPr lang="cs-CZ" sz="2400" dirty="0" smtClean="0"/>
              <a:t>www.office.microsoft.com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2229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627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Příbuzná slova po S</vt:lpstr>
      <vt:lpstr>Příbuzná slova po S</vt:lpstr>
      <vt:lpstr>Pozor na rozdíly v psaní těchto slov!</vt:lpstr>
      <vt:lpstr>Pozor na rozdíly v psaní těchto slov!</vt:lpstr>
      <vt:lpstr>Příbuzná slova po S - řešení</vt:lpstr>
      <vt:lpstr>Příbuzná slova po S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Martin a Lída</cp:lastModifiedBy>
  <cp:revision>8</cp:revision>
  <dcterms:created xsi:type="dcterms:W3CDTF">2011-10-28T12:57:15Z</dcterms:created>
  <dcterms:modified xsi:type="dcterms:W3CDTF">2012-11-21T07:57:18Z</dcterms:modified>
</cp:coreProperties>
</file>