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VY_32_INOVACE_13/15_PRAVOPISNÁ CVIČENÍ PO 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307F3D-C60B-41FF-9653-115A323B628F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F526CF-2E65-441B-97C5-DB3966DA6530}" type="presOf" srcId="{4C35D32F-0EAB-4CD7-82EE-45574DC2A586}" destId="{890E4F0B-2866-4A3F-A3C7-2A14B1797930}" srcOrd="1" destOrd="0" presId="urn:microsoft.com/office/officeart/2005/8/layout/target3"/>
    <dgm:cxn modelId="{D45C2320-49CF-450A-9668-0496E2C0B46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ED29A12-054C-440A-B23C-3E4793696466}" type="presOf" srcId="{D8197B8C-B260-4A16-BDF4-0947B075E274}" destId="{25B08C86-7E15-44DC-BE7F-FFB55DD49D12}" srcOrd="0" destOrd="0" presId="urn:microsoft.com/office/officeart/2005/8/layout/target3"/>
    <dgm:cxn modelId="{D58EA597-71BF-48DC-A1F8-9D09AF7D57D9}" type="presOf" srcId="{D1B46980-6531-4606-95E6-44980827E919}" destId="{2BE915AB-18AA-4053-B92C-3BFC9ED204BB}" srcOrd="1" destOrd="0" presId="urn:microsoft.com/office/officeart/2005/8/layout/target3"/>
    <dgm:cxn modelId="{A3CE93BF-80A7-42B8-B256-05C7E8B8A95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F9E113-C503-4D67-9220-1F51BF78AF7F}" type="presOf" srcId="{757F3AB3-0718-4624-B441-E567A8F0AB56}" destId="{333A1088-737F-45CB-B68E-254E46348037}" srcOrd="0" destOrd="0" presId="urn:microsoft.com/office/officeart/2005/8/layout/target3"/>
    <dgm:cxn modelId="{E1D39E61-C2C6-4D7A-ACBF-134A9F21C4FE}" type="presOf" srcId="{D8197B8C-B260-4A16-BDF4-0947B075E274}" destId="{5A5FFA88-C948-4069-8E93-59FA12366E83}" srcOrd="1" destOrd="0" presId="urn:microsoft.com/office/officeart/2005/8/layout/target3"/>
    <dgm:cxn modelId="{231BF98E-5DB2-4920-BEC3-751FF87572DB}" type="presOf" srcId="{B651F6E3-6281-48DB-9319-2AEAFDAE7572}" destId="{6BB5E863-4638-4E1D-BFDE-399D028AC4ED}" srcOrd="1" destOrd="0" presId="urn:microsoft.com/office/officeart/2005/8/layout/target3"/>
    <dgm:cxn modelId="{046145A3-334B-47F3-B6A7-8FC1F1B85239}" type="presOf" srcId="{D1D4F407-5343-4D3F-B5B9-D407B03CAEB4}" destId="{AED2198E-93D5-4001-81B4-73124B309672}" srcOrd="1" destOrd="0" presId="urn:microsoft.com/office/officeart/2005/8/layout/target3"/>
    <dgm:cxn modelId="{4ABB59E7-9ABC-4C30-A457-5B7EC907810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FCBB173-280A-4FF1-AE40-E686157FF189}" type="presParOf" srcId="{333A1088-737F-45CB-B68E-254E46348037}" destId="{F5ABB229-8D3B-4694-996A-96F23CF14429}" srcOrd="0" destOrd="0" presId="urn:microsoft.com/office/officeart/2005/8/layout/target3"/>
    <dgm:cxn modelId="{58C9C662-3BA1-4FB8-A7B8-6A044381FF78}" type="presParOf" srcId="{333A1088-737F-45CB-B68E-254E46348037}" destId="{F41139FD-01EE-4571-8B17-4FB00FC51163}" srcOrd="1" destOrd="0" presId="urn:microsoft.com/office/officeart/2005/8/layout/target3"/>
    <dgm:cxn modelId="{1B9804E3-70F8-472C-8128-D7933718A439}" type="presParOf" srcId="{333A1088-737F-45CB-B68E-254E46348037}" destId="{D005CE8C-CC26-4C3E-AC11-E15060ECD759}" srcOrd="2" destOrd="0" presId="urn:microsoft.com/office/officeart/2005/8/layout/target3"/>
    <dgm:cxn modelId="{FB63464B-AE49-4C6F-8D59-6C3D9A5D1EED}" type="presParOf" srcId="{333A1088-737F-45CB-B68E-254E46348037}" destId="{2C702D82-9B77-49B7-9568-BB8EB47C3372}" srcOrd="3" destOrd="0" presId="urn:microsoft.com/office/officeart/2005/8/layout/target3"/>
    <dgm:cxn modelId="{86A8A364-2D8B-4A3F-B85A-6D48FE4777A8}" type="presParOf" srcId="{333A1088-737F-45CB-B68E-254E46348037}" destId="{A52A0455-90FF-4808-ABD0-F02540D31D5A}" srcOrd="4" destOrd="0" presId="urn:microsoft.com/office/officeart/2005/8/layout/target3"/>
    <dgm:cxn modelId="{5B17B89F-27BD-4CE0-A609-D89F13B9BF1D}" type="presParOf" srcId="{333A1088-737F-45CB-B68E-254E46348037}" destId="{6140AFEC-043D-4C43-A2F9-D0F5331DF3A3}" srcOrd="5" destOrd="0" presId="urn:microsoft.com/office/officeart/2005/8/layout/target3"/>
    <dgm:cxn modelId="{C69513F3-77A7-4B6C-9752-532082130702}" type="presParOf" srcId="{333A1088-737F-45CB-B68E-254E46348037}" destId="{9358AC05-5D7D-4327-9F80-1AD486AEA664}" srcOrd="6" destOrd="0" presId="urn:microsoft.com/office/officeart/2005/8/layout/target3"/>
    <dgm:cxn modelId="{061DFCC1-8B19-4F24-BF15-5FD5E446FFDD}" type="presParOf" srcId="{333A1088-737F-45CB-B68E-254E46348037}" destId="{313FC574-E1CD-4FB4-B054-0B805CE0447D}" srcOrd="7" destOrd="0" presId="urn:microsoft.com/office/officeart/2005/8/layout/target3"/>
    <dgm:cxn modelId="{42D183EA-378D-4D44-8289-102529D81CC8}" type="presParOf" srcId="{333A1088-737F-45CB-B68E-254E46348037}" destId="{619D679B-A015-4ECF-8348-D1034C574F40}" srcOrd="8" destOrd="0" presId="urn:microsoft.com/office/officeart/2005/8/layout/target3"/>
    <dgm:cxn modelId="{8F95E8D7-2F0A-40E3-A494-1B8E50404C24}" type="presParOf" srcId="{333A1088-737F-45CB-B68E-254E46348037}" destId="{322283A8-4A27-4CDA-BAE3-F381106A9174}" srcOrd="9" destOrd="0" presId="urn:microsoft.com/office/officeart/2005/8/layout/target3"/>
    <dgm:cxn modelId="{3659DD93-8415-4E7F-9EB7-F3F841CF449B}" type="presParOf" srcId="{333A1088-737F-45CB-B68E-254E46348037}" destId="{FFC9F71D-1B4F-4AD9-A4A6-86ADEFC8AF5C}" srcOrd="10" destOrd="0" presId="urn:microsoft.com/office/officeart/2005/8/layout/target3"/>
    <dgm:cxn modelId="{F2A70DAF-A4E4-4D3B-9169-4FD0AB2954C1}" type="presParOf" srcId="{333A1088-737F-45CB-B68E-254E46348037}" destId="{25B08C86-7E15-44DC-BE7F-FFB55DD49D12}" srcOrd="11" destOrd="0" presId="urn:microsoft.com/office/officeart/2005/8/layout/target3"/>
    <dgm:cxn modelId="{BA36FFFD-D647-4C2B-9059-FFE24DFAE272}" type="presParOf" srcId="{333A1088-737F-45CB-B68E-254E46348037}" destId="{76644BE8-9D7C-4C09-B250-3D10AF48CBB7}" srcOrd="12" destOrd="0" presId="urn:microsoft.com/office/officeart/2005/8/layout/target3"/>
    <dgm:cxn modelId="{3038E68B-805F-44C3-8533-EAB3B7F175EA}" type="presParOf" srcId="{333A1088-737F-45CB-B68E-254E46348037}" destId="{EE85B701-7295-41C0-BA7A-34D3756A2AE6}" srcOrd="13" destOrd="0" presId="urn:microsoft.com/office/officeart/2005/8/layout/target3"/>
    <dgm:cxn modelId="{F5CD5E5E-8778-4248-9E70-29AE9D54E53E}" type="presParOf" srcId="{333A1088-737F-45CB-B68E-254E46348037}" destId="{8BEBB6EC-1DAA-4CAC-8A25-BC0FCBD5DBD5}" srcOrd="14" destOrd="0" presId="urn:microsoft.com/office/officeart/2005/8/layout/target3"/>
    <dgm:cxn modelId="{0D940D47-A176-4937-99F3-1394D91A2324}" type="presParOf" srcId="{333A1088-737F-45CB-B68E-254E46348037}" destId="{AED2198E-93D5-4001-81B4-73124B309672}" srcOrd="15" destOrd="0" presId="urn:microsoft.com/office/officeart/2005/8/layout/target3"/>
    <dgm:cxn modelId="{3B5EA12F-4BF3-4426-8C33-7FDF40AD6DAB}" type="presParOf" srcId="{333A1088-737F-45CB-B68E-254E46348037}" destId="{2BE915AB-18AA-4053-B92C-3BFC9ED204BB}" srcOrd="16" destOrd="0" presId="urn:microsoft.com/office/officeart/2005/8/layout/target3"/>
    <dgm:cxn modelId="{E70C86C5-EF9E-4019-89B1-B9B6F63B7490}" type="presParOf" srcId="{333A1088-737F-45CB-B68E-254E46348037}" destId="{6BB5E863-4638-4E1D-BFDE-399D028AC4ED}" srcOrd="17" destOrd="0" presId="urn:microsoft.com/office/officeart/2005/8/layout/target3"/>
    <dgm:cxn modelId="{E7A64E08-379A-46EC-9978-5AD5D098F8BC}" type="presParOf" srcId="{333A1088-737F-45CB-B68E-254E46348037}" destId="{5A5FFA88-C948-4069-8E93-59FA12366E83}" srcOrd="18" destOrd="0" presId="urn:microsoft.com/office/officeart/2005/8/layout/target3"/>
    <dgm:cxn modelId="{063F37A7-5BD2-4D6F-9FB8-843E70AFC85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VY_32_INOVACE_13/15_PRAVOPISNÁ CVIČENÍ PO 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207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653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260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623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8336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921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026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803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341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22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842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6C764-55DE-4152-96FC-3DDE79B13291}" type="datetimeFigureOut">
              <a:rPr lang="cs-CZ" smtClean="0"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FF5F6-CBD7-4CA1-AF76-B54B9E2BC1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034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67151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265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žáky ZŠ praktické – 6. ročník, slouží k procvičení pravopisu vyjmenovaných a příbuzných slov po S.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4.1. 2012</a:t>
            </a:r>
          </a:p>
          <a:p>
            <a:endParaRPr lang="cs-CZ" sz="2400" dirty="0"/>
          </a:p>
          <a:p>
            <a:r>
              <a:rPr lang="cs-CZ" sz="2400" dirty="0" smtClean="0"/>
              <a:t>V </a:t>
            </a:r>
            <a:r>
              <a:rPr lang="cs-CZ" sz="2400" dirty="0" err="1" smtClean="0"/>
              <a:t>šestisměrce</a:t>
            </a:r>
            <a:r>
              <a:rPr lang="cs-CZ" sz="2400" dirty="0" smtClean="0"/>
              <a:t> žáci postupně hledají a vyškrtávají vyjmenovaná slova po S, doplňují a spojují vhodné dvojice slov a v neúplných slovech doplňují a zdůvodňují pravopis.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Plnění úkolů žáky zaujalo, pracovali </a:t>
            </a:r>
            <a:r>
              <a:rPr lang="cs-CZ" sz="2400" smtClean="0"/>
              <a:t>s nadšením.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2317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Pravopisná cvičení po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424936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Vyškrtej v šestisměrce všechna vyjmenovaná slova a dopiš do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rámečků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dirty="0" smtClean="0"/>
              <a:t>________                                                      ________    </a:t>
            </a:r>
          </a:p>
          <a:p>
            <a:pPr marL="0" indent="0">
              <a:buNone/>
            </a:pPr>
            <a:r>
              <a:rPr lang="cs-CZ" dirty="0" smtClean="0"/>
              <a:t>________                                                      ________</a:t>
            </a:r>
          </a:p>
          <a:p>
            <a:pPr marL="0" indent="0">
              <a:buNone/>
            </a:pPr>
            <a:r>
              <a:rPr lang="cs-CZ" dirty="0" smtClean="0"/>
              <a:t>________                                                      ________</a:t>
            </a:r>
          </a:p>
          <a:p>
            <a:pPr marL="0" indent="0">
              <a:buNone/>
            </a:pPr>
            <a:r>
              <a:rPr lang="cs-CZ" dirty="0" smtClean="0"/>
              <a:t>________                                                      ________</a:t>
            </a:r>
          </a:p>
          <a:p>
            <a:pPr marL="0" indent="0">
              <a:buNone/>
            </a:pPr>
            <a:r>
              <a:rPr lang="cs-CZ" dirty="0" smtClean="0"/>
              <a:t>________                ________                    ________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02875"/>
              </p:ext>
            </p:extLst>
          </p:nvPr>
        </p:nvGraphicFramePr>
        <p:xfrm>
          <a:off x="2555776" y="3501008"/>
          <a:ext cx="42958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975"/>
                <a:gridCol w="536975"/>
                <a:gridCol w="536975"/>
                <a:gridCol w="536975"/>
                <a:gridCol w="536975"/>
                <a:gridCol w="536975"/>
                <a:gridCol w="536975"/>
                <a:gridCol w="536975"/>
              </a:tblGrid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5153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Pravopisná cvičení po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2. Doplň y - ý a spoj vhodné dvojice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600" dirty="0"/>
              <a:t>c</a:t>
            </a:r>
            <a:r>
              <a:rPr lang="cs-CZ" sz="2600" dirty="0" smtClean="0"/>
              <a:t>hléb se                  s_kora                      had                              s_ček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dcera a                    s_tý                         den je                           s_sel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/>
              <a:t>l</a:t>
            </a:r>
            <a:r>
              <a:rPr lang="cs-CZ" sz="2600" dirty="0" smtClean="0"/>
              <a:t>istí                           s_rem                     uvařený není               s_chravý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najedený je            us_chá                    sova je                          s_rový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ptáček je                 s_n                          hlodavec je                  s_čí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</a:t>
            </a:r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283968" y="2492896"/>
            <a:ext cx="0" cy="33843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1772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ý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Nas_tí se mas_tým jídlem, s_nek os_řel, pos_pat s_lnici </a:t>
            </a:r>
          </a:p>
          <a:p>
            <a:pPr marL="0" indent="0">
              <a:buNone/>
            </a:pPr>
            <a:r>
              <a:rPr lang="cs-CZ" sz="2400" dirty="0" smtClean="0"/>
              <a:t>pos_pem, jít do pos_lovny, jezte s_rové ovoce, vys_lá s_gnály, </a:t>
            </a:r>
          </a:p>
          <a:p>
            <a:pPr marL="0" indent="0">
              <a:buNone/>
            </a:pPr>
            <a:r>
              <a:rPr lang="cs-CZ" sz="2400" dirty="0" smtClean="0"/>
              <a:t>chraptěl až s_pal, hlas_tý smích, nas_pat slepicím, nas_tit s_rem, </a:t>
            </a:r>
          </a:p>
          <a:p>
            <a:pPr marL="0" indent="0">
              <a:buNone/>
            </a:pPr>
            <a:r>
              <a:rPr lang="cs-CZ" sz="2400" dirty="0" smtClean="0"/>
              <a:t>plyn s_čí, s_réna houká, s_ť na motýli, divná s_tuace, užitečná </a:t>
            </a:r>
          </a:p>
          <a:p>
            <a:pPr marL="0" indent="0">
              <a:buNone/>
            </a:pPr>
            <a:r>
              <a:rPr lang="cs-CZ" sz="2400" dirty="0" smtClean="0"/>
              <a:t>s_korka, přes_vat mouku přes s_to, s_chravé dny, s_ra na s_rce, </a:t>
            </a:r>
          </a:p>
          <a:p>
            <a:pPr marL="0" indent="0">
              <a:buNone/>
            </a:pPr>
            <a:r>
              <a:rPr lang="cs-CZ" sz="2400" dirty="0" smtClean="0"/>
              <a:t>s_novec Vas_l, vys_laní rozhlasu, sníh se s_pal, jez do polos_ta, </a:t>
            </a:r>
          </a:p>
          <a:p>
            <a:pPr marL="0" indent="0">
              <a:buNone/>
            </a:pPr>
            <a:r>
              <a:rPr lang="cs-CZ" sz="2400" dirty="0" smtClean="0"/>
              <a:t>třese se jako os_ka, ryba v s_ti, velký s_lák, s_ň slávy.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3366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S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1. Vyškrtej v šestisměrce všechna vyjmenovaná slova a dopiš do         </a:t>
            </a:r>
          </a:p>
          <a:p>
            <a:pPr marL="0" indent="0">
              <a:buNone/>
            </a:pPr>
            <a:r>
              <a:rPr lang="cs-CZ" sz="2400" dirty="0" smtClean="0"/>
              <a:t>     rámečků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SYN              </a:t>
            </a:r>
            <a:r>
              <a:rPr lang="cs-CZ" sz="2400" dirty="0" smtClean="0"/>
              <a:t>                                                                                 </a:t>
            </a:r>
            <a:r>
              <a:rPr lang="cs-CZ" sz="2400" u="sng" dirty="0" smtClean="0"/>
              <a:t>   SYROVÝ   </a:t>
            </a:r>
            <a:r>
              <a:rPr lang="cs-CZ" sz="2400" dirty="0" smtClean="0"/>
              <a:t>                                         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2400" u="sng" dirty="0" smtClean="0"/>
              <a:t>SYCHRAVÝ  </a:t>
            </a:r>
            <a:r>
              <a:rPr lang="cs-CZ" sz="2400" dirty="0" smtClean="0"/>
              <a:t>                                                                                  </a:t>
            </a:r>
            <a:r>
              <a:rPr lang="cs-CZ" sz="2400" u="sng" dirty="0" smtClean="0"/>
              <a:t>   SÝKORA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2400" u="sng" dirty="0" smtClean="0"/>
              <a:t>SÝR              </a:t>
            </a:r>
            <a:r>
              <a:rPr lang="cs-CZ" sz="2400" dirty="0" smtClean="0"/>
              <a:t>                                                                                  </a:t>
            </a:r>
            <a:r>
              <a:rPr lang="cs-CZ" sz="2400" u="sng" dirty="0" smtClean="0"/>
              <a:t>       SYSEL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400" u="sng" dirty="0" smtClean="0"/>
              <a:t>SÝČEK          </a:t>
            </a:r>
            <a:r>
              <a:rPr lang="cs-CZ" sz="2400" dirty="0" smtClean="0"/>
              <a:t>                                                                                  </a:t>
            </a:r>
            <a:r>
              <a:rPr lang="cs-CZ" sz="2400" u="sng" dirty="0" smtClean="0"/>
              <a:t>        SYTÝ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400" u="sng" dirty="0" smtClean="0"/>
              <a:t>SYPAT          </a:t>
            </a:r>
            <a:r>
              <a:rPr lang="cs-CZ" sz="2400" dirty="0" smtClean="0"/>
              <a:t>                                </a:t>
            </a:r>
            <a:r>
              <a:rPr lang="cs-CZ" sz="2400" u="sng" dirty="0" smtClean="0"/>
              <a:t>   SYČET  </a:t>
            </a:r>
            <a:r>
              <a:rPr lang="cs-CZ" sz="2400" dirty="0" smtClean="0"/>
              <a:t>                                   </a:t>
            </a:r>
            <a:r>
              <a:rPr lang="cs-CZ" sz="2400" u="sng" dirty="0" smtClean="0"/>
              <a:t>USYCHAT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344591"/>
              </p:ext>
            </p:extLst>
          </p:nvPr>
        </p:nvGraphicFramePr>
        <p:xfrm>
          <a:off x="2555776" y="3284984"/>
          <a:ext cx="42958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975"/>
                <a:gridCol w="536975"/>
                <a:gridCol w="536975"/>
                <a:gridCol w="536975"/>
                <a:gridCol w="536975"/>
                <a:gridCol w="536975"/>
                <a:gridCol w="536975"/>
                <a:gridCol w="536975"/>
              </a:tblGrid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 flipV="1">
            <a:off x="3923928" y="4149080"/>
            <a:ext cx="108012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347864" y="3429000"/>
            <a:ext cx="3240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355976" y="3789040"/>
            <a:ext cx="2232248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472100" y="4545124"/>
            <a:ext cx="1116124" cy="756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463988" y="3429000"/>
            <a:ext cx="2124236" cy="14941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347864" y="3429000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347864" y="5301208"/>
            <a:ext cx="268229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588224" y="3789040"/>
            <a:ext cx="0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923928" y="3789040"/>
            <a:ext cx="0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843808" y="3429000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77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S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3100" dirty="0" smtClean="0"/>
              <a:t>2. Doplň y - ý a spoj vhodné dvojice :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chléb se                  sýkora                      had                              sýček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dcera a                    sytý                         den je                           sysel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listí                           sýrem                     uvařený není             sychravý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najedený je            usychá                    sova je                          syrový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ptáček je                 syn                          hlodavec je                  syčí</a:t>
            </a:r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4283968" y="2708920"/>
            <a:ext cx="0" cy="32403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19672" y="2852936"/>
            <a:ext cx="108012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19672" y="3537012"/>
            <a:ext cx="1080120" cy="2196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3608" y="4329100"/>
            <a:ext cx="1656184" cy="6840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051720" y="3537012"/>
            <a:ext cx="720080" cy="147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691680" y="2852936"/>
            <a:ext cx="1008112" cy="2880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652120" y="2852936"/>
            <a:ext cx="1944216" cy="2880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868144" y="3537012"/>
            <a:ext cx="1512168" cy="756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624228" y="4329100"/>
            <a:ext cx="972108" cy="6840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868144" y="2852936"/>
            <a:ext cx="1656184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444208" y="3645024"/>
            <a:ext cx="1080120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8193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S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ý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Nasytí se masitým jídlem, synek osiřel, posypat silnici </a:t>
            </a:r>
          </a:p>
          <a:p>
            <a:pPr marL="0" indent="0">
              <a:buNone/>
            </a:pPr>
            <a:r>
              <a:rPr lang="cs-CZ" sz="2400" dirty="0" smtClean="0"/>
              <a:t>posypem, jít do posilovny, jezte syrové ovoce, vysílá signály, </a:t>
            </a:r>
          </a:p>
          <a:p>
            <a:pPr marL="0" indent="0">
              <a:buNone/>
            </a:pPr>
            <a:r>
              <a:rPr lang="cs-CZ" sz="2400" dirty="0" smtClean="0"/>
              <a:t>chraptěl až sípal, hlasitý smích, nasypat slepicím, nasytit sýrem, </a:t>
            </a:r>
          </a:p>
          <a:p>
            <a:pPr marL="0" indent="0">
              <a:buNone/>
            </a:pPr>
            <a:r>
              <a:rPr lang="cs-CZ" sz="2400" dirty="0" smtClean="0"/>
              <a:t>plyn syčí, siréna houká, síť na motýli, divná situace, užitečná </a:t>
            </a:r>
          </a:p>
          <a:p>
            <a:pPr marL="0" indent="0">
              <a:buNone/>
            </a:pPr>
            <a:r>
              <a:rPr lang="cs-CZ" sz="2400" dirty="0" smtClean="0"/>
              <a:t>sýkorka, přesívat mouku přes síto, sychravé dny, síra na sirce, </a:t>
            </a:r>
          </a:p>
          <a:p>
            <a:pPr marL="0" indent="0">
              <a:buNone/>
            </a:pPr>
            <a:r>
              <a:rPr lang="cs-CZ" sz="2400" dirty="0" smtClean="0"/>
              <a:t>synovec Vasil, vysílaní rozhlasu, sníh se sypal, jez do polosyta, </a:t>
            </a:r>
          </a:p>
          <a:p>
            <a:pPr marL="0" indent="0">
              <a:buNone/>
            </a:pPr>
            <a:r>
              <a:rPr lang="cs-CZ" sz="2400" dirty="0" smtClean="0"/>
              <a:t>třese se jako osika, ryba v síti, velký silák, síň slávy.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7867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96404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578</Words>
  <Application>Microsoft Office PowerPoint</Application>
  <PresentationFormat>Předvádění na obrazovce (4:3)</PresentationFormat>
  <Paragraphs>186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S</vt:lpstr>
      <vt:lpstr>Pravopisná cvičení po S</vt:lpstr>
      <vt:lpstr>Pravopisná cvičení po S</vt:lpstr>
      <vt:lpstr>Pravopisná cvičení po S - řešení</vt:lpstr>
      <vt:lpstr>Pravopisná cvičení po S - řešení</vt:lpstr>
      <vt:lpstr>Pravopisná cvičení po S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 Salfická</cp:lastModifiedBy>
  <cp:revision>10</cp:revision>
  <dcterms:created xsi:type="dcterms:W3CDTF">2011-10-28T13:40:46Z</dcterms:created>
  <dcterms:modified xsi:type="dcterms:W3CDTF">2012-03-02T09:22:50Z</dcterms:modified>
</cp:coreProperties>
</file>