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3" r:id="rId6"/>
    <p:sldId id="262" r:id="rId7"/>
    <p:sldId id="261" r:id="rId8"/>
    <p:sldId id="264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VY_32_INOVACE_13/016_VYJMENOVANÁ SLOVA PO V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  MŠ a ZŠ Veselí n.M., Kollárova 1045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   Iveta Salfická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  Vyjmenovaná slova  po V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CZ.1.07/1.4.00/21.0822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FC677C8-34C8-447A-B5DD-308E3E16979F}" type="presOf" srcId="{757F3AB3-0718-4624-B441-E567A8F0AB56}" destId="{333A1088-737F-45CB-B68E-254E4634803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3E176057-14F9-4DFC-8BC5-2E61D72B95E1}" type="presOf" srcId="{4C35D32F-0EAB-4CD7-82EE-45574DC2A586}" destId="{8BEBB6EC-1DAA-4CAC-8A25-BC0FCBD5DBD5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3B6584F-B765-4EAD-AD44-207865CC6086}" type="presOf" srcId="{D1B46980-6531-4606-95E6-44980827E919}" destId="{2BE915AB-18AA-4053-B92C-3BFC9ED204BB}" srcOrd="1" destOrd="0" presId="urn:microsoft.com/office/officeart/2005/8/layout/target3"/>
    <dgm:cxn modelId="{07598A78-6FBE-4F89-B378-4C10886E1123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2F136FD-3434-479B-B911-86A4D8FA7D50}" type="presOf" srcId="{D8197B8C-B260-4A16-BDF4-0947B075E274}" destId="{25B08C86-7E15-44DC-BE7F-FFB55DD49D12}" srcOrd="0" destOrd="0" presId="urn:microsoft.com/office/officeart/2005/8/layout/target3"/>
    <dgm:cxn modelId="{F1652BB5-2CA9-4C44-844B-21C23B7A001F}" type="presOf" srcId="{4C35D32F-0EAB-4CD7-82EE-45574DC2A586}" destId="{890E4F0B-2866-4A3F-A3C7-2A14B1797930}" srcOrd="1" destOrd="0" presId="urn:microsoft.com/office/officeart/2005/8/layout/target3"/>
    <dgm:cxn modelId="{7512F0D8-984C-4700-AC1B-9D043C9A9C08}" type="presOf" srcId="{D1B46980-6531-4606-95E6-44980827E919}" destId="{6140AFEC-043D-4C43-A2F9-D0F5331DF3A3}" srcOrd="0" destOrd="0" presId="urn:microsoft.com/office/officeart/2005/8/layout/target3"/>
    <dgm:cxn modelId="{2DDBE494-EB05-44B6-8480-C615BD719682}" type="presOf" srcId="{D1D4F407-5343-4D3F-B5B9-D407B03CAEB4}" destId="{D005CE8C-CC26-4C3E-AC11-E15060ECD759}" srcOrd="0" destOrd="0" presId="urn:microsoft.com/office/officeart/2005/8/layout/target3"/>
    <dgm:cxn modelId="{786DD0CD-F87F-4DE0-8AFC-6987E319F057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4833E70F-04B5-4FFE-8A7A-FBECD3B60BA8}" type="presOf" srcId="{B651F6E3-6281-48DB-9319-2AEAFDAE7572}" destId="{6BB5E863-4638-4E1D-BFDE-399D028AC4ED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E8C6E1C-B2A1-46FB-94A1-27DF3341147B}" type="presOf" srcId="{D1D4F407-5343-4D3F-B5B9-D407B03CAEB4}" destId="{AED2198E-93D5-4001-81B4-73124B309672}" srcOrd="1" destOrd="0" presId="urn:microsoft.com/office/officeart/2005/8/layout/target3"/>
    <dgm:cxn modelId="{E33AE5C6-2FB7-404F-99E4-4CD45A07B244}" type="presParOf" srcId="{333A1088-737F-45CB-B68E-254E46348037}" destId="{F5ABB229-8D3B-4694-996A-96F23CF14429}" srcOrd="0" destOrd="0" presId="urn:microsoft.com/office/officeart/2005/8/layout/target3"/>
    <dgm:cxn modelId="{E0C20FEF-88F8-4F7B-9583-3B6241AFCB31}" type="presParOf" srcId="{333A1088-737F-45CB-B68E-254E46348037}" destId="{F41139FD-01EE-4571-8B17-4FB00FC51163}" srcOrd="1" destOrd="0" presId="urn:microsoft.com/office/officeart/2005/8/layout/target3"/>
    <dgm:cxn modelId="{BF9DF7AC-F80A-452B-A160-C1721AD2605A}" type="presParOf" srcId="{333A1088-737F-45CB-B68E-254E46348037}" destId="{D005CE8C-CC26-4C3E-AC11-E15060ECD759}" srcOrd="2" destOrd="0" presId="urn:microsoft.com/office/officeart/2005/8/layout/target3"/>
    <dgm:cxn modelId="{D9A5F7B0-EF1B-4323-BCEF-1AA31F08184F}" type="presParOf" srcId="{333A1088-737F-45CB-B68E-254E46348037}" destId="{2C702D82-9B77-49B7-9568-BB8EB47C3372}" srcOrd="3" destOrd="0" presId="urn:microsoft.com/office/officeart/2005/8/layout/target3"/>
    <dgm:cxn modelId="{FCF28196-5640-4D3A-ACC8-EB0E100B9DF8}" type="presParOf" srcId="{333A1088-737F-45CB-B68E-254E46348037}" destId="{A52A0455-90FF-4808-ABD0-F02540D31D5A}" srcOrd="4" destOrd="0" presId="urn:microsoft.com/office/officeart/2005/8/layout/target3"/>
    <dgm:cxn modelId="{1D2E50B3-CDEC-419B-BB80-7840D59DB2A4}" type="presParOf" srcId="{333A1088-737F-45CB-B68E-254E46348037}" destId="{6140AFEC-043D-4C43-A2F9-D0F5331DF3A3}" srcOrd="5" destOrd="0" presId="urn:microsoft.com/office/officeart/2005/8/layout/target3"/>
    <dgm:cxn modelId="{658DBE15-03B1-4906-A30C-60C8BA486306}" type="presParOf" srcId="{333A1088-737F-45CB-B68E-254E46348037}" destId="{9358AC05-5D7D-4327-9F80-1AD486AEA664}" srcOrd="6" destOrd="0" presId="urn:microsoft.com/office/officeart/2005/8/layout/target3"/>
    <dgm:cxn modelId="{1FAC0706-C60E-431E-B47F-683AE7385D57}" type="presParOf" srcId="{333A1088-737F-45CB-B68E-254E46348037}" destId="{313FC574-E1CD-4FB4-B054-0B805CE0447D}" srcOrd="7" destOrd="0" presId="urn:microsoft.com/office/officeart/2005/8/layout/target3"/>
    <dgm:cxn modelId="{BE3910E6-ED2B-427A-8CE5-26B1C641C658}" type="presParOf" srcId="{333A1088-737F-45CB-B68E-254E46348037}" destId="{619D679B-A015-4ECF-8348-D1034C574F40}" srcOrd="8" destOrd="0" presId="urn:microsoft.com/office/officeart/2005/8/layout/target3"/>
    <dgm:cxn modelId="{42F8809D-8402-4932-A234-3303AC3578E7}" type="presParOf" srcId="{333A1088-737F-45CB-B68E-254E46348037}" destId="{322283A8-4A27-4CDA-BAE3-F381106A9174}" srcOrd="9" destOrd="0" presId="urn:microsoft.com/office/officeart/2005/8/layout/target3"/>
    <dgm:cxn modelId="{F7BB6198-89D7-429F-9E31-6459019BB644}" type="presParOf" srcId="{333A1088-737F-45CB-B68E-254E46348037}" destId="{FFC9F71D-1B4F-4AD9-A4A6-86ADEFC8AF5C}" srcOrd="10" destOrd="0" presId="urn:microsoft.com/office/officeart/2005/8/layout/target3"/>
    <dgm:cxn modelId="{D59D925C-7A5A-4E37-9E01-76654B372796}" type="presParOf" srcId="{333A1088-737F-45CB-B68E-254E46348037}" destId="{25B08C86-7E15-44DC-BE7F-FFB55DD49D12}" srcOrd="11" destOrd="0" presId="urn:microsoft.com/office/officeart/2005/8/layout/target3"/>
    <dgm:cxn modelId="{AD81B629-637D-4158-8553-83A76E343ECD}" type="presParOf" srcId="{333A1088-737F-45CB-B68E-254E46348037}" destId="{76644BE8-9D7C-4C09-B250-3D10AF48CBB7}" srcOrd="12" destOrd="0" presId="urn:microsoft.com/office/officeart/2005/8/layout/target3"/>
    <dgm:cxn modelId="{133717ED-065E-45DB-A417-14BE7FF7B32B}" type="presParOf" srcId="{333A1088-737F-45CB-B68E-254E46348037}" destId="{EE85B701-7295-41C0-BA7A-34D3756A2AE6}" srcOrd="13" destOrd="0" presId="urn:microsoft.com/office/officeart/2005/8/layout/target3"/>
    <dgm:cxn modelId="{301CEBEB-0785-4BF8-BFFC-593DDF0CD94A}" type="presParOf" srcId="{333A1088-737F-45CB-B68E-254E46348037}" destId="{8BEBB6EC-1DAA-4CAC-8A25-BC0FCBD5DBD5}" srcOrd="14" destOrd="0" presId="urn:microsoft.com/office/officeart/2005/8/layout/target3"/>
    <dgm:cxn modelId="{8627EC9E-7D86-44AA-B542-1513E120C875}" type="presParOf" srcId="{333A1088-737F-45CB-B68E-254E46348037}" destId="{AED2198E-93D5-4001-81B4-73124B309672}" srcOrd="15" destOrd="0" presId="urn:microsoft.com/office/officeart/2005/8/layout/target3"/>
    <dgm:cxn modelId="{351D71BB-54B5-4B2D-AF41-1E6E98C9E70C}" type="presParOf" srcId="{333A1088-737F-45CB-B68E-254E46348037}" destId="{2BE915AB-18AA-4053-B92C-3BFC9ED204BB}" srcOrd="16" destOrd="0" presId="urn:microsoft.com/office/officeart/2005/8/layout/target3"/>
    <dgm:cxn modelId="{59ED0AC3-B8A0-489E-B843-198143E7B7A6}" type="presParOf" srcId="{333A1088-737F-45CB-B68E-254E46348037}" destId="{6BB5E863-4638-4E1D-BFDE-399D028AC4ED}" srcOrd="17" destOrd="0" presId="urn:microsoft.com/office/officeart/2005/8/layout/target3"/>
    <dgm:cxn modelId="{F34CB31E-6A64-4F6C-ADC5-80053D7E09D4}" type="presParOf" srcId="{333A1088-737F-45CB-B68E-254E46348037}" destId="{5A5FFA88-C948-4069-8E93-59FA12366E83}" srcOrd="18" destOrd="0" presId="urn:microsoft.com/office/officeart/2005/8/layout/target3"/>
    <dgm:cxn modelId="{E0B2EC45-CE2F-410D-A2A3-6750AE50038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7638" y="0"/>
          <a:ext cx="664702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  MŠ a ZŠ Veselí n.M., Kollárova 1045</a:t>
          </a:r>
          <a:endParaRPr lang="cs-CZ" sz="2000" kern="1200" dirty="0"/>
        </a:p>
      </dsp:txBody>
      <dsp:txXfrm>
        <a:off x="1257638" y="0"/>
        <a:ext cx="664702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64702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   Iveta Salfická</a:t>
          </a:r>
          <a:endParaRPr lang="cs-CZ" sz="2000" kern="1200" dirty="0"/>
        </a:p>
      </dsp:txBody>
      <dsp:txXfrm>
        <a:off x="1273857" y="407634"/>
        <a:ext cx="664702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64702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VY_32_INOVACE_13/016_VYJMENOVANÁ SLOVA PO V</a:t>
          </a:r>
          <a:endParaRPr lang="cs-CZ" sz="2000" kern="1200" dirty="0"/>
        </a:p>
      </dsp:txBody>
      <dsp:txXfrm>
        <a:off x="1273857" y="815268"/>
        <a:ext cx="664702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64702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  Vyjmenovaná slova  po V</a:t>
          </a:r>
          <a:endParaRPr lang="cs-CZ" sz="2000" kern="1200" dirty="0"/>
        </a:p>
      </dsp:txBody>
      <dsp:txXfrm>
        <a:off x="1273857" y="1222902"/>
        <a:ext cx="664702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64702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CZ.1.07/1.4.00/21.0822 </a:t>
          </a:r>
          <a:endParaRPr lang="cs-CZ" sz="2000" kern="1200" dirty="0"/>
        </a:p>
      </dsp:txBody>
      <dsp:txXfrm>
        <a:off x="1273857" y="1630536"/>
        <a:ext cx="664702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9DBCE-0376-4563-9134-425953394000}" type="datetimeFigureOut">
              <a:rPr lang="cs-CZ" smtClean="0"/>
              <a:t>2.3.2012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B851B-337C-4404-A071-62F46343B7F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57411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9DBCE-0376-4563-9134-425953394000}" type="datetimeFigureOut">
              <a:rPr lang="cs-CZ" smtClean="0"/>
              <a:t>2.3.2012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B851B-337C-4404-A071-62F46343B7F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75848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9DBCE-0376-4563-9134-425953394000}" type="datetimeFigureOut">
              <a:rPr lang="cs-CZ" smtClean="0"/>
              <a:t>2.3.2012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B851B-337C-4404-A071-62F46343B7F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0549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9DBCE-0376-4563-9134-425953394000}" type="datetimeFigureOut">
              <a:rPr lang="cs-CZ" smtClean="0"/>
              <a:t>2.3.2012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B851B-337C-4404-A071-62F46343B7F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7163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9DBCE-0376-4563-9134-425953394000}" type="datetimeFigureOut">
              <a:rPr lang="cs-CZ" smtClean="0"/>
              <a:t>2.3.2012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B851B-337C-4404-A071-62F46343B7F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8663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9DBCE-0376-4563-9134-425953394000}" type="datetimeFigureOut">
              <a:rPr lang="cs-CZ" smtClean="0"/>
              <a:t>2.3.2012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B851B-337C-4404-A071-62F46343B7F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87953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9DBCE-0376-4563-9134-425953394000}" type="datetimeFigureOut">
              <a:rPr lang="cs-CZ" smtClean="0"/>
              <a:t>2.3.2012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B851B-337C-4404-A071-62F46343B7F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89061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9DBCE-0376-4563-9134-425953394000}" type="datetimeFigureOut">
              <a:rPr lang="cs-CZ" smtClean="0"/>
              <a:t>2.3.2012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B851B-337C-4404-A071-62F46343B7F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171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9DBCE-0376-4563-9134-425953394000}" type="datetimeFigureOut">
              <a:rPr lang="cs-CZ" smtClean="0"/>
              <a:t>2.3.2012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B851B-337C-4404-A071-62F46343B7F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1743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9DBCE-0376-4563-9134-425953394000}" type="datetimeFigureOut">
              <a:rPr lang="cs-CZ" smtClean="0"/>
              <a:t>2.3.2012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B851B-337C-4404-A071-62F46343B7F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381470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9DBCE-0376-4563-9134-425953394000}" type="datetimeFigureOut">
              <a:rPr lang="cs-CZ" smtClean="0"/>
              <a:t>2.3.2012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B851B-337C-4404-A071-62F46343B7F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6381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29DBCE-0376-4563-9134-425953394000}" type="datetimeFigureOut">
              <a:rPr lang="cs-CZ" smtClean="0"/>
              <a:t>2.3.2012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EB851B-337C-4404-A071-62F46343B7F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01136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291302466"/>
              </p:ext>
            </p:extLst>
          </p:nvPr>
        </p:nvGraphicFramePr>
        <p:xfrm>
          <a:off x="539552" y="908720"/>
          <a:ext cx="792088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2287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ANOTACE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00200"/>
            <a:ext cx="8640960" cy="4525963"/>
          </a:xfrm>
        </p:spPr>
        <p:txBody>
          <a:bodyPr>
            <a:normAutofit/>
          </a:bodyPr>
          <a:lstStyle/>
          <a:p>
            <a:r>
              <a:rPr lang="cs-CZ" sz="2400" dirty="0" smtClean="0"/>
              <a:t>Materiál je určen pro žáky ZŠ praktické – 6. ročník, slouží k vyvození vyjmenovaných slov po V.</a:t>
            </a:r>
          </a:p>
          <a:p>
            <a:r>
              <a:rPr lang="cs-CZ" sz="2400" dirty="0" smtClean="0"/>
              <a:t>Materiál je určen k použití při práci na interaktivní tabuli.</a:t>
            </a:r>
          </a:p>
          <a:p>
            <a:r>
              <a:rPr lang="cs-CZ" sz="2400" dirty="0" smtClean="0"/>
              <a:t>Datum </a:t>
            </a:r>
            <a:r>
              <a:rPr lang="cs-CZ" sz="2400" dirty="0"/>
              <a:t>vytvoření :  říjen 2011 </a:t>
            </a:r>
          </a:p>
          <a:p>
            <a:r>
              <a:rPr lang="cs-CZ" sz="2400" dirty="0"/>
              <a:t>Datum ověření :   </a:t>
            </a:r>
            <a:r>
              <a:rPr lang="cs-CZ" sz="2400" dirty="0" smtClean="0"/>
              <a:t>  </a:t>
            </a:r>
            <a:r>
              <a:rPr lang="cs-CZ" sz="2400" dirty="0" smtClean="0"/>
              <a:t>10.1</a:t>
            </a:r>
            <a:r>
              <a:rPr lang="cs-CZ" sz="2400" dirty="0" smtClean="0"/>
              <a:t>. 2012</a:t>
            </a:r>
          </a:p>
          <a:p>
            <a:endParaRPr lang="cs-CZ" sz="2400" dirty="0" smtClean="0"/>
          </a:p>
          <a:p>
            <a:r>
              <a:rPr lang="cs-CZ" sz="2400" dirty="0" smtClean="0"/>
              <a:t>Učitel postupně vyvozuje jednotlivá vyjmenovaná slova po V, pomocí názorných obrázků vysvětluje jejich význam.</a:t>
            </a:r>
          </a:p>
          <a:p>
            <a:pPr marL="0" indent="0">
              <a:buNone/>
            </a:pPr>
            <a:r>
              <a:rPr lang="cs-CZ" sz="2400" dirty="0" smtClean="0"/>
              <a:t>     Při </a:t>
            </a:r>
            <a:r>
              <a:rPr lang="cs-CZ" sz="2400" dirty="0" smtClean="0"/>
              <a:t>práci žáci aktivně spolupracovali a sami se snažili vymyslet </a:t>
            </a:r>
            <a:r>
              <a:rPr lang="cs-CZ" sz="2400" dirty="0" smtClean="0"/>
              <a:t>  </a:t>
            </a:r>
          </a:p>
          <a:p>
            <a:pPr marL="0" indent="0">
              <a:buNone/>
            </a:pPr>
            <a:r>
              <a:rPr lang="cs-CZ" sz="2400"/>
              <a:t> </a:t>
            </a:r>
            <a:r>
              <a:rPr lang="cs-CZ" sz="2400" smtClean="0"/>
              <a:t>    </a:t>
            </a:r>
            <a:r>
              <a:rPr lang="cs-CZ" sz="2400" smtClean="0"/>
              <a:t>další </a:t>
            </a:r>
            <a:r>
              <a:rPr lang="cs-CZ" sz="2400" dirty="0" smtClean="0"/>
              <a:t>věty s vyjmenovanými slovy.</a:t>
            </a:r>
            <a:endParaRPr lang="cs-CZ" sz="2400" dirty="0"/>
          </a:p>
          <a:p>
            <a:endParaRPr lang="cs-CZ" sz="2400" dirty="0"/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6465411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Vyjmenovaná slova po </a:t>
            </a:r>
            <a:r>
              <a:rPr lang="cs-CZ" sz="40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V</a:t>
            </a:r>
            <a:endParaRPr lang="cs-CZ" sz="40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051720" y="1988840"/>
            <a:ext cx="5184576" cy="3024336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endParaRPr lang="cs-CZ" sz="2400" dirty="0" smtClean="0"/>
          </a:p>
          <a:p>
            <a:r>
              <a:rPr lang="cs-CZ" sz="2400" dirty="0"/>
              <a:t>v</a:t>
            </a:r>
            <a:r>
              <a:rPr lang="cs-CZ" sz="2400" dirty="0" smtClean="0"/>
              <a:t>y - vysoký - výt</a:t>
            </a:r>
          </a:p>
          <a:p>
            <a:r>
              <a:rPr lang="cs-CZ" sz="2400" dirty="0"/>
              <a:t>v</a:t>
            </a:r>
            <a:r>
              <a:rPr lang="cs-CZ" sz="2400" dirty="0" smtClean="0"/>
              <a:t>ýskat - zvykat - žvýkat</a:t>
            </a:r>
          </a:p>
          <a:p>
            <a:r>
              <a:rPr lang="cs-CZ" sz="2400" dirty="0"/>
              <a:t>v</a:t>
            </a:r>
            <a:r>
              <a:rPr lang="cs-CZ" sz="2400" dirty="0" smtClean="0"/>
              <a:t>ydra - výr - vyžle</a:t>
            </a:r>
          </a:p>
          <a:p>
            <a:r>
              <a:rPr lang="cs-CZ" sz="2400" dirty="0"/>
              <a:t>p</a:t>
            </a:r>
            <a:r>
              <a:rPr lang="cs-CZ" sz="2400" dirty="0" smtClean="0"/>
              <a:t>ovyk - výheň  </a:t>
            </a:r>
          </a:p>
          <a:p>
            <a:r>
              <a:rPr lang="cs-CZ" sz="2400" dirty="0" smtClean="0"/>
              <a:t>vy - vý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213344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/>
              <a:t>v</a:t>
            </a:r>
            <a:r>
              <a:rPr lang="cs-CZ" dirty="0" smtClean="0"/>
              <a:t>y - vysoký - výt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                         →  </a:t>
            </a:r>
            <a:r>
              <a:rPr lang="cs-CZ" sz="2400" u="sng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Vy</a:t>
            </a:r>
            <a:r>
              <a:rPr lang="cs-CZ" sz="2400" dirty="0" smtClean="0"/>
              <a:t> jste naši přátelé.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                         →  Lípa je </a:t>
            </a:r>
            <a:r>
              <a:rPr lang="cs-CZ" sz="2400" u="sng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vysoký</a:t>
            </a:r>
            <a:r>
              <a:rPr lang="cs-CZ" sz="2400" dirty="0" smtClean="0"/>
              <a:t> strom.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                    Slyšeli jsme </a:t>
            </a:r>
            <a:r>
              <a:rPr lang="cs-CZ" sz="2400" u="sng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výt</a:t>
            </a:r>
            <a:r>
              <a:rPr lang="cs-CZ" sz="2400" dirty="0" smtClean="0"/>
              <a:t> vlka.  ←</a:t>
            </a:r>
            <a:endParaRPr lang="cs-CZ" sz="2400" dirty="0"/>
          </a:p>
        </p:txBody>
      </p:sp>
      <p:pic>
        <p:nvPicPr>
          <p:cNvPr id="1026" name="Picture 2" descr="C:\Documents and Settings\Iveta\Local Settings\Temporary Internet Files\Content.IE5\A9X2N6X8\MP90043940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294913"/>
            <a:ext cx="1168152" cy="11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Iveta\Local Settings\Temporary Internet Files\Content.IE5\LBFJHTWE\MC900441793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699868"/>
            <a:ext cx="1223925" cy="122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Iveta\Local Settings\Temporary Internet Files\Content.IE5\68A1RLGW\MC90035985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6343" y="4923793"/>
            <a:ext cx="744170" cy="1198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07201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/>
              <a:t>v</a:t>
            </a:r>
            <a:r>
              <a:rPr lang="cs-CZ" dirty="0" smtClean="0"/>
              <a:t>ýskat - zvykat - žvýkat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dirty="0" smtClean="0"/>
          </a:p>
          <a:p>
            <a:endParaRPr lang="cs-CZ" sz="2400" dirty="0"/>
          </a:p>
          <a:p>
            <a:r>
              <a:rPr lang="cs-CZ" sz="2400" dirty="0" smtClean="0"/>
              <a:t>                →  </a:t>
            </a:r>
            <a:r>
              <a:rPr lang="cs-CZ" sz="2400" u="sng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Výskat</a:t>
            </a:r>
            <a:r>
              <a:rPr lang="cs-CZ" sz="2400" dirty="0" smtClean="0"/>
              <a:t> je vhodné jen na hřišti.</a:t>
            </a:r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                      →  Musíme si </a:t>
            </a:r>
            <a:r>
              <a:rPr lang="cs-CZ" sz="2400" u="sng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zvykat</a:t>
            </a:r>
            <a:r>
              <a:rPr lang="cs-CZ" sz="2400" dirty="0" smtClean="0"/>
              <a:t> na novou učitelku.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</a:t>
            </a:r>
            <a:r>
              <a:rPr lang="cs-CZ" sz="2400" u="sng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Žvýkat</a:t>
            </a:r>
            <a:r>
              <a:rPr lang="cs-CZ" sz="2400" dirty="0" smtClean="0"/>
              <a:t> ve společnosti je neslušné.  ←</a:t>
            </a:r>
          </a:p>
          <a:p>
            <a:endParaRPr lang="cs-CZ" sz="2400" dirty="0"/>
          </a:p>
        </p:txBody>
      </p:sp>
      <p:pic>
        <p:nvPicPr>
          <p:cNvPr id="2050" name="Picture 2" descr="C:\Documents and Settings\Iveta\Local Settings\Temporary Internet Files\Content.IE5\0I8J3PKH\MC90043222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025616"/>
            <a:ext cx="1167576" cy="1188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Documents and Settings\Iveta\Local Settings\Temporary Internet Files\Content.IE5\Q3CNFGPW\MP90043946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493579"/>
            <a:ext cx="1039383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Documents and Settings\Iveta\Local Settings\Temporary Internet Files\Content.IE5\4PEF81QN\MC90023211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9213" y="5013176"/>
            <a:ext cx="928314" cy="1175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71247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/>
              <a:t>v</a:t>
            </a:r>
            <a:r>
              <a:rPr lang="cs-CZ" dirty="0" smtClean="0"/>
              <a:t>ydra - výr - vyžle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         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→  </a:t>
            </a:r>
            <a:r>
              <a:rPr lang="cs-CZ" sz="2400" u="sng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Vydra</a:t>
            </a:r>
            <a:r>
              <a:rPr lang="cs-CZ" sz="2400" dirty="0" smtClean="0"/>
              <a:t> žije v řece.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→  </a:t>
            </a:r>
            <a:r>
              <a:rPr lang="cs-CZ" sz="2400" u="sng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Výr</a:t>
            </a:r>
            <a:r>
              <a:rPr lang="cs-CZ" sz="2400" dirty="0" smtClean="0"/>
              <a:t> je naše největší sova.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                                                    Jsi hubená jako </a:t>
            </a:r>
            <a:r>
              <a:rPr lang="cs-CZ" sz="2400" u="sng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vyžle</a:t>
            </a:r>
            <a:r>
              <a:rPr lang="cs-CZ" sz="2400" dirty="0" smtClean="0"/>
              <a:t>.  ←</a:t>
            </a:r>
            <a:endParaRPr lang="cs-CZ" sz="2400" dirty="0"/>
          </a:p>
        </p:txBody>
      </p:sp>
      <p:pic>
        <p:nvPicPr>
          <p:cNvPr id="3075" name="Picture 3" descr="C:\Documents and Settings\Iveta\Local Settings\Temporary Internet Files\Content.IE5\0I8J3PKH\MC90002995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41" y="2271872"/>
            <a:ext cx="1616458" cy="581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Documents and Settings\Iveta\Local Settings\Temporary Internet Files\Content.IE5\LBFJHTWE\MC90044141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763" y="3356992"/>
            <a:ext cx="798014" cy="1067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Documents and Settings\Iveta\Local Settings\Temporary Internet Files\Content.IE5\Q3CNFGPW\MC90037047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4797152"/>
            <a:ext cx="924692" cy="1311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47464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/>
              <a:t>p</a:t>
            </a:r>
            <a:r>
              <a:rPr lang="cs-CZ" dirty="0" smtClean="0"/>
              <a:t>ovyk - výheň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                         →  Způsobil </a:t>
            </a:r>
            <a:r>
              <a:rPr lang="cs-CZ" sz="2400" u="sng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povyk</a:t>
            </a:r>
            <a:r>
              <a:rPr lang="cs-CZ" sz="2400" dirty="0" smtClean="0"/>
              <a:t> pro nic.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→  Krb vydává velkou </a:t>
            </a:r>
            <a:r>
              <a:rPr lang="cs-CZ" sz="2400" u="sng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výheň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4098" name="Picture 2" descr="C:\Documents and Settings\Iveta\Local Settings\Temporary Internet Files\Content.IE5\4PEF81QN\MC9003448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386534"/>
            <a:ext cx="1241979" cy="861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Documents and Settings\Iveta\Local Settings\Temporary Internet Files\Content.IE5\Q3CNFGPW\MC90035154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933056"/>
            <a:ext cx="1296144" cy="1349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54566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/>
              <a:t>v</a:t>
            </a:r>
            <a:r>
              <a:rPr lang="cs-CZ" dirty="0" smtClean="0"/>
              <a:t>y - vý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vy - vý  je předpona ve slovech : 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např.:                       vy - barvit                        vy - dělat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vý - chod                          vý - dělek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vy - táhnout                     vy - skočit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vý - tah                              vý - skok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vy - ložit                            vy - běhnout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vý - klad                            vý - běh</a:t>
            </a:r>
          </a:p>
          <a:p>
            <a:pPr marL="0" indent="0">
              <a:buNone/>
            </a:pPr>
            <a:r>
              <a:rPr lang="cs-CZ" sz="2400" dirty="0" smtClean="0"/>
              <a:t>    </a:t>
            </a:r>
          </a:p>
          <a:p>
            <a:pPr marL="0" indent="0" algn="ctr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3377250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Citace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archiv autora</a:t>
            </a:r>
          </a:p>
          <a:p>
            <a:r>
              <a:rPr lang="cs-CZ" sz="2400" dirty="0" smtClean="0"/>
              <a:t>ilustrace :  www.office.microsoft.com 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60830810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296</Words>
  <Application>Microsoft Office PowerPoint</Application>
  <PresentationFormat>Předvádění na obrazovce (4:3)</PresentationFormat>
  <Paragraphs>77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</vt:lpstr>
      <vt:lpstr>Vyjmenovaná slova po V</vt:lpstr>
      <vt:lpstr>vy - vysoký - výt</vt:lpstr>
      <vt:lpstr>výskat - zvykat - žvýkat</vt:lpstr>
      <vt:lpstr>vydra - výr - vyžle</vt:lpstr>
      <vt:lpstr>povyk - výheň </vt:lpstr>
      <vt:lpstr>vy - vý</vt:lpstr>
      <vt:lpstr>Citace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Iveta</dc:creator>
  <cp:lastModifiedBy>Iveta Salfická</cp:lastModifiedBy>
  <cp:revision>8</cp:revision>
  <dcterms:created xsi:type="dcterms:W3CDTF">2011-10-28T14:40:37Z</dcterms:created>
  <dcterms:modified xsi:type="dcterms:W3CDTF">2012-03-02T08:18:01Z</dcterms:modified>
</cp:coreProperties>
</file>