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VY_32_INOVACE_13/17_PŘÍBUZNÁ SLOVA PO 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Příbuzná slova  po 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51E66E-76E0-417B-A512-78B936E17F83}" type="presOf" srcId="{B651F6E3-6281-48DB-9319-2AEAFDAE7572}" destId="{6BB5E863-4638-4E1D-BFDE-399D028AC4ED}" srcOrd="1" destOrd="0" presId="urn:microsoft.com/office/officeart/2005/8/layout/target3"/>
    <dgm:cxn modelId="{BDC4C487-EC25-4C44-8302-60536590A36B}" type="presOf" srcId="{D8197B8C-B260-4A16-BDF4-0947B075E274}" destId="{25B08C86-7E15-44DC-BE7F-FFB55DD49D12}" srcOrd="0" destOrd="0" presId="urn:microsoft.com/office/officeart/2005/8/layout/target3"/>
    <dgm:cxn modelId="{6CB583BF-4420-40CE-9953-A5EEB731BE11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BDD047-5C26-47E8-AF54-FC1D4924562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5D572E-11A0-49EC-8533-19BE2A0DD252}" type="presOf" srcId="{D1D4F407-5343-4D3F-B5B9-D407B03CAEB4}" destId="{D005CE8C-CC26-4C3E-AC11-E15060ECD759}" srcOrd="0" destOrd="0" presId="urn:microsoft.com/office/officeart/2005/8/layout/target3"/>
    <dgm:cxn modelId="{2A8824E7-1076-4355-8A49-4D1CED5BF9C3}" type="presOf" srcId="{D1D4F407-5343-4D3F-B5B9-D407B03CAEB4}" destId="{AED2198E-93D5-4001-81B4-73124B309672}" srcOrd="1" destOrd="0" presId="urn:microsoft.com/office/officeart/2005/8/layout/target3"/>
    <dgm:cxn modelId="{BDAC99D1-517A-4B0D-94C3-9FFD67909D14}" type="presOf" srcId="{757F3AB3-0718-4624-B441-E567A8F0AB56}" destId="{333A1088-737F-45CB-B68E-254E46348037}" srcOrd="0" destOrd="0" presId="urn:microsoft.com/office/officeart/2005/8/layout/target3"/>
    <dgm:cxn modelId="{ECEDDDFC-11B1-4702-833A-730931E0B595}" type="presOf" srcId="{D8197B8C-B260-4A16-BDF4-0947B075E274}" destId="{5A5FFA88-C948-4069-8E93-59FA12366E83}" srcOrd="1" destOrd="0" presId="urn:microsoft.com/office/officeart/2005/8/layout/target3"/>
    <dgm:cxn modelId="{3846BDEA-B133-426D-A34A-F9F9868155F0}" type="presOf" srcId="{B651F6E3-6281-48DB-9319-2AEAFDAE7572}" destId="{619D679B-A015-4ECF-8348-D1034C574F40}" srcOrd="0" destOrd="0" presId="urn:microsoft.com/office/officeart/2005/8/layout/target3"/>
    <dgm:cxn modelId="{9D07D9C1-6E86-4FAE-9A58-53EE2DAA8AF3}" type="presOf" srcId="{4C35D32F-0EAB-4CD7-82EE-45574DC2A586}" destId="{890E4F0B-2866-4A3F-A3C7-2A14B1797930}" srcOrd="1" destOrd="0" presId="urn:microsoft.com/office/officeart/2005/8/layout/target3"/>
    <dgm:cxn modelId="{431C2060-B369-4714-9992-FD4E8659304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BC6ACA0-B65B-47A9-AD65-27087D9B04B0}" type="presParOf" srcId="{333A1088-737F-45CB-B68E-254E46348037}" destId="{F5ABB229-8D3B-4694-996A-96F23CF14429}" srcOrd="0" destOrd="0" presId="urn:microsoft.com/office/officeart/2005/8/layout/target3"/>
    <dgm:cxn modelId="{C81DEC8A-E794-4009-99E2-74D49310A49F}" type="presParOf" srcId="{333A1088-737F-45CB-B68E-254E46348037}" destId="{F41139FD-01EE-4571-8B17-4FB00FC51163}" srcOrd="1" destOrd="0" presId="urn:microsoft.com/office/officeart/2005/8/layout/target3"/>
    <dgm:cxn modelId="{4414BFD4-D9A3-424B-98A5-FCA7421F0CA6}" type="presParOf" srcId="{333A1088-737F-45CB-B68E-254E46348037}" destId="{D005CE8C-CC26-4C3E-AC11-E15060ECD759}" srcOrd="2" destOrd="0" presId="urn:microsoft.com/office/officeart/2005/8/layout/target3"/>
    <dgm:cxn modelId="{CE1A7EEE-2A31-4281-AF6F-1029CF901E00}" type="presParOf" srcId="{333A1088-737F-45CB-B68E-254E46348037}" destId="{2C702D82-9B77-49B7-9568-BB8EB47C3372}" srcOrd="3" destOrd="0" presId="urn:microsoft.com/office/officeart/2005/8/layout/target3"/>
    <dgm:cxn modelId="{819AE458-A5BF-43F2-A9F0-992FFD9772A3}" type="presParOf" srcId="{333A1088-737F-45CB-B68E-254E46348037}" destId="{A52A0455-90FF-4808-ABD0-F02540D31D5A}" srcOrd="4" destOrd="0" presId="urn:microsoft.com/office/officeart/2005/8/layout/target3"/>
    <dgm:cxn modelId="{F05318B1-2588-4B22-B892-778AF6A94CA8}" type="presParOf" srcId="{333A1088-737F-45CB-B68E-254E46348037}" destId="{6140AFEC-043D-4C43-A2F9-D0F5331DF3A3}" srcOrd="5" destOrd="0" presId="urn:microsoft.com/office/officeart/2005/8/layout/target3"/>
    <dgm:cxn modelId="{15B62902-9622-4192-ADF5-9656E364793D}" type="presParOf" srcId="{333A1088-737F-45CB-B68E-254E46348037}" destId="{9358AC05-5D7D-4327-9F80-1AD486AEA664}" srcOrd="6" destOrd="0" presId="urn:microsoft.com/office/officeart/2005/8/layout/target3"/>
    <dgm:cxn modelId="{23D9D0A0-600A-4FD9-B9FD-61907BC05FF6}" type="presParOf" srcId="{333A1088-737F-45CB-B68E-254E46348037}" destId="{313FC574-E1CD-4FB4-B054-0B805CE0447D}" srcOrd="7" destOrd="0" presId="urn:microsoft.com/office/officeart/2005/8/layout/target3"/>
    <dgm:cxn modelId="{67C0582D-BD1C-4CA3-B1B3-52A7C643648A}" type="presParOf" srcId="{333A1088-737F-45CB-B68E-254E46348037}" destId="{619D679B-A015-4ECF-8348-D1034C574F40}" srcOrd="8" destOrd="0" presId="urn:microsoft.com/office/officeart/2005/8/layout/target3"/>
    <dgm:cxn modelId="{4CAD9C45-4A3C-41BF-A781-687FDBDE43AD}" type="presParOf" srcId="{333A1088-737F-45CB-B68E-254E46348037}" destId="{322283A8-4A27-4CDA-BAE3-F381106A9174}" srcOrd="9" destOrd="0" presId="urn:microsoft.com/office/officeart/2005/8/layout/target3"/>
    <dgm:cxn modelId="{99B3DFF8-F70F-4F20-B519-DCE85B49BD50}" type="presParOf" srcId="{333A1088-737F-45CB-B68E-254E46348037}" destId="{FFC9F71D-1B4F-4AD9-A4A6-86ADEFC8AF5C}" srcOrd="10" destOrd="0" presId="urn:microsoft.com/office/officeart/2005/8/layout/target3"/>
    <dgm:cxn modelId="{8A8091BC-DCA0-4A4C-B0AF-A669F8D8064E}" type="presParOf" srcId="{333A1088-737F-45CB-B68E-254E46348037}" destId="{25B08C86-7E15-44DC-BE7F-FFB55DD49D12}" srcOrd="11" destOrd="0" presId="urn:microsoft.com/office/officeart/2005/8/layout/target3"/>
    <dgm:cxn modelId="{D823A055-0765-49D9-A24C-9B35031E5514}" type="presParOf" srcId="{333A1088-737F-45CB-B68E-254E46348037}" destId="{76644BE8-9D7C-4C09-B250-3D10AF48CBB7}" srcOrd="12" destOrd="0" presId="urn:microsoft.com/office/officeart/2005/8/layout/target3"/>
    <dgm:cxn modelId="{20F81A23-2054-489A-87F0-EA04E976FF0D}" type="presParOf" srcId="{333A1088-737F-45CB-B68E-254E46348037}" destId="{EE85B701-7295-41C0-BA7A-34D3756A2AE6}" srcOrd="13" destOrd="0" presId="urn:microsoft.com/office/officeart/2005/8/layout/target3"/>
    <dgm:cxn modelId="{02392ED4-42AA-4FAD-8847-1DA26185207D}" type="presParOf" srcId="{333A1088-737F-45CB-B68E-254E46348037}" destId="{8BEBB6EC-1DAA-4CAC-8A25-BC0FCBD5DBD5}" srcOrd="14" destOrd="0" presId="urn:microsoft.com/office/officeart/2005/8/layout/target3"/>
    <dgm:cxn modelId="{D15CC0AA-3B1C-4547-989F-FEDDB87E0B71}" type="presParOf" srcId="{333A1088-737F-45CB-B68E-254E46348037}" destId="{AED2198E-93D5-4001-81B4-73124B309672}" srcOrd="15" destOrd="0" presId="urn:microsoft.com/office/officeart/2005/8/layout/target3"/>
    <dgm:cxn modelId="{34B3CD2F-E3C7-464B-8391-16355322DEEB}" type="presParOf" srcId="{333A1088-737F-45CB-B68E-254E46348037}" destId="{2BE915AB-18AA-4053-B92C-3BFC9ED204BB}" srcOrd="16" destOrd="0" presId="urn:microsoft.com/office/officeart/2005/8/layout/target3"/>
    <dgm:cxn modelId="{8A04EC0D-F88C-4509-812C-A18015CB0384}" type="presParOf" srcId="{333A1088-737F-45CB-B68E-254E46348037}" destId="{6BB5E863-4638-4E1D-BFDE-399D028AC4ED}" srcOrd="17" destOrd="0" presId="urn:microsoft.com/office/officeart/2005/8/layout/target3"/>
    <dgm:cxn modelId="{C8E3DCC2-9553-4EB6-A763-2AAB67A4076D}" type="presParOf" srcId="{333A1088-737F-45CB-B68E-254E46348037}" destId="{5A5FFA88-C948-4069-8E93-59FA12366E83}" srcOrd="18" destOrd="0" presId="urn:microsoft.com/office/officeart/2005/8/layout/target3"/>
    <dgm:cxn modelId="{D08A064D-66ED-4674-8F92-A1D99312DE5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VY_32_INOVACE_13/17_PŘÍBUZNÁ SLOVA PO V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Příbuzná slova  po V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511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5525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44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137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4738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58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5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7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751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428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788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08144-A83F-4876-A630-65A22DDE6F5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EC016-07A3-4043-9489-C902159422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255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63957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7907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Materiál je určen pro žáky ZŠ praktické – 6. ročník, slouží k pochopení slov, která jsou příbuzná s vyjmenovanými slovy po V, upozorňuje na rozdíly pravopisu v podobně nebo stejně znějících slovech.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</a:t>
            </a:r>
            <a:r>
              <a:rPr lang="cs-CZ" sz="2400"/>
              <a:t>:   </a:t>
            </a:r>
            <a:r>
              <a:rPr lang="cs-CZ" sz="2400" smtClean="0"/>
              <a:t>  </a:t>
            </a:r>
            <a:r>
              <a:rPr lang="cs-CZ" sz="2400" dirty="0" smtClean="0"/>
              <a:t>18.1. 2011</a:t>
            </a:r>
          </a:p>
          <a:p>
            <a:endParaRPr lang="cs-CZ" sz="2400" dirty="0"/>
          </a:p>
          <a:p>
            <a:r>
              <a:rPr lang="cs-CZ" sz="2400" dirty="0" smtClean="0"/>
              <a:t>Učitel postupně seznamuje žáky s příbuznými slovy k jednotlivým vyjmenovaným slovům. Žáci neúplná slova doplňují, podtrhávají a určují příbuznost ke slovu vyjmenovanému.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Doplňování a zdůvodňování pravopisu zvládali žáci bez problémů. </a:t>
            </a:r>
            <a:r>
              <a:rPr lang="cs-CZ" sz="2400" dirty="0" smtClean="0"/>
              <a:t> </a:t>
            </a:r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24467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Příbuzná slova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slova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Lidem v_káme, v_ jste veselí, zv_šit laťku při skoku v_sokém, nepov_šuj se, památný V_šehrad, Českomoravská v_sočina, pod v_sokou věží, zv_šený tlak, v_tí vlků, slyšet zav_t psa, zav_tí.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Chlapec vesele zav_skl, to je ale v_skot, v_skání na hřišti, zlozv_k je špatný náv_k, těžko se odv_ká, nezv_kle dlouho, obv_kle nám pomohou, zvířata jsou přežv_kavci, rádi žv_káme žv_kačky,  rozžv_kej každé sousto, žv_kací guma.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346369"/>
              </p:ext>
            </p:extLst>
          </p:nvPr>
        </p:nvGraphicFramePr>
        <p:xfrm>
          <a:off x="3491880" y="2348880"/>
          <a:ext cx="223224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vy - vysoký - výt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566883"/>
              </p:ext>
            </p:extLst>
          </p:nvPr>
        </p:nvGraphicFramePr>
        <p:xfrm>
          <a:off x="3059832" y="4437112"/>
          <a:ext cx="316835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výskat - zvykat - žvýkat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3149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Příbuzná slova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slova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V_dří kožešina, Pov_dří je kraj kolem řeky V_dry, zátoka plná v_der, v_ří uši, moudré oči v_ra, v_ři loví za šera, z tebe je v_žlátko, hubený jako v_žle.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Nepov_kuj tady, děti pov_kují, mnoho pov_ku pro nic, rozpálit železo ve v_hni, v_heň na slunci. 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1745"/>
              </p:ext>
            </p:extLst>
          </p:nvPr>
        </p:nvGraphicFramePr>
        <p:xfrm>
          <a:off x="3275856" y="2276872"/>
          <a:ext cx="244827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vydra - výr - vyžle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0582355"/>
              </p:ext>
            </p:extLst>
          </p:nvPr>
        </p:nvGraphicFramePr>
        <p:xfrm>
          <a:off x="3419872" y="4365104"/>
          <a:ext cx="208823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povyk - výheň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4792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Příbuzná slova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V_kon, v_metat, v_pis, v_sílat, v_seju, v_nikat, v_leze, v_kres, v_mrzlý, v_počítat, v_stup, v_dám, v_borný, v_spat, v_lovit, v_pad, v_savač, v_svobodit, v_robit, v_trhaný, v_loha, v_daj.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Pozor na slova, kde vy - vý není předpona !</a:t>
            </a:r>
          </a:p>
          <a:p>
            <a:pPr marL="0" indent="0">
              <a:buNone/>
            </a:pPr>
            <a:r>
              <a:rPr lang="cs-CZ" sz="2400" b="1" dirty="0" smtClean="0"/>
              <a:t>Vidět, viset, vítat, vítězit, viník, více, víčko, vinice, vinohrad, vitamíny, vítr, vichřice, viklat, vidle …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50218"/>
              </p:ext>
            </p:extLst>
          </p:nvPr>
        </p:nvGraphicFramePr>
        <p:xfrm>
          <a:off x="3851920" y="2204864"/>
          <a:ext cx="10801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vy - vý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502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Pozor na rozdíly v psaní těchto slov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výt (vlk)                                  vít (věneček)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výr (pták)                               vír (na vodě)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výskat (křičet)                        vískat (ve vlasech)</a:t>
            </a:r>
          </a:p>
          <a:p>
            <a:pPr marL="0" indent="0">
              <a:buNone/>
            </a:pPr>
            <a:r>
              <a:rPr lang="cs-CZ" sz="2400" dirty="0" smtClean="0"/>
              <a:t>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výška (vysoký)                      vížka (věžička)</a:t>
            </a:r>
          </a:p>
          <a:p>
            <a:pPr marL="0" indent="0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400" u="sng" dirty="0" smtClean="0"/>
              <a:t>Další slova a vlastní jména s y - ý po V</a:t>
            </a:r>
            <a:r>
              <a:rPr lang="cs-CZ" sz="2400" dirty="0" smtClean="0"/>
              <a:t> : </a:t>
            </a:r>
          </a:p>
          <a:p>
            <a:pPr marL="0" indent="0" algn="ctr">
              <a:buNone/>
            </a:pPr>
            <a:r>
              <a:rPr lang="cs-CZ" sz="2400" dirty="0" smtClean="0"/>
              <a:t>vykat, vykání, cavyky, Vyškov, Výtoň</a:t>
            </a:r>
            <a:endParaRPr lang="cs-CZ" sz="2400" dirty="0"/>
          </a:p>
        </p:txBody>
      </p:sp>
      <p:pic>
        <p:nvPicPr>
          <p:cNvPr id="1026" name="Picture 2" descr="C:\Documents and Settings\Iveta\Local Settings\Temporary Internet Files\Content.IE5\ZQN9XD7V\MC90035985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65" y="1844824"/>
            <a:ext cx="536719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Iveta\Local Settings\Temporary Internet Files\Content.IE5\LBFJHTWE\MC900354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580" y="1797005"/>
            <a:ext cx="720582" cy="95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Iveta\Local Settings\Temporary Internet Files\Content.IE5\WZPFMQ75\MC900441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65" y="2910970"/>
            <a:ext cx="534666" cy="7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Iveta\Local Settings\Temporary Internet Files\Content.IE5\ZQN9XD7V\MC900432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31" y="3707028"/>
            <a:ext cx="744134" cy="75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Iveta\Local Settings\Temporary Internet Files\Content.IE5\A9X2N6X8\MC9002328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871" y="3649926"/>
            <a:ext cx="798239" cy="81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Iveta\Local Settings\Temporary Internet Files\Content.IE5\LBFJHTWE\MC900441793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13" y="4622828"/>
            <a:ext cx="853570" cy="85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781" y="2078253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381" y="2897970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780" y="3765329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312" y="4684868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Iveta\Local Settings\Temporary Internet Files\Content.IE5\ZQN9XD7V\MC9004124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342" y="4446548"/>
            <a:ext cx="696017" cy="87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Iveta\Local Settings\Temporary Internet Files\Content.IE5\68A1RLGW\MC9001049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742384"/>
            <a:ext cx="771963" cy="76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934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V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slova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Lidem </a:t>
            </a:r>
            <a:r>
              <a:rPr lang="cs-CZ" sz="2400" u="sng" dirty="0" smtClean="0"/>
              <a:t>vykáme</a:t>
            </a:r>
            <a:r>
              <a:rPr lang="cs-CZ" sz="2400" dirty="0" smtClean="0"/>
              <a:t>, </a:t>
            </a:r>
            <a:r>
              <a:rPr lang="cs-CZ" sz="2400" u="sng" dirty="0" smtClean="0"/>
              <a:t>vy</a:t>
            </a:r>
            <a:r>
              <a:rPr lang="cs-CZ" sz="2400" dirty="0" smtClean="0"/>
              <a:t> jste veselí, </a:t>
            </a:r>
            <a:r>
              <a:rPr lang="cs-CZ" sz="2400" u="sng" dirty="0" smtClean="0"/>
              <a:t>zvýšit</a:t>
            </a:r>
            <a:r>
              <a:rPr lang="cs-CZ" sz="2400" dirty="0" smtClean="0"/>
              <a:t> laťku při skoku </a:t>
            </a:r>
            <a:r>
              <a:rPr lang="cs-CZ" sz="2400" u="sng" dirty="0" smtClean="0"/>
              <a:t>vysokém</a:t>
            </a:r>
            <a:r>
              <a:rPr lang="cs-CZ" sz="2400" dirty="0" smtClean="0"/>
              <a:t>, </a:t>
            </a:r>
            <a:r>
              <a:rPr lang="cs-CZ" sz="2400" u="sng" dirty="0" smtClean="0"/>
              <a:t>nepovyšuj</a:t>
            </a:r>
            <a:r>
              <a:rPr lang="cs-CZ" sz="2400" dirty="0" smtClean="0"/>
              <a:t> se, památný </a:t>
            </a:r>
            <a:r>
              <a:rPr lang="cs-CZ" sz="2400" u="sng" dirty="0" smtClean="0"/>
              <a:t>Vyšehrad</a:t>
            </a:r>
            <a:r>
              <a:rPr lang="cs-CZ" sz="2400" dirty="0" smtClean="0"/>
              <a:t>, Českomoravská </a:t>
            </a:r>
            <a:r>
              <a:rPr lang="cs-CZ" sz="2400" u="sng" dirty="0" smtClean="0"/>
              <a:t>vysočina</a:t>
            </a:r>
            <a:r>
              <a:rPr lang="cs-CZ" sz="2400" dirty="0" smtClean="0"/>
              <a:t>, pod </a:t>
            </a:r>
            <a:r>
              <a:rPr lang="cs-CZ" sz="2400" u="sng" dirty="0" smtClean="0"/>
              <a:t>vysokou</a:t>
            </a:r>
            <a:r>
              <a:rPr lang="cs-CZ" sz="2400" dirty="0" smtClean="0"/>
              <a:t> věží, </a:t>
            </a:r>
            <a:r>
              <a:rPr lang="cs-CZ" sz="2400" u="sng" dirty="0" smtClean="0"/>
              <a:t>zvýšený</a:t>
            </a:r>
            <a:r>
              <a:rPr lang="cs-CZ" sz="2400" dirty="0" smtClean="0"/>
              <a:t> tlak, </a:t>
            </a:r>
            <a:r>
              <a:rPr lang="cs-CZ" sz="2400" u="sng" dirty="0" smtClean="0"/>
              <a:t>vytí</a:t>
            </a:r>
            <a:r>
              <a:rPr lang="cs-CZ" sz="2400" dirty="0" smtClean="0"/>
              <a:t> vlků, slyšet </a:t>
            </a:r>
            <a:r>
              <a:rPr lang="cs-CZ" sz="2400" u="sng" dirty="0" smtClean="0"/>
              <a:t>zavýt</a:t>
            </a:r>
            <a:r>
              <a:rPr lang="cs-CZ" sz="2400" dirty="0" smtClean="0"/>
              <a:t> psa, </a:t>
            </a:r>
            <a:r>
              <a:rPr lang="cs-CZ" sz="2400" u="sng" dirty="0" smtClean="0"/>
              <a:t>zavytí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Chlapec vesele </a:t>
            </a:r>
            <a:r>
              <a:rPr lang="cs-CZ" sz="2400" u="sng" dirty="0" smtClean="0"/>
              <a:t>zavýskl</a:t>
            </a:r>
            <a:r>
              <a:rPr lang="cs-CZ" sz="2400" dirty="0" smtClean="0"/>
              <a:t>, to je ale </a:t>
            </a:r>
            <a:r>
              <a:rPr lang="cs-CZ" sz="2400" u="sng" dirty="0" smtClean="0"/>
              <a:t>výskot</a:t>
            </a:r>
            <a:r>
              <a:rPr lang="cs-CZ" sz="2400" dirty="0" smtClean="0"/>
              <a:t>, </a:t>
            </a:r>
            <a:r>
              <a:rPr lang="cs-CZ" sz="2400" u="sng" dirty="0" smtClean="0"/>
              <a:t>výskání</a:t>
            </a:r>
            <a:r>
              <a:rPr lang="cs-CZ" sz="2400" dirty="0" smtClean="0"/>
              <a:t> na hřišti, </a:t>
            </a:r>
            <a:r>
              <a:rPr lang="cs-CZ" sz="2400" u="sng" dirty="0" smtClean="0"/>
              <a:t>zlozvyk</a:t>
            </a:r>
            <a:r>
              <a:rPr lang="cs-CZ" sz="2400" dirty="0" smtClean="0"/>
              <a:t> je špatný </a:t>
            </a:r>
            <a:r>
              <a:rPr lang="cs-CZ" sz="2400" u="sng" dirty="0" smtClean="0"/>
              <a:t>návyk</a:t>
            </a:r>
            <a:r>
              <a:rPr lang="cs-CZ" sz="2400" dirty="0" smtClean="0"/>
              <a:t>, těžko se </a:t>
            </a:r>
            <a:r>
              <a:rPr lang="cs-CZ" sz="2400" u="sng" dirty="0" smtClean="0"/>
              <a:t>odvyká</a:t>
            </a:r>
            <a:r>
              <a:rPr lang="cs-CZ" sz="2400" dirty="0" smtClean="0"/>
              <a:t>, </a:t>
            </a:r>
            <a:r>
              <a:rPr lang="cs-CZ" sz="2400" u="sng" dirty="0" smtClean="0"/>
              <a:t>nezvykle</a:t>
            </a:r>
            <a:r>
              <a:rPr lang="cs-CZ" sz="2400" dirty="0" smtClean="0"/>
              <a:t> dlouho, </a:t>
            </a:r>
            <a:r>
              <a:rPr lang="cs-CZ" sz="2400" u="sng" dirty="0" smtClean="0"/>
              <a:t>obvykle</a:t>
            </a:r>
            <a:r>
              <a:rPr lang="cs-CZ" sz="2400" dirty="0" smtClean="0"/>
              <a:t> nám pomohou, zvířata jsou </a:t>
            </a:r>
            <a:r>
              <a:rPr lang="cs-CZ" sz="2400" u="sng" dirty="0" smtClean="0"/>
              <a:t>přežvýkavci</a:t>
            </a:r>
            <a:r>
              <a:rPr lang="cs-CZ" sz="2400" dirty="0" smtClean="0"/>
              <a:t>, rádi </a:t>
            </a:r>
            <a:r>
              <a:rPr lang="cs-CZ" sz="2400" u="sng" dirty="0" smtClean="0"/>
              <a:t>žvýkáme</a:t>
            </a:r>
            <a:r>
              <a:rPr lang="cs-CZ" sz="2400" dirty="0" smtClean="0"/>
              <a:t> </a:t>
            </a:r>
            <a:r>
              <a:rPr lang="cs-CZ" sz="2400" u="sng" dirty="0" smtClean="0"/>
              <a:t>žvýkačky</a:t>
            </a:r>
            <a:r>
              <a:rPr lang="cs-CZ" sz="2400" dirty="0" smtClean="0"/>
              <a:t>,  </a:t>
            </a:r>
            <a:r>
              <a:rPr lang="cs-CZ" sz="2400" u="sng" dirty="0" smtClean="0"/>
              <a:t>rozžvýkej</a:t>
            </a:r>
            <a:r>
              <a:rPr lang="cs-CZ" sz="2400" dirty="0" smtClean="0"/>
              <a:t> každé sousto, </a:t>
            </a:r>
            <a:r>
              <a:rPr lang="cs-CZ" sz="2400" u="sng" dirty="0" smtClean="0"/>
              <a:t>žvýkací</a:t>
            </a:r>
            <a:r>
              <a:rPr lang="cs-CZ" sz="2400" dirty="0" smtClean="0"/>
              <a:t> guma.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763279"/>
              </p:ext>
            </p:extLst>
          </p:nvPr>
        </p:nvGraphicFramePr>
        <p:xfrm>
          <a:off x="3491880" y="2276872"/>
          <a:ext cx="223224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vy - vysoký - výt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9370198"/>
              </p:ext>
            </p:extLst>
          </p:nvPr>
        </p:nvGraphicFramePr>
        <p:xfrm>
          <a:off x="3059832" y="4149080"/>
          <a:ext cx="316835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výskat - zvykat - žvýkat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518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V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slova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Vydří</a:t>
            </a:r>
            <a:r>
              <a:rPr lang="cs-CZ" sz="2400" dirty="0" smtClean="0"/>
              <a:t> kožešina, </a:t>
            </a:r>
            <a:r>
              <a:rPr lang="cs-CZ" sz="2400" u="sng" dirty="0" smtClean="0"/>
              <a:t>Povydří</a:t>
            </a:r>
            <a:r>
              <a:rPr lang="cs-CZ" sz="2400" dirty="0" smtClean="0"/>
              <a:t> je kraj kolem řeky </a:t>
            </a:r>
            <a:r>
              <a:rPr lang="cs-CZ" sz="2400" u="sng" dirty="0" smtClean="0"/>
              <a:t>Vydry</a:t>
            </a:r>
            <a:r>
              <a:rPr lang="cs-CZ" sz="2400" dirty="0" smtClean="0"/>
              <a:t>, zátoka plná </a:t>
            </a:r>
            <a:r>
              <a:rPr lang="cs-CZ" sz="2400" u="sng" dirty="0" smtClean="0"/>
              <a:t>vyder</a:t>
            </a:r>
            <a:r>
              <a:rPr lang="cs-CZ" sz="2400" dirty="0" smtClean="0"/>
              <a:t>, </a:t>
            </a:r>
            <a:r>
              <a:rPr lang="cs-CZ" sz="2400" u="sng" dirty="0" smtClean="0"/>
              <a:t>výří</a:t>
            </a:r>
            <a:r>
              <a:rPr lang="cs-CZ" sz="2400" dirty="0" smtClean="0"/>
              <a:t> uši, moudré oči </a:t>
            </a:r>
            <a:r>
              <a:rPr lang="cs-CZ" sz="2400" u="sng" dirty="0" smtClean="0"/>
              <a:t>výra</a:t>
            </a:r>
            <a:r>
              <a:rPr lang="cs-CZ" sz="2400" dirty="0" smtClean="0"/>
              <a:t>, </a:t>
            </a:r>
            <a:r>
              <a:rPr lang="cs-CZ" sz="2400" u="sng" dirty="0" smtClean="0"/>
              <a:t>výři</a:t>
            </a:r>
            <a:r>
              <a:rPr lang="cs-CZ" sz="2400" dirty="0" smtClean="0"/>
              <a:t> loví za šera, z tebe je </a:t>
            </a:r>
            <a:r>
              <a:rPr lang="cs-CZ" sz="2400" u="sng" dirty="0" smtClean="0"/>
              <a:t>vyžlátko</a:t>
            </a:r>
            <a:r>
              <a:rPr lang="cs-CZ" sz="2400" dirty="0" smtClean="0"/>
              <a:t>, hubený jako </a:t>
            </a:r>
            <a:r>
              <a:rPr lang="cs-CZ" sz="2400" u="sng" dirty="0" smtClean="0"/>
              <a:t>vyžle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Nepovykuj</a:t>
            </a:r>
            <a:r>
              <a:rPr lang="cs-CZ" sz="2400" dirty="0" smtClean="0"/>
              <a:t> tady, děti </a:t>
            </a:r>
            <a:r>
              <a:rPr lang="cs-CZ" sz="2400" u="sng" dirty="0" smtClean="0"/>
              <a:t>povykují</a:t>
            </a:r>
            <a:r>
              <a:rPr lang="cs-CZ" sz="2400" dirty="0" smtClean="0"/>
              <a:t>, mnoho </a:t>
            </a:r>
            <a:r>
              <a:rPr lang="cs-CZ" sz="2400" u="sng" dirty="0" smtClean="0"/>
              <a:t>povyku</a:t>
            </a:r>
            <a:r>
              <a:rPr lang="cs-CZ" sz="2400" dirty="0" smtClean="0"/>
              <a:t> pro nic, rozpálit železo ve </a:t>
            </a:r>
            <a:r>
              <a:rPr lang="cs-CZ" sz="2400" u="sng" dirty="0" smtClean="0"/>
              <a:t>výhni</a:t>
            </a:r>
            <a:r>
              <a:rPr lang="cs-CZ" sz="2400" dirty="0" smtClean="0"/>
              <a:t>, </a:t>
            </a:r>
            <a:r>
              <a:rPr lang="cs-CZ" sz="2400" u="sng" dirty="0" smtClean="0"/>
              <a:t>výheň</a:t>
            </a:r>
            <a:r>
              <a:rPr lang="cs-CZ" sz="2400" dirty="0" smtClean="0"/>
              <a:t> na slunci.  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654503"/>
              </p:ext>
            </p:extLst>
          </p:nvPr>
        </p:nvGraphicFramePr>
        <p:xfrm>
          <a:off x="3275856" y="2276872"/>
          <a:ext cx="244827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vydra - výr - vyžle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209552"/>
              </p:ext>
            </p:extLst>
          </p:nvPr>
        </p:nvGraphicFramePr>
        <p:xfrm>
          <a:off x="3419872" y="4365104"/>
          <a:ext cx="208823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povyk - výheň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5961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V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y - ý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Výkon, vymetat, výpis, vysílat, vyseju, vynikat, vyleze, výkres, vymrzlý, vypočítat, výstup, vydám, výborný, vyspat, vylovit, výpad, vysavač, vysvobodit, vyrobit, vytrhaný, výloha, výdaj.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0209794"/>
              </p:ext>
            </p:extLst>
          </p:nvPr>
        </p:nvGraphicFramePr>
        <p:xfrm>
          <a:off x="3851920" y="2852936"/>
          <a:ext cx="10801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vy - vý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0280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ilustrace :  www.office.microsoft.com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884261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721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Příbuzná slova po V</vt:lpstr>
      <vt:lpstr>Příbuzná slova po V</vt:lpstr>
      <vt:lpstr>Příbuzná slova po V</vt:lpstr>
      <vt:lpstr>Pozor na rozdíly v psaní těchto slov !</vt:lpstr>
      <vt:lpstr>Příbuzná slova po V - řešení</vt:lpstr>
      <vt:lpstr>Příbuzná slova po V - řešení</vt:lpstr>
      <vt:lpstr>Příbuzná slova po V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 Salfická</cp:lastModifiedBy>
  <cp:revision>8</cp:revision>
  <dcterms:created xsi:type="dcterms:W3CDTF">2011-10-28T15:14:40Z</dcterms:created>
  <dcterms:modified xsi:type="dcterms:W3CDTF">2012-03-02T08:21:23Z</dcterms:modified>
</cp:coreProperties>
</file>