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1" r:id="rId6"/>
    <p:sldId id="263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VY_32_INOVACE_13/19_VYJM. A PŘÍB. SLOVA PO Z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 MŠ a ZŠ Veselí n.M.,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Iveta Salfická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Vyjmenovaná a příbuzná slova po Z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9B7426-A65D-44DA-B21E-BD47457B7387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8A3B9A5-12C7-47F8-8117-9AB31C398497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3BD71BB-90EC-4E0C-8636-D1B30FC43ADF}" type="presOf" srcId="{B651F6E3-6281-48DB-9319-2AEAFDAE7572}" destId="{619D679B-A015-4ECF-8348-D1034C574F40}" srcOrd="0" destOrd="0" presId="urn:microsoft.com/office/officeart/2005/8/layout/target3"/>
    <dgm:cxn modelId="{CF0CF80E-8EC4-4974-8531-D8404AD74AB8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1F3ADD7-F053-4B81-B98B-3C91D4D7655C}" type="presOf" srcId="{B651F6E3-6281-48DB-9319-2AEAFDAE7572}" destId="{6BB5E863-4638-4E1D-BFDE-399D028AC4ED}" srcOrd="1" destOrd="0" presId="urn:microsoft.com/office/officeart/2005/8/layout/target3"/>
    <dgm:cxn modelId="{CA9C3077-A619-4084-99A7-B6C52D2CE0FD}" type="presOf" srcId="{4C35D32F-0EAB-4CD7-82EE-45574DC2A586}" destId="{890E4F0B-2866-4A3F-A3C7-2A14B1797930}" srcOrd="1" destOrd="0" presId="urn:microsoft.com/office/officeart/2005/8/layout/target3"/>
    <dgm:cxn modelId="{5289CC6C-A35C-4EE7-8F5A-956737FCB198}" type="presOf" srcId="{D8197B8C-B260-4A16-BDF4-0947B075E274}" destId="{25B08C86-7E15-44DC-BE7F-FFB55DD49D12}" srcOrd="0" destOrd="0" presId="urn:microsoft.com/office/officeart/2005/8/layout/target3"/>
    <dgm:cxn modelId="{AF67110E-25B2-4165-A83E-3B06099EDEC5}" type="presOf" srcId="{D1B46980-6531-4606-95E6-44980827E919}" destId="{2BE915AB-18AA-4053-B92C-3BFC9ED204BB}" srcOrd="1" destOrd="0" presId="urn:microsoft.com/office/officeart/2005/8/layout/target3"/>
    <dgm:cxn modelId="{39F1DC85-D79B-47D6-B235-F16B64504E4B}" type="presOf" srcId="{D1D4F407-5343-4D3F-B5B9-D407B03CAEB4}" destId="{AED2198E-93D5-4001-81B4-73124B309672}" srcOrd="1" destOrd="0" presId="urn:microsoft.com/office/officeart/2005/8/layout/target3"/>
    <dgm:cxn modelId="{40E34D86-D0B2-4F96-811B-EC7888E35881}" type="presOf" srcId="{D1B46980-6531-4606-95E6-44980827E919}" destId="{6140AFEC-043D-4C43-A2F9-D0F5331DF3A3}" srcOrd="0" destOrd="0" presId="urn:microsoft.com/office/officeart/2005/8/layout/target3"/>
    <dgm:cxn modelId="{8D041FE1-7AD2-4293-9A7C-1B714BE7449D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BE62EE-AFC1-4F9C-A1CE-CD6EFD24169A}" type="presParOf" srcId="{333A1088-737F-45CB-B68E-254E46348037}" destId="{F5ABB229-8D3B-4694-996A-96F23CF14429}" srcOrd="0" destOrd="0" presId="urn:microsoft.com/office/officeart/2005/8/layout/target3"/>
    <dgm:cxn modelId="{91941729-C38B-4B7C-A3B7-1D0B72D32C3E}" type="presParOf" srcId="{333A1088-737F-45CB-B68E-254E46348037}" destId="{F41139FD-01EE-4571-8B17-4FB00FC51163}" srcOrd="1" destOrd="0" presId="urn:microsoft.com/office/officeart/2005/8/layout/target3"/>
    <dgm:cxn modelId="{E9405BA0-6267-4318-84E5-4E1B7F813CAB}" type="presParOf" srcId="{333A1088-737F-45CB-B68E-254E46348037}" destId="{D005CE8C-CC26-4C3E-AC11-E15060ECD759}" srcOrd="2" destOrd="0" presId="urn:microsoft.com/office/officeart/2005/8/layout/target3"/>
    <dgm:cxn modelId="{33E05793-C5DC-4C46-82BA-61ACFBC196C6}" type="presParOf" srcId="{333A1088-737F-45CB-B68E-254E46348037}" destId="{2C702D82-9B77-49B7-9568-BB8EB47C3372}" srcOrd="3" destOrd="0" presId="urn:microsoft.com/office/officeart/2005/8/layout/target3"/>
    <dgm:cxn modelId="{4F996E81-2B7B-4B95-8B19-839EC5361F46}" type="presParOf" srcId="{333A1088-737F-45CB-B68E-254E46348037}" destId="{A52A0455-90FF-4808-ABD0-F02540D31D5A}" srcOrd="4" destOrd="0" presId="urn:microsoft.com/office/officeart/2005/8/layout/target3"/>
    <dgm:cxn modelId="{17122C07-6785-4753-A8B0-1935796F8078}" type="presParOf" srcId="{333A1088-737F-45CB-B68E-254E46348037}" destId="{6140AFEC-043D-4C43-A2F9-D0F5331DF3A3}" srcOrd="5" destOrd="0" presId="urn:microsoft.com/office/officeart/2005/8/layout/target3"/>
    <dgm:cxn modelId="{ED944EAE-B310-4DCC-8B92-7ADFF946BA9E}" type="presParOf" srcId="{333A1088-737F-45CB-B68E-254E46348037}" destId="{9358AC05-5D7D-4327-9F80-1AD486AEA664}" srcOrd="6" destOrd="0" presId="urn:microsoft.com/office/officeart/2005/8/layout/target3"/>
    <dgm:cxn modelId="{0D72A365-AAFD-49AB-9E77-23E3A7B097D0}" type="presParOf" srcId="{333A1088-737F-45CB-B68E-254E46348037}" destId="{313FC574-E1CD-4FB4-B054-0B805CE0447D}" srcOrd="7" destOrd="0" presId="urn:microsoft.com/office/officeart/2005/8/layout/target3"/>
    <dgm:cxn modelId="{71C8994F-DBA6-4AF2-91C6-D015879339DB}" type="presParOf" srcId="{333A1088-737F-45CB-B68E-254E46348037}" destId="{619D679B-A015-4ECF-8348-D1034C574F40}" srcOrd="8" destOrd="0" presId="urn:microsoft.com/office/officeart/2005/8/layout/target3"/>
    <dgm:cxn modelId="{F4F07A6C-CC72-48AD-81F3-250BB34AE61F}" type="presParOf" srcId="{333A1088-737F-45CB-B68E-254E46348037}" destId="{322283A8-4A27-4CDA-BAE3-F381106A9174}" srcOrd="9" destOrd="0" presId="urn:microsoft.com/office/officeart/2005/8/layout/target3"/>
    <dgm:cxn modelId="{779904C7-10DD-4335-B436-CA9048CB1351}" type="presParOf" srcId="{333A1088-737F-45CB-B68E-254E46348037}" destId="{FFC9F71D-1B4F-4AD9-A4A6-86ADEFC8AF5C}" srcOrd="10" destOrd="0" presId="urn:microsoft.com/office/officeart/2005/8/layout/target3"/>
    <dgm:cxn modelId="{70689138-FBE1-4F10-9132-A73A60E90E5F}" type="presParOf" srcId="{333A1088-737F-45CB-B68E-254E46348037}" destId="{25B08C86-7E15-44DC-BE7F-FFB55DD49D12}" srcOrd="11" destOrd="0" presId="urn:microsoft.com/office/officeart/2005/8/layout/target3"/>
    <dgm:cxn modelId="{E1284649-F79E-4613-AD3B-975DDCB6B131}" type="presParOf" srcId="{333A1088-737F-45CB-B68E-254E46348037}" destId="{76644BE8-9D7C-4C09-B250-3D10AF48CBB7}" srcOrd="12" destOrd="0" presId="urn:microsoft.com/office/officeart/2005/8/layout/target3"/>
    <dgm:cxn modelId="{6A00469E-1E3C-407B-9586-48E4F5A98FE0}" type="presParOf" srcId="{333A1088-737F-45CB-B68E-254E46348037}" destId="{EE85B701-7295-41C0-BA7A-34D3756A2AE6}" srcOrd="13" destOrd="0" presId="urn:microsoft.com/office/officeart/2005/8/layout/target3"/>
    <dgm:cxn modelId="{491E9985-B7F8-4E2B-AC2A-3DA0DBD75A64}" type="presParOf" srcId="{333A1088-737F-45CB-B68E-254E46348037}" destId="{8BEBB6EC-1DAA-4CAC-8A25-BC0FCBD5DBD5}" srcOrd="14" destOrd="0" presId="urn:microsoft.com/office/officeart/2005/8/layout/target3"/>
    <dgm:cxn modelId="{A53D988E-9E6C-4732-BF60-3D3DDCA560CE}" type="presParOf" srcId="{333A1088-737F-45CB-B68E-254E46348037}" destId="{AED2198E-93D5-4001-81B4-73124B309672}" srcOrd="15" destOrd="0" presId="urn:microsoft.com/office/officeart/2005/8/layout/target3"/>
    <dgm:cxn modelId="{B785A132-86C6-42A6-8F15-87EE3A4B8EB2}" type="presParOf" srcId="{333A1088-737F-45CB-B68E-254E46348037}" destId="{2BE915AB-18AA-4053-B92C-3BFC9ED204BB}" srcOrd="16" destOrd="0" presId="urn:microsoft.com/office/officeart/2005/8/layout/target3"/>
    <dgm:cxn modelId="{EE3DEB0B-7757-4B74-AFD4-3F56F8AA7751}" type="presParOf" srcId="{333A1088-737F-45CB-B68E-254E46348037}" destId="{6BB5E863-4638-4E1D-BFDE-399D028AC4ED}" srcOrd="17" destOrd="0" presId="urn:microsoft.com/office/officeart/2005/8/layout/target3"/>
    <dgm:cxn modelId="{B2B9EB67-ED4F-473B-A9EF-0CE26F20E2D3}" type="presParOf" srcId="{333A1088-737F-45CB-B68E-254E46348037}" destId="{5A5FFA88-C948-4069-8E93-59FA12366E83}" srcOrd="18" destOrd="0" presId="urn:microsoft.com/office/officeart/2005/8/layout/target3"/>
    <dgm:cxn modelId="{4E97AC61-6CB6-4D7F-8826-A510D5E0515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 MŠ a ZŠ Veselí n.M.,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  Iveta Salfická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VY_32_INOVACE_13/19_VYJM. A PŘÍB. SLOVA PO Z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Vyjmenovaná a příbuzná slova po Z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2718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241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85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4897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338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214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7011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8832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665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262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7157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7B324-D614-4D6F-903D-014A45B667C2}" type="datetimeFigureOut">
              <a:rPr lang="cs-CZ" smtClean="0"/>
              <a:t>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196FA-1C61-4C30-BE4C-D67EB518DA8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95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65829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06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Materiál je určen pro žáky ZŠ praktické – 6. ročník, slouží k vyvození vyjmenovaných slov po Z, k pochopení slov, která jsou příbuzná se slovy vyjmenovanými a upozorňuje na rozdíly pravopisu v podobně nebo stejně znějících slovech.</a:t>
            </a:r>
          </a:p>
          <a:p>
            <a:r>
              <a:rPr lang="cs-CZ" sz="2400" dirty="0" smtClean="0"/>
              <a:t>Materiál je určen k použití při práci na interaktivní tabuli.</a:t>
            </a:r>
          </a:p>
          <a:p>
            <a:r>
              <a:rPr lang="cs-CZ" sz="2400" dirty="0" smtClean="0"/>
              <a:t>Datum </a:t>
            </a:r>
            <a:r>
              <a:rPr lang="cs-CZ" sz="2400" dirty="0"/>
              <a:t>vytvoření :  říjen 2011 </a:t>
            </a:r>
          </a:p>
          <a:p>
            <a:r>
              <a:rPr lang="cs-CZ" sz="2400" dirty="0"/>
              <a:t>Datum ověření :   </a:t>
            </a:r>
            <a:r>
              <a:rPr lang="cs-CZ" sz="2400" dirty="0" smtClean="0"/>
              <a:t>  29.2. 2011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Učitel postupně vyvozuje jednotlivá vyjmenovaná slova, pomocí názorných obrázků vysvětluje jejich význam, seznamuje žáky se slovy příbuznými. Žáci doplňují neúplná slova, tato podtrhávají a určují příbuznost.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Doplnění neúplných slov a zdůvodnění pravopisu žáci zvládali bez </a:t>
            </a:r>
          </a:p>
          <a:p>
            <a:pPr marL="0" indent="0">
              <a:buNone/>
            </a:pPr>
            <a:r>
              <a:rPr lang="cs-CZ" sz="2400"/>
              <a:t> </a:t>
            </a:r>
            <a:r>
              <a:rPr lang="cs-CZ" sz="2400" smtClean="0"/>
              <a:t>    problémů. </a:t>
            </a:r>
            <a:r>
              <a:rPr lang="cs-CZ" sz="240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9904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Vyjmenovaná slova po </a:t>
            </a:r>
            <a:r>
              <a:rPr lang="cs-CZ" sz="4000" dirty="0" smtClean="0">
                <a:solidFill>
                  <a:schemeClr val="bg1">
                    <a:lumMod val="50000"/>
                  </a:schemeClr>
                </a:solidFill>
              </a:rPr>
              <a:t>Z</a:t>
            </a:r>
            <a:endParaRPr lang="cs-CZ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23728" y="2852936"/>
            <a:ext cx="4824536" cy="1800200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b</a:t>
            </a:r>
            <a:r>
              <a:rPr lang="cs-CZ" sz="2400" dirty="0" smtClean="0"/>
              <a:t>rzy - jazyk </a:t>
            </a:r>
          </a:p>
          <a:p>
            <a:r>
              <a:rPr lang="cs-CZ" sz="2400" dirty="0" smtClean="0"/>
              <a:t>nazývat - Ruzyně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7379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/>
              <a:t>b</a:t>
            </a:r>
            <a:r>
              <a:rPr lang="cs-CZ" sz="4000" dirty="0" smtClean="0"/>
              <a:t>rzy </a:t>
            </a:r>
            <a:r>
              <a:rPr lang="cs-CZ" sz="4000" dirty="0"/>
              <a:t>-</a:t>
            </a:r>
            <a:r>
              <a:rPr lang="cs-CZ" sz="4000" dirty="0" smtClean="0"/>
              <a:t> jazyk - nazývat - Ruzyně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→ </a:t>
            </a:r>
            <a:r>
              <a:rPr lang="cs-CZ" sz="2400" u="sng" dirty="0" smtClean="0">
                <a:solidFill>
                  <a:schemeClr val="bg1">
                    <a:lumMod val="50000"/>
                  </a:schemeClr>
                </a:solidFill>
              </a:rPr>
              <a:t>Brzy</a:t>
            </a:r>
            <a:r>
              <a:rPr lang="cs-CZ" sz="2400" dirty="0" smtClean="0"/>
              <a:t> bude ráno.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→ Pes vyplazoval </a:t>
            </a:r>
            <a:r>
              <a:rPr lang="cs-CZ" sz="2400" u="sng" dirty="0" smtClean="0">
                <a:solidFill>
                  <a:schemeClr val="bg1">
                    <a:lumMod val="50000"/>
                  </a:schemeClr>
                </a:solidFill>
              </a:rPr>
              <a:t>jazyk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Jak </a:t>
            </a:r>
            <a:r>
              <a:rPr lang="cs-CZ" sz="2400" dirty="0"/>
              <a:t>se budeš </a:t>
            </a:r>
            <a:r>
              <a:rPr lang="cs-CZ" sz="2400" u="sng" dirty="0">
                <a:solidFill>
                  <a:schemeClr val="bg1">
                    <a:lumMod val="50000"/>
                  </a:schemeClr>
                </a:solidFill>
              </a:rPr>
              <a:t>nazývat</a:t>
            </a:r>
            <a:r>
              <a:rPr lang="cs-CZ" sz="2400" dirty="0" smtClean="0"/>
              <a:t>?  ←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bg1">
                    <a:lumMod val="50000"/>
                  </a:schemeClr>
                </a:solidFill>
              </a:rPr>
              <a:t>                                                  </a:t>
            </a:r>
            <a:r>
              <a:rPr lang="cs-CZ" sz="2400" u="sng" dirty="0" smtClean="0">
                <a:solidFill>
                  <a:schemeClr val="bg1">
                    <a:lumMod val="50000"/>
                  </a:schemeClr>
                </a:solidFill>
              </a:rPr>
              <a:t>Ruzyně</a:t>
            </a:r>
            <a:r>
              <a:rPr lang="cs-CZ" sz="2400" dirty="0" smtClean="0"/>
              <a:t> </a:t>
            </a:r>
            <a:r>
              <a:rPr lang="cs-CZ" sz="2400" dirty="0"/>
              <a:t>je letiště v </a:t>
            </a:r>
            <a:r>
              <a:rPr lang="cs-CZ" sz="2400" dirty="0" smtClean="0"/>
              <a:t>Praze. ←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8" name="Picture 4" descr="C:\Documents and Settings\Iveta\Local Settings\Temporary Internet Files\Content.IE5\2UO86RWC\MC9003588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919644" cy="77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Iveta\Local Settings\Temporary Internet Files\Content.IE5\68A1RLGW\MC9001923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918" y="2300657"/>
            <a:ext cx="393376" cy="39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Iveta\Local Settings\Temporary Internet Files\Content.IE5\9H7ASZ2N\MP9004465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67" y="3212976"/>
            <a:ext cx="616965" cy="79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Iveta\Local Settings\Temporary Internet Files\Content.IE5\0I8J3PKH\MC9003609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469" y="4221088"/>
            <a:ext cx="822075" cy="96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Documents and Settings\Iveta\Local Settings\Temporary Internet Files\Content.IE5\9H7ASZ2N\MM900336836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469" y="5517232"/>
            <a:ext cx="895710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69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Příbuzná slova po Z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u="sng" dirty="0" smtClean="0"/>
          </a:p>
          <a:p>
            <a:pPr marL="0" indent="0">
              <a:buNone/>
            </a:pPr>
            <a:r>
              <a:rPr lang="cs-CZ" sz="2400" u="sng" dirty="0" smtClean="0"/>
              <a:t>Doplň </a:t>
            </a:r>
            <a:r>
              <a:rPr lang="cs-CZ" sz="2400" u="sng" dirty="0"/>
              <a:t>y - ý a podtrhni příbuzná slova</a:t>
            </a:r>
            <a:r>
              <a:rPr lang="cs-CZ" sz="2400" dirty="0"/>
              <a:t> 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Přijeď brz_, český jaz_k, mlsný jaz_ček, cizí jaz_k, cizojaz_čný </a:t>
            </a:r>
          </a:p>
          <a:p>
            <a:pPr marL="0" indent="0">
              <a:buNone/>
            </a:pPr>
            <a:r>
              <a:rPr lang="cs-CZ" sz="2400" dirty="0" smtClean="0"/>
              <a:t>slovník, významný jaz_kovědec, jaz_ček vah, jaz_kový zákon, </a:t>
            </a:r>
          </a:p>
          <a:p>
            <a:pPr marL="0" indent="0">
              <a:buNone/>
            </a:pPr>
            <a:r>
              <a:rPr lang="cs-CZ" sz="2400" dirty="0" smtClean="0"/>
              <a:t>dvojjaz_čný smysl, jaz_kolam, jaz_kověda pro jaz_kovědce, </a:t>
            </a:r>
          </a:p>
          <a:p>
            <a:pPr marL="0" indent="0">
              <a:buNone/>
            </a:pPr>
            <a:r>
              <a:rPr lang="cs-CZ" sz="2400" dirty="0" smtClean="0"/>
              <a:t>vyz_váme vás na souboj, jak se naz_vá, naz_vej věci pravými </a:t>
            </a:r>
          </a:p>
          <a:p>
            <a:pPr marL="0" indent="0">
              <a:buNone/>
            </a:pPr>
            <a:r>
              <a:rPr lang="cs-CZ" sz="2400" dirty="0" smtClean="0"/>
              <a:t>jmény, ulice se naz_vá, kamarád naz_vaný Péťa, neoz_vej se, </a:t>
            </a:r>
          </a:p>
          <a:p>
            <a:pPr marL="0" indent="0">
              <a:buNone/>
            </a:pPr>
            <a:r>
              <a:rPr lang="cs-CZ" sz="2400" dirty="0" smtClean="0"/>
              <a:t>vyz_vatel na souboj, ozvěna se oz_vá, ruz_ňské letiště, byli jsme </a:t>
            </a:r>
          </a:p>
          <a:p>
            <a:pPr marL="0" indent="0">
              <a:buNone/>
            </a:pPr>
            <a:r>
              <a:rPr lang="cs-CZ" sz="2400" dirty="0" smtClean="0"/>
              <a:t>v Ruz_ni, odlet z Ruz_ně.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820825"/>
              </p:ext>
            </p:extLst>
          </p:nvPr>
        </p:nvGraphicFramePr>
        <p:xfrm>
          <a:off x="2483768" y="2636912"/>
          <a:ext cx="412812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81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brzy - jazyk - nazývat - Ruzyně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2474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Pozor na rozdíly v psaní těchto slov !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brzy (časně)                          brzičko (přípona –</a:t>
            </a:r>
            <a:r>
              <a:rPr lang="cs-CZ" sz="2400" dirty="0" err="1" smtClean="0"/>
              <a:t>ičko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nazývat se (mít jméno)           </a:t>
            </a:r>
            <a:r>
              <a:rPr lang="cs-CZ" sz="2400" dirty="0" err="1" smtClean="0"/>
              <a:t>nazívat</a:t>
            </a:r>
            <a:r>
              <a:rPr lang="cs-CZ" sz="2400" dirty="0" smtClean="0"/>
              <a:t> se (velká únava)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4" name="Picture 4" descr="C:\Documents and Settings\Iveta\Local Settings\Temporary Internet Files\Content.IE5\2UO86RWC\MC9003588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38" y="2769970"/>
            <a:ext cx="756369" cy="64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Documents and Settings\Iveta\Local Settings\Temporary Internet Files\Content.IE5\68A1RLGW\MC9001923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608" y="3090675"/>
            <a:ext cx="318545" cy="32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Iveta\Local Settings\Temporary Internet Files\Content.IE5\0I8J3PKH\MC9003609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1" y="4489436"/>
            <a:ext cx="822075" cy="96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Iveta\Local Settings\Temporary Internet Files\Content.IE5\2UO86RWC\MC9003588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769970"/>
            <a:ext cx="756369" cy="64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Documents and Settings\Iveta\Local Settings\Temporary Internet Files\Content.IE5\68A1RLGW\MC9001923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729" y="3090675"/>
            <a:ext cx="318545" cy="32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Iveta\Local Settings\Temporary Internet Files\Content.IE5\2FA1SREB\MC9002511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028" y="4462141"/>
            <a:ext cx="689402" cy="88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Documents and Settings\Iveta\Local Settings\Temporary Internet Files\Content.IE5\A9X2N6X8\MC90043253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165" y="2916651"/>
            <a:ext cx="397238" cy="39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Documents and Settings\Iveta\Local Settings\Temporary Internet Files\Content.IE5\A9X2N6X8\MC90043253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44" y="4708297"/>
            <a:ext cx="397238" cy="39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993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Příbuzná slova po Z - řešení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sz="3100" u="sng" dirty="0" smtClean="0"/>
          </a:p>
          <a:p>
            <a:pPr marL="0" indent="0">
              <a:buNone/>
            </a:pPr>
            <a:r>
              <a:rPr lang="cs-CZ" sz="3100" u="sng" dirty="0" smtClean="0"/>
              <a:t>Doplň </a:t>
            </a:r>
            <a:r>
              <a:rPr lang="cs-CZ" sz="3100" u="sng" dirty="0"/>
              <a:t>y - ý a podtrhni příbuzná slova</a:t>
            </a:r>
            <a:r>
              <a:rPr lang="cs-CZ" sz="3100" dirty="0"/>
              <a:t> :</a:t>
            </a:r>
          </a:p>
          <a:p>
            <a:pPr marL="0" indent="0">
              <a:buNone/>
            </a:pPr>
            <a:endParaRPr lang="cs-CZ" sz="3100" dirty="0"/>
          </a:p>
          <a:p>
            <a:pPr marL="0" indent="0">
              <a:buNone/>
            </a:pPr>
            <a:endParaRPr lang="cs-CZ" sz="3100" dirty="0"/>
          </a:p>
          <a:p>
            <a:pPr marL="0" indent="0">
              <a:buNone/>
            </a:pPr>
            <a:endParaRPr lang="cs-CZ" sz="3100" dirty="0" smtClean="0"/>
          </a:p>
          <a:p>
            <a:pPr marL="0" indent="0">
              <a:buNone/>
            </a:pPr>
            <a:r>
              <a:rPr lang="cs-CZ" sz="3100" dirty="0" smtClean="0"/>
              <a:t>Přijeď </a:t>
            </a:r>
            <a:r>
              <a:rPr lang="cs-CZ" sz="3100" u="sng" dirty="0" smtClean="0"/>
              <a:t>brzy</a:t>
            </a:r>
            <a:r>
              <a:rPr lang="cs-CZ" sz="3100" dirty="0" smtClean="0"/>
              <a:t>, </a:t>
            </a:r>
            <a:r>
              <a:rPr lang="cs-CZ" sz="3100" dirty="0"/>
              <a:t>český </a:t>
            </a:r>
            <a:r>
              <a:rPr lang="cs-CZ" sz="3100" u="sng" dirty="0" smtClean="0"/>
              <a:t>jazyk</a:t>
            </a:r>
            <a:r>
              <a:rPr lang="cs-CZ" sz="3100" dirty="0"/>
              <a:t>, mlsný </a:t>
            </a:r>
            <a:r>
              <a:rPr lang="cs-CZ" sz="3100" u="sng" dirty="0" smtClean="0"/>
              <a:t>jazýček</a:t>
            </a:r>
            <a:r>
              <a:rPr lang="cs-CZ" sz="3100" dirty="0"/>
              <a:t>, cizí </a:t>
            </a:r>
            <a:r>
              <a:rPr lang="cs-CZ" sz="3100" u="sng" dirty="0" smtClean="0"/>
              <a:t>jazyk</a:t>
            </a:r>
            <a:r>
              <a:rPr lang="cs-CZ" sz="3100" dirty="0"/>
              <a:t>, </a:t>
            </a:r>
            <a:r>
              <a:rPr lang="cs-CZ" sz="3100" u="sng" dirty="0" smtClean="0"/>
              <a:t>cizojazyčný </a:t>
            </a:r>
            <a:endParaRPr lang="cs-CZ" sz="3100" u="sng" dirty="0"/>
          </a:p>
          <a:p>
            <a:pPr marL="0" indent="0">
              <a:buNone/>
            </a:pPr>
            <a:r>
              <a:rPr lang="cs-CZ" sz="3100" dirty="0"/>
              <a:t>slovník, významný </a:t>
            </a:r>
            <a:r>
              <a:rPr lang="cs-CZ" sz="3100" u="sng" dirty="0" smtClean="0"/>
              <a:t>jazykovědec</a:t>
            </a:r>
            <a:r>
              <a:rPr lang="cs-CZ" sz="3100" dirty="0"/>
              <a:t>, </a:t>
            </a:r>
            <a:r>
              <a:rPr lang="cs-CZ" sz="3100" u="sng" dirty="0" smtClean="0"/>
              <a:t>jazýček</a:t>
            </a:r>
            <a:r>
              <a:rPr lang="cs-CZ" sz="3100" dirty="0" smtClean="0"/>
              <a:t> </a:t>
            </a:r>
            <a:r>
              <a:rPr lang="cs-CZ" sz="3100" dirty="0"/>
              <a:t>vah, </a:t>
            </a:r>
            <a:r>
              <a:rPr lang="cs-CZ" sz="3100" u="sng" dirty="0" smtClean="0"/>
              <a:t>jazykový</a:t>
            </a:r>
            <a:r>
              <a:rPr lang="cs-CZ" sz="3100" dirty="0" smtClean="0"/>
              <a:t> </a:t>
            </a:r>
            <a:r>
              <a:rPr lang="cs-CZ" sz="3100" dirty="0"/>
              <a:t>zákon, </a:t>
            </a:r>
          </a:p>
          <a:p>
            <a:pPr marL="0" indent="0">
              <a:buNone/>
            </a:pPr>
            <a:r>
              <a:rPr lang="cs-CZ" sz="3100" u="sng" dirty="0" smtClean="0"/>
              <a:t>dvojjazyčný</a:t>
            </a:r>
            <a:r>
              <a:rPr lang="cs-CZ" sz="3100" dirty="0" smtClean="0"/>
              <a:t> </a:t>
            </a:r>
            <a:r>
              <a:rPr lang="cs-CZ" sz="3100" dirty="0"/>
              <a:t>smysl, </a:t>
            </a:r>
            <a:r>
              <a:rPr lang="cs-CZ" sz="3100" u="sng" dirty="0" smtClean="0"/>
              <a:t>jazykolam</a:t>
            </a:r>
            <a:r>
              <a:rPr lang="cs-CZ" sz="3100" dirty="0"/>
              <a:t>, </a:t>
            </a:r>
            <a:r>
              <a:rPr lang="cs-CZ" sz="3100" u="sng" dirty="0" smtClean="0"/>
              <a:t>jazykověda</a:t>
            </a:r>
            <a:r>
              <a:rPr lang="cs-CZ" sz="3100" dirty="0" smtClean="0"/>
              <a:t> </a:t>
            </a:r>
            <a:r>
              <a:rPr lang="cs-CZ" sz="3100" dirty="0"/>
              <a:t>pro </a:t>
            </a:r>
            <a:r>
              <a:rPr lang="cs-CZ" sz="3100" u="sng" dirty="0" smtClean="0"/>
              <a:t>jazykovědce</a:t>
            </a:r>
            <a:r>
              <a:rPr lang="cs-CZ" sz="3100" dirty="0"/>
              <a:t>, </a:t>
            </a:r>
          </a:p>
          <a:p>
            <a:pPr marL="0" indent="0">
              <a:buNone/>
            </a:pPr>
            <a:r>
              <a:rPr lang="cs-CZ" sz="3100" u="sng" dirty="0" smtClean="0"/>
              <a:t>vyzýváme</a:t>
            </a:r>
            <a:r>
              <a:rPr lang="cs-CZ" sz="3100" dirty="0" smtClean="0"/>
              <a:t> </a:t>
            </a:r>
            <a:r>
              <a:rPr lang="cs-CZ" sz="3100" dirty="0"/>
              <a:t>vás na souboj, jak se </a:t>
            </a:r>
            <a:r>
              <a:rPr lang="cs-CZ" sz="3100" u="sng" dirty="0" smtClean="0"/>
              <a:t>nazývá</a:t>
            </a:r>
            <a:r>
              <a:rPr lang="cs-CZ" sz="3100" dirty="0"/>
              <a:t>, </a:t>
            </a:r>
            <a:r>
              <a:rPr lang="cs-CZ" sz="3100" u="sng" dirty="0" smtClean="0"/>
              <a:t>nazývej</a:t>
            </a:r>
            <a:r>
              <a:rPr lang="cs-CZ" sz="3100" dirty="0" smtClean="0"/>
              <a:t> </a:t>
            </a:r>
            <a:r>
              <a:rPr lang="cs-CZ" sz="3100" dirty="0"/>
              <a:t>věci pravými </a:t>
            </a:r>
          </a:p>
          <a:p>
            <a:pPr marL="0" indent="0">
              <a:buNone/>
            </a:pPr>
            <a:r>
              <a:rPr lang="cs-CZ" sz="3100" dirty="0"/>
              <a:t>jmény, ulice se </a:t>
            </a:r>
            <a:r>
              <a:rPr lang="cs-CZ" sz="3100" u="sng" dirty="0" smtClean="0"/>
              <a:t>nazývá</a:t>
            </a:r>
            <a:r>
              <a:rPr lang="cs-CZ" sz="3100" dirty="0"/>
              <a:t>, kamarád </a:t>
            </a:r>
            <a:r>
              <a:rPr lang="cs-CZ" sz="3100" u="sng" dirty="0" smtClean="0"/>
              <a:t>nazývaný</a:t>
            </a:r>
            <a:r>
              <a:rPr lang="cs-CZ" sz="3100" dirty="0" smtClean="0"/>
              <a:t> </a:t>
            </a:r>
            <a:r>
              <a:rPr lang="cs-CZ" sz="3100" dirty="0"/>
              <a:t>Péťa, </a:t>
            </a:r>
            <a:r>
              <a:rPr lang="cs-CZ" sz="3100" u="sng" dirty="0" smtClean="0"/>
              <a:t>neozývej</a:t>
            </a:r>
            <a:r>
              <a:rPr lang="cs-CZ" sz="3100" dirty="0" smtClean="0"/>
              <a:t> </a:t>
            </a:r>
            <a:r>
              <a:rPr lang="cs-CZ" sz="3100" dirty="0"/>
              <a:t>se, </a:t>
            </a:r>
          </a:p>
          <a:p>
            <a:pPr marL="0" indent="0">
              <a:buNone/>
            </a:pPr>
            <a:r>
              <a:rPr lang="cs-CZ" sz="3100" u="sng" dirty="0" smtClean="0"/>
              <a:t>vyzyvatel</a:t>
            </a:r>
            <a:r>
              <a:rPr lang="cs-CZ" sz="3100" dirty="0" smtClean="0"/>
              <a:t> </a:t>
            </a:r>
            <a:r>
              <a:rPr lang="cs-CZ" sz="3100" dirty="0"/>
              <a:t>na souboj, ozvěna se </a:t>
            </a:r>
            <a:r>
              <a:rPr lang="cs-CZ" sz="3100" u="sng" dirty="0" smtClean="0"/>
              <a:t>ozývá</a:t>
            </a:r>
            <a:r>
              <a:rPr lang="cs-CZ" sz="3100" dirty="0"/>
              <a:t>, </a:t>
            </a:r>
            <a:r>
              <a:rPr lang="cs-CZ" sz="3100" u="sng" dirty="0" smtClean="0"/>
              <a:t>ruzyňské</a:t>
            </a:r>
            <a:r>
              <a:rPr lang="cs-CZ" sz="3100" dirty="0" smtClean="0"/>
              <a:t> </a:t>
            </a:r>
            <a:r>
              <a:rPr lang="cs-CZ" sz="3100" dirty="0"/>
              <a:t>letiště, byli jsme </a:t>
            </a:r>
          </a:p>
          <a:p>
            <a:pPr marL="0" indent="0">
              <a:buNone/>
            </a:pPr>
            <a:r>
              <a:rPr lang="cs-CZ" sz="3100" dirty="0"/>
              <a:t>v </a:t>
            </a:r>
            <a:r>
              <a:rPr lang="cs-CZ" sz="3100" u="sng" dirty="0" smtClean="0"/>
              <a:t>Ruzyni</a:t>
            </a:r>
            <a:r>
              <a:rPr lang="cs-CZ" sz="3100" dirty="0"/>
              <a:t>, odlet z </a:t>
            </a:r>
            <a:r>
              <a:rPr lang="cs-CZ" sz="3100" u="sng" dirty="0" smtClean="0"/>
              <a:t>Ruzyně</a:t>
            </a:r>
            <a:r>
              <a:rPr lang="cs-CZ" sz="3100" dirty="0"/>
              <a:t>.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3233099"/>
              </p:ext>
            </p:extLst>
          </p:nvPr>
        </p:nvGraphicFramePr>
        <p:xfrm>
          <a:off x="2483768" y="2636912"/>
          <a:ext cx="412812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81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brzy - jazyk - nazývat - Ruzyně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7349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Citace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archiv autora</a:t>
            </a:r>
          </a:p>
          <a:p>
            <a:r>
              <a:rPr lang="cs-CZ" sz="2400" dirty="0" smtClean="0"/>
              <a:t>Ilustrace : www.office.microsoft.com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58913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428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Vyjmenovaná slova po Z</vt:lpstr>
      <vt:lpstr>brzy - jazyk - nazývat - Ruzyně</vt:lpstr>
      <vt:lpstr>Příbuzná slova po Z</vt:lpstr>
      <vt:lpstr>Pozor na rozdíly v psaní těchto slov !</vt:lpstr>
      <vt:lpstr>Příbuzná slova po Z - řešení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Iveta Salfická</cp:lastModifiedBy>
  <cp:revision>8</cp:revision>
  <dcterms:created xsi:type="dcterms:W3CDTF">2011-10-31T17:12:25Z</dcterms:created>
  <dcterms:modified xsi:type="dcterms:W3CDTF">2012-03-02T09:09:25Z</dcterms:modified>
</cp:coreProperties>
</file>