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sldIdLst>
    <p:sldId id="258" r:id="rId2"/>
    <p:sldId id="259" r:id="rId3"/>
    <p:sldId id="262" r:id="rId4"/>
    <p:sldId id="260" r:id="rId5"/>
    <p:sldId id="261" r:id="rId6"/>
    <p:sldId id="263" r:id="rId7"/>
    <p:sldId id="264" r:id="rId8"/>
    <p:sldId id="266" r:id="rId9"/>
    <p:sldId id="267" r:id="rId10"/>
    <p:sldId id="270" r:id="rId11"/>
    <p:sldId id="265" r:id="rId12"/>
    <p:sldId id="269" r:id="rId13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12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B6306-A54D-4FF2-A742-DC9E0ADA8B19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791C4-6338-47F7-B181-08F334EECC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791C4-6338-47F7-B181-08F334EECC96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E1BC9-580F-4AD5-8B47-D832F1C7580B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FF829-22C0-4FC7-B901-8013A2E108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6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20688" y="1979712"/>
          <a:ext cx="5760639" cy="5803013"/>
        </p:xfrm>
        <a:graphic>
          <a:graphicData uri="http://schemas.openxmlformats.org/drawingml/2006/table">
            <a:tbl>
              <a:tblPr/>
              <a:tblGrid>
                <a:gridCol w="1485796"/>
                <a:gridCol w="4274843"/>
              </a:tblGrid>
              <a:tr h="3744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CZ.1.07/1.4.00/21.3751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Calibri"/>
                          <a:ea typeface="Calibri"/>
                          <a:cs typeface="Times New Roman"/>
                        </a:rPr>
                        <a:t>VY_32_INOVACE_01_23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Autor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Název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Práce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na poli a v sadě – podzim.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Listopad 2012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Ročník ZŠ speciální – středně těžké</a:t>
                      </a: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 mentální postižení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88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Člověk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a jeho svět_Přírodověda</a:t>
                      </a: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6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Calibri"/>
                          <a:cs typeface="Times New Roman"/>
                        </a:rPr>
                        <a:t>Anotace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Výukový materiál je určen pro žáky k</a:t>
                      </a:r>
                      <a:r>
                        <a:rPr lang="cs-CZ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procvičení, opakování a upevnění vědomostí na dané téma. V materiálu je použita metoda výuky – čtení obrázků s porozuměním. Doporučuji vytisknout jako pracovní listy a použít je k individuální práci s žáky.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aseline="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696" marR="49696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495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640" y="457200"/>
            <a:ext cx="6480720" cy="124777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704975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495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Preview" descr="brambory,farmářství,jablka,jídlo,koše,kukuřičné klasy,ovoce,plody,průmysl,průmyslová odvětví,sklizně,stolování,zelenina,zemědělství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692" y="1043608"/>
            <a:ext cx="5544616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448780" y="111561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PRÁCE NA POLI A V SADĚ - PODZIM</a:t>
            </a:r>
            <a:endParaRPr lang="cs-CZ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81128" y="14036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2" y="251520"/>
            <a:ext cx="4435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1. Jaká zelenina se sklízí na podzim na poli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imgPreview" descr="brambory,potraviny,stolování,zelenin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1187624"/>
            <a:ext cx="244827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gPreview" descr="jídlo,produkce,řepa,zelenin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547664"/>
            <a:ext cx="280831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gPreview" descr="jídlo,plody,rostliny,stolování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7072" y="5868144"/>
            <a:ext cx="15841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D:\Documents and Settings\Zezulčíková\Local Settings\Temporary Internet Files\Content.IE5\C08O14WW\MC900038649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24744" y="5724128"/>
            <a:ext cx="165618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Přímá spojovací čára 11"/>
          <p:cNvCxnSpPr/>
          <p:nvPr/>
        </p:nvCxnSpPr>
        <p:spPr>
          <a:xfrm>
            <a:off x="692696" y="457200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861048" y="457200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692696" y="8100392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933056" y="8100392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2" y="395536"/>
            <a:ext cx="4374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2. Jaké ovoce se sklízí na podzim v sadě 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77072" y="3955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?</a:t>
            </a:r>
            <a:endParaRPr lang="cs-CZ" dirty="0"/>
          </a:p>
        </p:txBody>
      </p:sp>
      <p:pic>
        <p:nvPicPr>
          <p:cNvPr id="6" name="Obrázek 5" descr="D:\Documents and Settings\Zezulčíková\Local Settings\Temporary Internet Files\Content.IE5\5RN28OSA\MC900441708[1]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704" y="1403648"/>
            <a:ext cx="17281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D:\Documents and Settings\Zezulčíková\Local Settings\Temporary Internet Files\Content.IE5\LQKQ4L7Q\MC900436906[1]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3056" y="1259632"/>
            <a:ext cx="180020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D:\Documents and Settings\Zezulčíková\Local Settings\Temporary Internet Files\Content.IE5\LQKQ4L7Q\MC90019352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704" y="5364088"/>
            <a:ext cx="2160240" cy="1688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D:\Documents and Settings\Zezulčíková\Local Settings\Temporary Internet Files\Content.IE5\PVQFZAXJ\MC900197867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9040" y="5148064"/>
            <a:ext cx="2083693" cy="1886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ovací čára 12"/>
          <p:cNvCxnSpPr/>
          <p:nvPr/>
        </p:nvCxnSpPr>
        <p:spPr>
          <a:xfrm>
            <a:off x="548680" y="385192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789040" y="385192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48680" y="817240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3717032" y="817240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2" y="251520"/>
            <a:ext cx="2543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3. Znáš pohádku?</a:t>
            </a:r>
            <a:endParaRPr lang="cs-CZ" u="sng" dirty="0"/>
          </a:p>
        </p:txBody>
      </p:sp>
      <p:pic>
        <p:nvPicPr>
          <p:cNvPr id="1028" name="Picture 4" descr="http://www.skolacek.tym.cz/images/omalovanka_o_rep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712" y="1259632"/>
            <a:ext cx="5256584" cy="684076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620688" y="61156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vymaluj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08720" y="8892480"/>
            <a:ext cx="1847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6672" y="5724128"/>
            <a:ext cx="4886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endParaRPr lang="cs-CZ" sz="28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908720" y="66602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429000" y="658822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620688" y="6876256"/>
            <a:ext cx="2545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</a:t>
            </a:r>
            <a:endParaRPr lang="cs-CZ" sz="2800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645024" y="896448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1484784" y="730830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8680" y="251520"/>
            <a:ext cx="144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4. Doplň větu</a:t>
            </a:r>
            <a:endParaRPr lang="cs-CZ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6672" y="118762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podzim zemědělci vyorávají</a:t>
            </a:r>
            <a:endParaRPr lang="cs-CZ" sz="32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620688" y="2195736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068960" y="197971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3016" y="1835696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</a:t>
            </a:r>
            <a:endParaRPr lang="cs-CZ" sz="3200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4149080" y="2195736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6672" y="2411760"/>
            <a:ext cx="2705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 vyrábí cukr.</a:t>
            </a:r>
            <a:endParaRPr lang="cs-CZ" sz="3200" dirty="0"/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3933056" y="42839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068960" y="2843808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76672" y="3131840"/>
            <a:ext cx="561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slouží jako krmivo pro dobytek.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6672" y="3851920"/>
            <a:ext cx="5514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sadech sklízejí sadaři červená</a:t>
            </a:r>
            <a:endParaRPr lang="cs-CZ" sz="3200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20688" y="4932040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429000" y="4499992"/>
            <a:ext cx="381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61048" y="449999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zelené</a:t>
            </a:r>
            <a:endParaRPr lang="cs-CZ" sz="3200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548680" y="5652120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2564904" y="543609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924944" y="5292080"/>
            <a:ext cx="1317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Sběr </a:t>
            </a:r>
            <a:endParaRPr lang="cs-CZ" sz="3200" dirty="0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4005064" y="5652120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476672" y="6084168"/>
            <a:ext cx="3857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 nazývá vinobraní. </a:t>
            </a:r>
            <a:endParaRPr lang="cs-CZ" sz="3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20688" y="7308304"/>
            <a:ext cx="5321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 Kukuřice,  brambory,  řepy,  hrušky,  jablíčka,  hroznů 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4664" y="251520"/>
            <a:ext cx="277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5. Doplňovačka s tajenkou</a:t>
            </a:r>
            <a:endParaRPr lang="cs-CZ" u="sng" dirty="0"/>
          </a:p>
        </p:txBody>
      </p:sp>
      <p:sp>
        <p:nvSpPr>
          <p:cNvPr id="113" name="TextovéPole 112"/>
          <p:cNvSpPr txBox="1"/>
          <p:nvPr/>
        </p:nvSpPr>
        <p:spPr>
          <a:xfrm>
            <a:off x="1196752" y="6228184"/>
            <a:ext cx="248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(Tajenka:  Roční období )</a:t>
            </a:r>
            <a:endParaRPr lang="cs-CZ" dirty="0"/>
          </a:p>
        </p:txBody>
      </p:sp>
      <p:graphicFrame>
        <p:nvGraphicFramePr>
          <p:cNvPr id="35" name="Tabulka 34"/>
          <p:cNvGraphicFramePr>
            <a:graphicFrameLocks noGrp="1"/>
          </p:cNvGraphicFramePr>
          <p:nvPr/>
        </p:nvGraphicFramePr>
        <p:xfrm>
          <a:off x="1484784" y="1907704"/>
          <a:ext cx="4536504" cy="3600402"/>
        </p:xfrm>
        <a:graphic>
          <a:graphicData uri="http://schemas.openxmlformats.org/drawingml/2006/table">
            <a:tbl>
              <a:tblPr/>
              <a:tblGrid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</a:tblGrid>
              <a:tr h="600067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" name="Obrázek 5" descr="D:\Documents and Settings\Zezulčíková\Local Settings\Temporary Internet Files\Content.IE5\H0MVQ8TV\MC900214938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2856" y="1763688"/>
            <a:ext cx="71437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gPreview" descr="brambory,potraviny,stolování,zelenin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648" y="2267744"/>
            <a:ext cx="108012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D:\Documents and Settings\Zezulčíková\Local Settings\Temporary Internet Files\Content.IE5\H0MVQ8TV\MC90033138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40768" y="3203848"/>
            <a:ext cx="93610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D:\Documents and Settings\Zezulčíková\Local Settings\Temporary Internet Files\Content.IE5\C08O14WW\MC900436896[1]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8720" y="3707904"/>
            <a:ext cx="6762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D:\Documents and Settings\Zezulčíková\Local Settings\Temporary Internet Files\Content.IE5\8BMGSCQK\MC900435107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2656" y="4211960"/>
            <a:ext cx="8096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D:\Documents and Settings\Zezulčíková\Local Settings\Temporary Internet Files\Content.IE5\2MTO9YQL\MC900441780[1]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2856" y="4932040"/>
            <a:ext cx="7429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2" y="683568"/>
            <a:ext cx="4435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1. Jaká zelenina se sklízí na podzim na poli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imgPreview" descr="brambory,potraviny,stolování,zelenin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1187624"/>
            <a:ext cx="244827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gPreview" descr="jídlo,produkce,řepa,zelenin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619672"/>
            <a:ext cx="280831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gPreview" descr="jídlo,plody,rostliny,stolování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7072" y="5868144"/>
            <a:ext cx="15841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D:\Documents and Settings\Zezulčíková\Local Settings\Temporary Internet Files\Content.IE5\C08O14WW\MC900038649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24744" y="5724128"/>
            <a:ext cx="165618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čára 6"/>
          <p:cNvCxnSpPr/>
          <p:nvPr/>
        </p:nvCxnSpPr>
        <p:spPr>
          <a:xfrm>
            <a:off x="692696" y="457200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861048" y="457200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92696" y="8100392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005064" y="8100392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36712" y="41399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brambory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49080" y="4139952"/>
            <a:ext cx="60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řepa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96752" y="766834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kukuřice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09120" y="759633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zelí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0688" y="323528"/>
            <a:ext cx="800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2" y="395536"/>
            <a:ext cx="4374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2. Jaké ovoce se sklízí na podzim v sadě </a:t>
            </a:r>
            <a:endParaRPr lang="cs-CZ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77072" y="3955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?</a:t>
            </a:r>
            <a:endParaRPr lang="cs-CZ" dirty="0"/>
          </a:p>
        </p:txBody>
      </p:sp>
      <p:pic>
        <p:nvPicPr>
          <p:cNvPr id="4" name="Obrázek 3" descr="D:\Documents and Settings\Zezulčíková\Local Settings\Temporary Internet Files\Content.IE5\5RN28OSA\MC900441708[1]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704" y="1403648"/>
            <a:ext cx="17281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D:\Documents and Settings\Zezulčíková\Local Settings\Temporary Internet Files\Content.IE5\LQKQ4L7Q\MC900436906[1]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3056" y="1259632"/>
            <a:ext cx="180020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D:\Documents and Settings\Zezulčíková\Local Settings\Temporary Internet Files\Content.IE5\LQKQ4L7Q\MC90019352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696" y="5364088"/>
            <a:ext cx="2160240" cy="1688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D:\Documents and Settings\Zezulčíková\Local Settings\Temporary Internet Files\Content.IE5\PVQFZAXJ\MC900197867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9040" y="5148064"/>
            <a:ext cx="2083693" cy="1886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čára 7"/>
          <p:cNvCxnSpPr/>
          <p:nvPr/>
        </p:nvCxnSpPr>
        <p:spPr>
          <a:xfrm>
            <a:off x="548680" y="385192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789040" y="385192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548680" y="817240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3717032" y="817240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124744" y="334786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jablko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49080" y="3347864"/>
            <a:ext cx="809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hruška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52736" y="7668344"/>
            <a:ext cx="863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švestka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21088" y="7668344"/>
            <a:ext cx="814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hrozny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8680" y="251520"/>
            <a:ext cx="144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4. Doplň větu</a:t>
            </a:r>
            <a:endParaRPr lang="cs-CZ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6672" y="118762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podzim zemědělci vyorávají</a:t>
            </a:r>
            <a:endParaRPr lang="cs-CZ" sz="32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620688" y="2195736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068960" y="197971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3016" y="1835696"/>
            <a:ext cx="377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</a:t>
            </a:r>
            <a:endParaRPr lang="cs-CZ" sz="3200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4149080" y="2195736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6672" y="2411760"/>
            <a:ext cx="2705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 vyrábí cukr.</a:t>
            </a:r>
            <a:endParaRPr lang="cs-CZ" sz="3200" dirty="0"/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3933056" y="42839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068960" y="2843808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76672" y="3131840"/>
            <a:ext cx="561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slouží jako krmivo pro dobytek.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6672" y="3851920"/>
            <a:ext cx="5514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sadech sklízejí sadaři červená</a:t>
            </a:r>
            <a:endParaRPr lang="cs-CZ" sz="3200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20688" y="4932040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429000" y="4499992"/>
            <a:ext cx="381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61048" y="449999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zelené</a:t>
            </a:r>
            <a:endParaRPr lang="cs-CZ" sz="3200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548680" y="5652120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2564904" y="543609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924944" y="5292080"/>
            <a:ext cx="1317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Sběr </a:t>
            </a:r>
            <a:endParaRPr lang="cs-CZ" sz="3200" dirty="0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4005064" y="5652120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476672" y="6084168"/>
            <a:ext cx="3857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 nazývá vinobraní. </a:t>
            </a:r>
            <a:endParaRPr lang="cs-CZ" sz="3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20688" y="7308304"/>
            <a:ext cx="5321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 Kukuřice,  brambory,  řepy,  hrušky,  jablíčka,  hroznů )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0688" y="1691680"/>
            <a:ext cx="1823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brambory</a:t>
            </a:r>
            <a:endParaRPr lang="cs-CZ" sz="3200" i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149080" y="1691680"/>
            <a:ext cx="915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řepy</a:t>
            </a:r>
            <a:endParaRPr lang="cs-CZ" sz="3200" i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284984" y="23397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Kukuřice</a:t>
            </a:r>
            <a:endParaRPr lang="cs-CZ" sz="3200" i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92696" y="4355976"/>
            <a:ext cx="1450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jablíčka</a:t>
            </a:r>
            <a:endParaRPr lang="cs-CZ" sz="3200" i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92696" y="5148064"/>
            <a:ext cx="1292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hrušky</a:t>
            </a:r>
            <a:endParaRPr lang="cs-CZ" sz="3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005064" y="5076056"/>
            <a:ext cx="1327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hroznů</a:t>
            </a:r>
            <a:endParaRPr lang="cs-CZ" sz="32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24744" y="2267744"/>
          <a:ext cx="4572000" cy="3672408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612068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Ž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Ř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74" marR="7374" marT="7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764704" y="683568"/>
            <a:ext cx="2686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Doplňovačka s tajenkou</a:t>
            </a:r>
            <a:endParaRPr lang="cs-CZ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0688" y="971600"/>
            <a:ext cx="101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Zdroje</a:t>
            </a:r>
            <a:endParaRPr lang="cs-CZ" b="1" u="sng" dirty="0"/>
          </a:p>
        </p:txBody>
      </p:sp>
      <p:sp>
        <p:nvSpPr>
          <p:cNvPr id="4" name="Obdélník 3"/>
          <p:cNvSpPr/>
          <p:nvPr/>
        </p:nvSpPr>
        <p:spPr>
          <a:xfrm>
            <a:off x="620688" y="1547664"/>
            <a:ext cx="5400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google.cz</a:t>
            </a:r>
            <a:r>
              <a:rPr lang="cs-CZ" dirty="0" smtClean="0"/>
              <a:t>/</a:t>
            </a:r>
            <a:r>
              <a:rPr lang="cs-CZ" dirty="0" err="1" smtClean="0"/>
              <a:t>search</a:t>
            </a:r>
            <a:r>
              <a:rPr lang="cs-CZ" dirty="0" smtClean="0"/>
              <a:t>?q=</a:t>
            </a:r>
            <a:r>
              <a:rPr lang="cs-CZ" dirty="0" err="1" smtClean="0"/>
              <a:t>omalov</a:t>
            </a:r>
            <a:r>
              <a:rPr lang="cs-CZ" dirty="0" smtClean="0"/>
              <a:t>%C3%A1nky+</a:t>
            </a:r>
            <a:r>
              <a:rPr lang="cs-CZ" dirty="0" err="1" smtClean="0"/>
              <a:t>poh</a:t>
            </a:r>
            <a:r>
              <a:rPr lang="cs-CZ" dirty="0" smtClean="0"/>
              <a:t>%C3%A1dka+O+%C5%99ep%C4%9B&amp;</a:t>
            </a:r>
            <a:r>
              <a:rPr lang="cs-CZ" dirty="0" err="1" smtClean="0"/>
              <a:t>sourceid</a:t>
            </a:r>
            <a:r>
              <a:rPr lang="cs-CZ" dirty="0" smtClean="0"/>
              <a:t>=ie7&amp;</a:t>
            </a:r>
            <a:r>
              <a:rPr lang="cs-CZ" dirty="0" err="1" smtClean="0"/>
              <a:t>rls</a:t>
            </a:r>
            <a:r>
              <a:rPr lang="cs-CZ" dirty="0" smtClean="0"/>
              <a:t>=</a:t>
            </a:r>
            <a:r>
              <a:rPr lang="cs-CZ" dirty="0" err="1" smtClean="0"/>
              <a:t>com.microsoft</a:t>
            </a:r>
            <a:r>
              <a:rPr lang="cs-CZ" dirty="0" smtClean="0"/>
              <a:t>:</a:t>
            </a:r>
            <a:r>
              <a:rPr lang="cs-CZ" dirty="0" err="1" smtClean="0"/>
              <a:t>en</a:t>
            </a:r>
            <a:r>
              <a:rPr lang="cs-CZ" dirty="0" smtClean="0"/>
              <a:t>-US&amp;</a:t>
            </a:r>
            <a:r>
              <a:rPr lang="cs-CZ" dirty="0" err="1" smtClean="0"/>
              <a:t>ie</a:t>
            </a:r>
            <a:r>
              <a:rPr lang="cs-CZ" dirty="0" smtClean="0"/>
              <a:t>=utf8&amp;</a:t>
            </a:r>
            <a:r>
              <a:rPr lang="cs-CZ" dirty="0" err="1" smtClean="0"/>
              <a:t>oe</a:t>
            </a:r>
            <a:r>
              <a:rPr lang="cs-CZ" dirty="0" smtClean="0"/>
              <a:t>=utf8&amp;</a:t>
            </a:r>
            <a:r>
              <a:rPr lang="cs-CZ" dirty="0" err="1" smtClean="0"/>
              <a:t>redir</a:t>
            </a:r>
            <a:r>
              <a:rPr lang="cs-CZ" dirty="0" smtClean="0"/>
              <a:t>_</a:t>
            </a:r>
            <a:r>
              <a:rPr lang="cs-CZ" dirty="0" err="1" smtClean="0"/>
              <a:t>esc</a:t>
            </a:r>
            <a:r>
              <a:rPr lang="cs-CZ" dirty="0" smtClean="0"/>
              <a:t>=&amp;</a:t>
            </a:r>
            <a:r>
              <a:rPr lang="cs-CZ" dirty="0" err="1" smtClean="0"/>
              <a:t>ei</a:t>
            </a:r>
            <a:r>
              <a:rPr lang="cs-CZ" dirty="0" smtClean="0"/>
              <a:t>=</a:t>
            </a:r>
            <a:r>
              <a:rPr lang="cs-CZ" dirty="0" err="1" smtClean="0"/>
              <a:t>ffyoUJGHK</a:t>
            </a:r>
            <a:r>
              <a:rPr lang="cs-CZ" dirty="0" smtClean="0"/>
              <a:t>_D44QSd0YDIDQ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0688" y="320384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4664" y="1547664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2656" y="3203848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2656" y="3779912"/>
            <a:ext cx="177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-   vlastní tvorba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</TotalTime>
  <Words>338</Words>
  <Application>Microsoft Office PowerPoint</Application>
  <PresentationFormat>Předvádění na obrazovce (4:3)</PresentationFormat>
  <Paragraphs>166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Domaci</dc:creator>
  <cp:lastModifiedBy>Základní škola praktická Rožnov p. R.</cp:lastModifiedBy>
  <cp:revision>94</cp:revision>
  <dcterms:created xsi:type="dcterms:W3CDTF">2012-10-06T17:05:14Z</dcterms:created>
  <dcterms:modified xsi:type="dcterms:W3CDTF">2012-11-21T09:08:55Z</dcterms:modified>
</cp:coreProperties>
</file>