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3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36" autoAdjust="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err="1" smtClean="0"/>
              <a:t>Intersociální</a:t>
            </a:r>
            <a:r>
              <a:rPr lang="cs-CZ" sz="8000" dirty="0" smtClean="0"/>
              <a:t> </a:t>
            </a:r>
            <a:r>
              <a:rPr lang="cs-CZ" sz="8000" dirty="0" smtClean="0"/>
              <a:t>problémy </a:t>
            </a:r>
            <a:br>
              <a:rPr lang="cs-CZ" sz="8000" dirty="0" smtClean="0"/>
            </a:br>
            <a:r>
              <a:rPr lang="cs-CZ" sz="8000" dirty="0" smtClean="0"/>
              <a:t>„3"</a:t>
            </a:r>
            <a:endParaRPr lang="cs-CZ" sz="6700" b="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363272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err="1" smtClean="0"/>
              <a:t>intersociální</a:t>
            </a:r>
            <a:r>
              <a:rPr lang="cs-CZ" dirty="0" smtClean="0"/>
              <a:t> problémy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Intersociální</a:t>
            </a:r>
            <a:r>
              <a:rPr lang="cs-CZ" sz="5400" dirty="0" smtClean="0"/>
              <a:t> problémy</a:t>
            </a:r>
            <a:endParaRPr lang="cs-CZ" dirty="0"/>
          </a:p>
        </p:txBody>
      </p:sp>
      <p:pic>
        <p:nvPicPr>
          <p:cNvPr id="1026" name="Picture 2" descr="C:\Users\Hradební\AppData\Local\Microsoft\Windows\Temporary Internet Files\Content.IE5\XXAF0QR7\MC9004331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975" y="2398998"/>
            <a:ext cx="2711416" cy="1799541"/>
          </a:xfrm>
          <a:prstGeom prst="rect">
            <a:avLst/>
          </a:prstGeom>
          <a:noFill/>
        </p:spPr>
      </p:pic>
      <p:pic>
        <p:nvPicPr>
          <p:cNvPr id="1027" name="Picture 3" descr="C:\Users\Hradební\AppData\Local\Microsoft\Windows\Temporary Internet Files\Content.IE5\65G59JTZ\MC9004332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72816"/>
            <a:ext cx="4209510" cy="3451548"/>
          </a:xfrm>
          <a:prstGeom prst="rect">
            <a:avLst/>
          </a:prstGeom>
          <a:noFill/>
        </p:spPr>
      </p:pic>
      <p:pic>
        <p:nvPicPr>
          <p:cNvPr id="4" name="Picture 4" descr="C:\Program Files (x86)\Microsoft Office\MEDIA\CAGCAT10\j0285360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11550" y="3678238"/>
            <a:ext cx="1474788" cy="1817687"/>
          </a:xfrm>
          <a:prstGeom prst="rect">
            <a:avLst/>
          </a:prstGeom>
          <a:noFill/>
        </p:spPr>
      </p:pic>
      <p:pic>
        <p:nvPicPr>
          <p:cNvPr id="1029" name="Picture 5" descr="C:\Users\Hradební\AppData\Local\Microsoft\Windows\Temporary Internet Files\Content.IE5\XXAF0QR7\MP9003900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509120"/>
            <a:ext cx="2868438" cy="2046750"/>
          </a:xfrm>
          <a:prstGeom prst="rect">
            <a:avLst/>
          </a:prstGeom>
          <a:noFill/>
        </p:spPr>
      </p:pic>
      <p:pic>
        <p:nvPicPr>
          <p:cNvPr id="1030" name="Picture 6" descr="C:\Users\Hradební\AppData\Local\Microsoft\Windows\Temporary Internet Files\Content.IE5\GALGMYSP\MC9003796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30288" y="4572000"/>
            <a:ext cx="1833562" cy="1830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Zaostalost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85000" lnSpcReduction="10000"/>
          </a:bodyPr>
          <a:lstStyle/>
          <a:p>
            <a:r>
              <a:rPr lang="cs-CZ" sz="3200" b="1" dirty="0" smtClean="0"/>
              <a:t>Vnitřní okolnosti:</a:t>
            </a:r>
          </a:p>
          <a:p>
            <a:r>
              <a:rPr lang="cs-CZ" sz="3200" dirty="0" smtClean="0"/>
              <a:t>1. odlišný mechanismus reprodukce a </a:t>
            </a:r>
            <a:r>
              <a:rPr lang="cs-CZ" sz="3200" dirty="0" smtClean="0"/>
              <a:t>evoluční zákonitosti</a:t>
            </a:r>
            <a:endParaRPr lang="cs-CZ" sz="3200" dirty="0" smtClean="0"/>
          </a:p>
          <a:p>
            <a:r>
              <a:rPr lang="cs-CZ" sz="3200" dirty="0" smtClean="0"/>
              <a:t>zaostalých oblastí světa</a:t>
            </a:r>
          </a:p>
          <a:p>
            <a:r>
              <a:rPr lang="cs-CZ" sz="3200" dirty="0" smtClean="0"/>
              <a:t>2. neslučitelnost tradičních východních společností</a:t>
            </a:r>
          </a:p>
          <a:p>
            <a:r>
              <a:rPr lang="cs-CZ" sz="3200" dirty="0" smtClean="0"/>
              <a:t>s klasickou tržní ekonomikou</a:t>
            </a:r>
          </a:p>
          <a:p>
            <a:r>
              <a:rPr lang="pt-BR" sz="3200" dirty="0" smtClean="0"/>
              <a:t>3. vysoké tempo populačního růstu</a:t>
            </a:r>
          </a:p>
          <a:p>
            <a:r>
              <a:rPr lang="cs-CZ" sz="3200" dirty="0" smtClean="0"/>
              <a:t>4. trvající různorodost (mnohosektorovost) ekonomiky</a:t>
            </a:r>
          </a:p>
          <a:p>
            <a:r>
              <a:rPr lang="cs-CZ" sz="3200" dirty="0" smtClean="0"/>
              <a:t>5. chyby vládnoucích skupin rozvojových státu při výběru </a:t>
            </a:r>
            <a:r>
              <a:rPr lang="cs-CZ" sz="3200" dirty="0" smtClean="0"/>
              <a:t>a realizaci </a:t>
            </a:r>
            <a:r>
              <a:rPr lang="cs-CZ" sz="3200" dirty="0" smtClean="0"/>
              <a:t>strategie sociálního a ekonomického rozvoje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Vnější okolnosti: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</a:t>
            </a:r>
            <a:r>
              <a:rPr lang="cs-CZ" sz="3200" dirty="0" smtClean="0"/>
              <a:t>. existence kolonialismu a jeho následky</a:t>
            </a:r>
          </a:p>
          <a:p>
            <a:r>
              <a:rPr lang="cs-CZ" sz="3200" dirty="0" smtClean="0"/>
              <a:t>2. přesun managementu výroby do hospodářských center</a:t>
            </a:r>
          </a:p>
          <a:p>
            <a:r>
              <a:rPr lang="cs-CZ" sz="3200" dirty="0" smtClean="0"/>
              <a:t>vyspělých států s tržní ekonomikou</a:t>
            </a:r>
          </a:p>
          <a:p>
            <a:r>
              <a:rPr lang="cs-CZ" sz="3200" dirty="0" smtClean="0"/>
              <a:t>3. drtivá konkurence na světovém trhu</a:t>
            </a:r>
          </a:p>
          <a:p>
            <a:r>
              <a:rPr lang="cs-CZ" sz="3200" dirty="0" smtClean="0"/>
              <a:t>4. asymetrická závislost rozvojového a vyspělého světa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620688"/>
            <a:ext cx="8229600" cy="1008112"/>
          </a:xfrm>
        </p:spPr>
        <p:txBody>
          <a:bodyPr>
            <a:normAutofit/>
          </a:bodyPr>
          <a:lstStyle/>
          <a:p>
            <a:r>
              <a:rPr lang="cs-CZ" sz="5400" dirty="0" smtClean="0"/>
              <a:t>Rozvojové země</a:t>
            </a:r>
            <a:endParaRPr lang="cs-CZ" sz="54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157592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klasické pojetí (UNCTAD, UNIDO, UNESCO)</a:t>
            </a:r>
          </a:p>
          <a:p>
            <a:pPr lvl="1"/>
            <a:r>
              <a:rPr lang="cs-CZ" sz="3000" dirty="0" smtClean="0"/>
              <a:t>sociálně-ekonomická </a:t>
            </a:r>
            <a:r>
              <a:rPr lang="cs-CZ" sz="3000" dirty="0" smtClean="0"/>
              <a:t>soustava kritérií</a:t>
            </a:r>
          </a:p>
          <a:p>
            <a:pPr lvl="1"/>
            <a:r>
              <a:rPr lang="cs-CZ" sz="3000" dirty="0" smtClean="0"/>
              <a:t>Vzdělání</a:t>
            </a:r>
            <a:r>
              <a:rPr lang="cs-CZ" sz="3000" dirty="0" smtClean="0"/>
              <a:t>, zdravotnictví, sociální péče, bydlení</a:t>
            </a:r>
          </a:p>
          <a:p>
            <a:pPr lvl="1"/>
            <a:r>
              <a:rPr lang="cs-CZ" sz="3000" dirty="0" smtClean="0"/>
              <a:t>hrubý </a:t>
            </a:r>
            <a:r>
              <a:rPr lang="cs-CZ" sz="3000" dirty="0" smtClean="0"/>
              <a:t>domácí produkt v přepočtu na obyvatele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260648"/>
            <a:ext cx="8229600" cy="1143000"/>
          </a:xfrm>
        </p:spPr>
        <p:txBody>
          <a:bodyPr>
            <a:normAutofit/>
          </a:bodyPr>
          <a:lstStyle/>
          <a:p>
            <a:endParaRPr lang="cs-CZ" sz="5400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268760"/>
            <a:ext cx="8280722" cy="73894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   nové </a:t>
            </a:r>
            <a:r>
              <a:rPr lang="cs-CZ" sz="3200" dirty="0" smtClean="0"/>
              <a:t>pojetí (WB, IMF)</a:t>
            </a:r>
          </a:p>
          <a:p>
            <a:pPr lvl="1"/>
            <a:r>
              <a:rPr lang="cs-CZ" sz="3000" dirty="0" smtClean="0"/>
              <a:t>kritéria </a:t>
            </a:r>
            <a:r>
              <a:rPr lang="cs-CZ" sz="3000" dirty="0" smtClean="0"/>
              <a:t>určité úrovně důchodu na obyvatele</a:t>
            </a:r>
          </a:p>
          <a:p>
            <a:pPr lvl="1"/>
            <a:r>
              <a:rPr lang="pt-BR" sz="3000" dirty="0" smtClean="0"/>
              <a:t>„</a:t>
            </a:r>
            <a:r>
              <a:rPr lang="pt-BR" sz="3000" dirty="0" smtClean="0"/>
              <a:t>bohaté a chudé </a:t>
            </a:r>
            <a:r>
              <a:rPr lang="pt-BR" sz="3000" dirty="0" smtClean="0"/>
              <a:t>státy“</a:t>
            </a:r>
            <a:endParaRPr lang="cs-CZ" sz="3000" dirty="0" smtClean="0"/>
          </a:p>
          <a:p>
            <a:pPr lvl="1">
              <a:buNone/>
            </a:pPr>
            <a:r>
              <a:rPr lang="cs-CZ" sz="3000" dirty="0" smtClean="0"/>
              <a:t>nejméně </a:t>
            </a:r>
            <a:r>
              <a:rPr lang="cs-CZ" sz="3000" dirty="0" smtClean="0"/>
              <a:t>rozvinuté ekonomiky</a:t>
            </a:r>
          </a:p>
          <a:p>
            <a:pPr lvl="1"/>
            <a:r>
              <a:rPr lang="cs-CZ" sz="3000" dirty="0" smtClean="0"/>
              <a:t> </a:t>
            </a:r>
            <a:r>
              <a:rPr lang="cs-CZ" sz="3000" dirty="0" smtClean="0"/>
              <a:t>HDP, podíl zpracovatelského průmyslu, </a:t>
            </a:r>
            <a:r>
              <a:rPr lang="cs-CZ" sz="3000" dirty="0" smtClean="0"/>
              <a:t>míra </a:t>
            </a:r>
            <a:r>
              <a:rPr lang="cs-CZ" sz="3200" dirty="0" smtClean="0"/>
              <a:t>analfabetismu </a:t>
            </a:r>
            <a:r>
              <a:rPr lang="cs-CZ" sz="3200" dirty="0" smtClean="0"/>
              <a:t>(2006 – 48 států)</a:t>
            </a:r>
            <a:endParaRPr lang="cs-CZ" sz="3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r>
              <a:rPr lang="cs-CZ" dirty="0" smtClean="0"/>
              <a:t>Dopady vysoké zadluženosti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dluhová krize a platební neschopnost</a:t>
            </a:r>
          </a:p>
          <a:p>
            <a:r>
              <a:rPr lang="cs-CZ" sz="3200" dirty="0" smtClean="0"/>
              <a:t>obavy </a:t>
            </a:r>
            <a:r>
              <a:rPr lang="cs-CZ" sz="3200" dirty="0" smtClean="0"/>
              <a:t>z budoucího vývoje → investiční</a:t>
            </a:r>
          </a:p>
          <a:p>
            <a:pPr lvl="1"/>
            <a:r>
              <a:rPr lang="cs-CZ" sz="3000" dirty="0" smtClean="0"/>
              <a:t>rozhodnutí → nižší hospodářský růst a vyšší</a:t>
            </a:r>
          </a:p>
          <a:p>
            <a:pPr lvl="1"/>
            <a:r>
              <a:rPr lang="cs-CZ" sz="3000" dirty="0" smtClean="0"/>
              <a:t>chudoba → pokles příjmů</a:t>
            </a:r>
          </a:p>
          <a:p>
            <a:r>
              <a:rPr lang="cs-CZ" sz="3200" dirty="0" smtClean="0"/>
              <a:t>kapitálový </a:t>
            </a:r>
            <a:r>
              <a:rPr lang="cs-CZ" sz="3200" dirty="0" smtClean="0"/>
              <a:t>odliv (neochota půjčovat)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7956550" cy="985837"/>
          </a:xfrm>
        </p:spPr>
        <p:txBody>
          <a:bodyPr/>
          <a:lstStyle/>
          <a:p>
            <a:r>
              <a:rPr lang="cs-CZ" sz="5400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HERBER, Vladimír. Globální problémy lidstva [online]. [cit. 1.11.2012]. Dostupný na WWW: http://herber.kvalitne.cz/Lgs_2012/Globalni%20problemy%20lidstva_herber_lgs_2012.pdf</a:t>
            </a:r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874</TotalTime>
  <Words>237</Words>
  <Application>Microsoft Office PowerPoint</Application>
  <PresentationFormat>Předvádění na obrazovce (4:3)</PresentationFormat>
  <Paragraphs>50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Intersociální problémy  „3"</vt:lpstr>
      <vt:lpstr> </vt:lpstr>
      <vt:lpstr>Intersociální problémy</vt:lpstr>
      <vt:lpstr>Zaostalost</vt:lpstr>
      <vt:lpstr>Vnější okolnosti:</vt:lpstr>
      <vt:lpstr>Rozvojové země</vt:lpstr>
      <vt:lpstr>Snímek 7</vt:lpstr>
      <vt:lpstr>Dopady vysoké zadluženosti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Hradební</cp:lastModifiedBy>
  <cp:revision>123</cp:revision>
  <dcterms:created xsi:type="dcterms:W3CDTF">2012-10-01T16:10:06Z</dcterms:created>
  <dcterms:modified xsi:type="dcterms:W3CDTF">2012-11-21T08:24:35Z</dcterms:modified>
</cp:coreProperties>
</file>