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6" r:id="rId3"/>
    <p:sldId id="277" r:id="rId4"/>
    <p:sldId id="278" r:id="rId5"/>
    <p:sldId id="279" r:id="rId6"/>
    <p:sldId id="280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pq=p%C3%A1te%C5%99&amp;cp=7&amp;gs_id=12&amp;xhr=t&amp;q=obratle&amp;biw=1366&amp;bih=673&amp;bav=on.2,or.r_gc.r_pw.r_qf.&amp;bpcl=38897761&amp;wrapid=tljp1353403141596220&amp;um=1&amp;ie=UTF-8&amp;tbm=isch&amp;source=og&amp;sa=N&amp;tab=wi&amp;ei=t0yrULODBMmH4gT_14GwAg" TargetMode="External"/><Relationship Id="rId2" Type="http://schemas.openxmlformats.org/officeDocument/2006/relationships/hyperlink" Target="http://www.google.cz/search?hl=cs&amp;cp=4&amp;gs_id=e&amp;xhr=t&amp;q=p%C3%A1te%C5%99&amp;bav=on.2,or.r_gc.r_pw.r_qf.&amp;bpcl=38897761&amp;biw=1366&amp;bih=673&amp;wrapid=tljp135340278401106&amp;um=1&amp;ie=UTF-8&amp;tbm=isch&amp;source=og&amp;sa=N&amp;tab=wi&amp;ei=S0urUIvPMYmP4gSVlICgC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search?hl=cs&amp;cp=7&amp;gs_id=q&amp;xhr=t&amp;q=kr%C4%8Dn%C3%AD+obratle&amp;bav=on.2,or.r_gc.r_pw.r_qf.&amp;bpcl=38897761&amp;biw=1366&amp;bih=651&amp;wrapid=tljp1353413500601012&amp;um=1&amp;ie=UTF-8&amp;tbm=isch&amp;source=og&amp;sa=N&amp;tab=wi&amp;ei=KHWrUL7fKMr24QTinYHwAg" TargetMode="External"/><Relationship Id="rId5" Type="http://schemas.openxmlformats.org/officeDocument/2006/relationships/hyperlink" Target="http://www.google.cz/search?num=10&amp;hl=cs&amp;site=imghp&amp;tbm=isch&amp;source=hp&amp;biw=1366&amp;bih=651&amp;q=%C4%8Depovec+axis&amp;oq=%C4%8Depovec+axis&amp;gs_l=img.12...1435.7697.0.9806.12.6.0.6.6.0.132.595.3j3.6.0...0.0...1ac.1.ASREihEXE8w" TargetMode="External"/><Relationship Id="rId4" Type="http://schemas.openxmlformats.org/officeDocument/2006/relationships/hyperlink" Target="http://www.google.cz/search?num=10&amp;hl=cs&amp;site=imghp&amp;tbm=isch&amp;source=hp&amp;biw=1366&amp;bih=651&amp;q=atlas+nosi%C4%8D&amp;oq=atlas+nosi%C4%8D&amp;gs_l=img.12..0.2552.9450.0.12615.11.8.0.3.3.0.135.883.2j6.8.0...0.0...1ac.1.VZRtlydni8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Krční obratle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Kosterní soustava </a:t>
            </a:r>
            <a:r>
              <a:rPr lang="cs-CZ" smtClean="0"/>
              <a:t>- kostra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452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Krční obratle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 a 2    odlišný tvar, vyplývá z odlišné funkce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060474"/>
            <a:ext cx="3312368" cy="3052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212976"/>
            <a:ext cx="3239291" cy="29004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6398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Krční obratle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i="1" dirty="0" smtClean="0"/>
              <a:t>1.nosič  - atlas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n</a:t>
            </a:r>
            <a:r>
              <a:rPr lang="cs-CZ" dirty="0" smtClean="0"/>
              <a:t>emá tělo</a:t>
            </a:r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řední a zadní oblouk ( po stranách splývají 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k</a:t>
            </a:r>
            <a:r>
              <a:rPr lang="cs-CZ" dirty="0" smtClean="0"/>
              <a:t>loubní plochy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nahoře </a:t>
            </a:r>
            <a:r>
              <a:rPr lang="cs-CZ" dirty="0" smtClean="0">
                <a:sym typeface="Wingdings 3"/>
              </a:rPr>
              <a:t> 		spojení s týlní kostí</a:t>
            </a:r>
          </a:p>
          <a:p>
            <a:pPr marL="0" indent="0">
              <a:buNone/>
            </a:pPr>
            <a:r>
              <a:rPr lang="cs-CZ" dirty="0">
                <a:sym typeface="Wingdings 3"/>
              </a:rPr>
              <a:t>	</a:t>
            </a:r>
            <a:r>
              <a:rPr lang="cs-CZ" dirty="0" smtClean="0">
                <a:sym typeface="Wingdings 3"/>
              </a:rPr>
              <a:t>	dole  spojení 	s krčním obratlem</a:t>
            </a:r>
          </a:p>
          <a:p>
            <a:pPr>
              <a:buFont typeface="Arial" pitchFamily="34" charset="0"/>
              <a:buChar char="•"/>
            </a:pPr>
            <a:r>
              <a:rPr lang="cs-CZ" dirty="0">
                <a:sym typeface="Wingdings 3"/>
              </a:rPr>
              <a:t>d</a:t>
            </a:r>
            <a:r>
              <a:rPr lang="cs-CZ" dirty="0" smtClean="0">
                <a:sym typeface="Wingdings 3"/>
              </a:rPr>
              <a:t>va postranní otvůrky  cévy</a:t>
            </a:r>
          </a:p>
          <a:p>
            <a:pPr marL="0" indent="0">
              <a:buNone/>
            </a:pPr>
            <a:r>
              <a:rPr lang="cs-CZ" b="1" dirty="0">
                <a:sym typeface="Wingdings 3"/>
              </a:rPr>
              <a:t>k</a:t>
            </a:r>
            <a:r>
              <a:rPr lang="cs-CZ" b="1" dirty="0" smtClean="0">
                <a:sym typeface="Wingdings 3"/>
              </a:rPr>
              <a:t>ývavé pohyby hlavy</a:t>
            </a:r>
            <a:endParaRPr lang="cs-CZ" b="1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1057" y="1700808"/>
            <a:ext cx="3672408" cy="177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861048"/>
            <a:ext cx="3588924" cy="2286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5330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Krční obratle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i="1" dirty="0" smtClean="0"/>
              <a:t>2. čepovec – axis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/>
              <a:t>t</a:t>
            </a:r>
            <a:r>
              <a:rPr lang="cs-CZ" dirty="0" smtClean="0"/>
              <a:t>ělo tvoří válcovitý výběžek – zub </a:t>
            </a:r>
            <a:r>
              <a:rPr lang="cs-CZ" dirty="0" smtClean="0">
                <a:sym typeface="Wingdings 3"/>
              </a:rPr>
              <a:t> kloubně spojen s atlasem</a:t>
            </a:r>
          </a:p>
          <a:p>
            <a:pPr marL="0" indent="0">
              <a:buNone/>
            </a:pPr>
            <a:endParaRPr lang="cs-CZ" dirty="0" smtClean="0">
              <a:sym typeface="Wingdings 3"/>
            </a:endParaRPr>
          </a:p>
          <a:p>
            <a:pPr>
              <a:buFont typeface="Arial" pitchFamily="34" charset="0"/>
              <a:buChar char="•"/>
            </a:pPr>
            <a:r>
              <a:rPr lang="cs-CZ" dirty="0">
                <a:sym typeface="Wingdings 3"/>
              </a:rPr>
              <a:t>d</a:t>
            </a:r>
            <a:r>
              <a:rPr lang="cs-CZ" dirty="0" smtClean="0">
                <a:sym typeface="Wingdings 3"/>
              </a:rPr>
              <a:t>va postranní otvůrky  cévy</a:t>
            </a:r>
          </a:p>
          <a:p>
            <a:pPr marL="0" indent="0">
              <a:buNone/>
            </a:pPr>
            <a:endParaRPr lang="cs-CZ" dirty="0" smtClean="0">
              <a:sym typeface="Wingdings 3"/>
            </a:endParaRPr>
          </a:p>
          <a:p>
            <a:pPr marL="0" indent="0">
              <a:buNone/>
            </a:pPr>
            <a:r>
              <a:rPr lang="cs-CZ" b="1" dirty="0">
                <a:sym typeface="Wingdings 3"/>
              </a:rPr>
              <a:t>o</a:t>
            </a:r>
            <a:r>
              <a:rPr lang="cs-CZ" b="1" dirty="0" smtClean="0">
                <a:sym typeface="Wingdings 3"/>
              </a:rPr>
              <a:t>táčivé pohyby hlavy</a:t>
            </a: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916832"/>
            <a:ext cx="247650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149080"/>
            <a:ext cx="3888432" cy="2089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8037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Krční obratle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i="1" dirty="0" smtClean="0"/>
              <a:t>3. a 6.  krční obratel</a:t>
            </a:r>
            <a:endParaRPr lang="cs-CZ" i="1" dirty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tělo čtyřhranné – protažené do šířky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příčné výběžky krátké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postranní otvůrky – cévy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trnový výběžek – krátký, rozdvojený</a:t>
            </a:r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772816"/>
            <a:ext cx="3545354" cy="16725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4106" y="3861048"/>
            <a:ext cx="2822182" cy="2374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802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Krční obratle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i="1" dirty="0" smtClean="0"/>
              <a:t>7.krční obratel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rnový výběžek </a:t>
            </a:r>
            <a:r>
              <a:rPr lang="cs-CZ" dirty="0" smtClean="0">
                <a:sym typeface="Wingdings 3"/>
              </a:rPr>
              <a:t> </a:t>
            </a:r>
          </a:p>
          <a:p>
            <a:pPr marL="0" indent="0">
              <a:buNone/>
            </a:pPr>
            <a:r>
              <a:rPr lang="cs-CZ" dirty="0" smtClean="0">
                <a:sym typeface="Wingdings 3"/>
              </a:rPr>
              <a:t>nevětvený, silný, poměrně dlouhý - hmatný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0180" y="1628800"/>
            <a:ext cx="2085975" cy="219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077072"/>
            <a:ext cx="24003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5068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800" dirty="0">
                <a:hlinkClick r:id="rId2"/>
              </a:rPr>
              <a:t>http://www.google.cz/search?hl=cs&amp;cp=4&amp;gs_id=e&amp;xhr=t&amp;q=p%C3%A1te%C5%99&amp;bav=on.2,or.r_gc.r_pw.r_qf.&amp;</a:t>
            </a:r>
            <a:r>
              <a:rPr lang="cs-CZ" sz="800" dirty="0" smtClean="0">
                <a:hlinkClick r:id="rId2"/>
              </a:rPr>
              <a:t>bpcl=38897761&amp;biw=1366&amp;bih=673&amp;wrapid=tljp135340278401106&amp;um=1&amp;ie=UTF-8&amp;tbm=isch&amp;source=og&amp;sa=N&amp;tab=wi&amp;ei=S0urUIvPMYmP4gSVlICgCA</a:t>
            </a:r>
            <a:endParaRPr lang="cs-CZ" sz="800" dirty="0" smtClean="0"/>
          </a:p>
          <a:p>
            <a:r>
              <a:rPr lang="cs-CZ" sz="800" dirty="0"/>
              <a:t>http://www.google.cz/imgres?q=p%C3%A1te%C5%99&amp;um=1&amp;hl=cs&amp;sa=N&amp;biw=1366&amp;bih=673&amp;tbm=isch&amp;tbnid=xWBU0iZlRWLztM:&amp;imgrefurl=http://www.skolio.cz/main/clanek.php%3Fid%3D2&amp;docid=FAC_ALXex3zYoM&amp;imgurl=http://</a:t>
            </a:r>
            <a:r>
              <a:rPr lang="cs-CZ" sz="800" dirty="0" smtClean="0"/>
              <a:t>www.skolio.cz/obr/ilu_33.jpg&amp;w=400&amp;h=533&amp;ei=TkurUMqYB-rQ4QTw4YHABA&amp;zoom=1&amp;iact=hc&amp;vpx=442&amp;vpy=161&amp;dur=1883&amp;hovh=259&amp;hovw=194&amp;tx=119&amp;ty=126&amp;sig=115981011431538735240&amp;page=1&amp;tbnh=154&amp;tbnw=116&amp;start=0&amp;ndsp=24&amp;ved=1t:429,r:2,s:0,i:102</a:t>
            </a:r>
          </a:p>
          <a:p>
            <a:r>
              <a:rPr lang="cs-CZ" sz="800" dirty="0"/>
              <a:t>http://www.google.cz/imgres?q=obratle&amp;um=1&amp;hl=cs&amp;sa=N&amp;biw=1366&amp;bih=673&amp;tbm=isch&amp;tbnid=jqtaEP51bmlFpM:&amp;imgrefurl=http://skolajecna.cz/biologie/Sources/Textbook_Textbook.php%3FintSectionId%3D10700&amp;docid=_eGMueEBitMbiM&amp;imgurl=http://</a:t>
            </a:r>
            <a:r>
              <a:rPr lang="cs-CZ" sz="800" dirty="0" smtClean="0"/>
              <a:t>skolajecna.cz/biologie/Images/Textbook/Medium/0010000/00004.png&amp;w=179&amp;h=150&amp;ei=uUyrUJPOFsjN4QT4xYBg&amp;zoom=1&amp;iact=hc&amp;vpx=711&amp;vpy=219&amp;dur=676&amp;hovh=120&amp;hovw=143&amp;tx=64&amp;ty=75&amp;sig=115981011431538735240&amp;page=1&amp;tbnh=120&amp;tbnw=143&amp;start=0&amp;ndsp=20&amp;ved=1t:429,r:3,s:0,i:131</a:t>
            </a:r>
          </a:p>
          <a:p>
            <a:r>
              <a:rPr lang="cs-CZ" sz="800" dirty="0">
                <a:hlinkClick r:id="rId3"/>
              </a:rPr>
              <a:t>http://www.google.cz/search?hl=cs&amp;pq=p%C3%A1te%C5%99&amp;cp=7&amp;gs_id=12&amp;xhr=t&amp;q=obratle&amp;biw=1366&amp;bih=673&amp;bav=on.2,or.r_gc.r_pw.r_qf.&amp;</a:t>
            </a:r>
            <a:r>
              <a:rPr lang="cs-CZ" sz="800" dirty="0" smtClean="0">
                <a:hlinkClick r:id="rId3"/>
              </a:rPr>
              <a:t>bpcl=38897761&amp;wrapid=tljp1353403141596220&amp;um=1&amp;ie=UTF-8&amp;tbm=isch&amp;source=og&amp;sa=N&amp;tab=wi&amp;ei=t0yrULODBMmH4gT_14GwAg</a:t>
            </a:r>
            <a:endParaRPr lang="cs-CZ" sz="800" dirty="0" smtClean="0"/>
          </a:p>
          <a:p>
            <a:r>
              <a:rPr lang="cs-CZ" sz="800" dirty="0"/>
              <a:t>http://www.google.cz/imgres?q=obratle&amp;um=1&amp;hl=cs&amp;sa=N&amp;biw=1366&amp;bih=673&amp;tbm=isch&amp;tbnid=RE9HcXV1kD_ndM:&amp;imgrefurl=http://www.anatomiahumana.ucv.cl/kine1/top12.html&amp;docid=Nr_N1o6jGuduLM&amp;imgurl=http://</a:t>
            </a:r>
            <a:r>
              <a:rPr lang="cs-CZ" sz="800" dirty="0" smtClean="0"/>
              <a:t>www.anatomiahumana.ucv.cl/kine1/archivos/vertebras.jpg&amp;w=894&amp;h=414&amp;ei=uUyrUJPOFsjN4QT4xYBg&amp;zoom=1&amp;iact=hc&amp;vpx=993&amp;vpy=406&amp;dur=5681&amp;hovh=153&amp;hovw=330&amp;tx=165&amp;ty=101&amp;sig=115981011431538735240&amp;page=3&amp;tbnh=124&amp;tbnw=252&amp;start=48&amp;ndsp=33&amp;ved=1t:429,r:54,s:0,i:288</a:t>
            </a:r>
          </a:p>
          <a:p>
            <a:r>
              <a:rPr lang="cs-CZ" sz="800" dirty="0">
                <a:hlinkClick r:id="rId3"/>
              </a:rPr>
              <a:t>http://www.google.cz/search?hl=cs&amp;pq=p%C3%A1te%C5%99&amp;cp=7&amp;gs_id=12&amp;xhr=t&amp;q=obratle&amp;biw=1366&amp;bih=673&amp;bav=on.2,or.r_gc.r_pw.r_qf.&amp;</a:t>
            </a:r>
            <a:r>
              <a:rPr lang="cs-CZ" sz="800" dirty="0" smtClean="0">
                <a:hlinkClick r:id="rId3"/>
              </a:rPr>
              <a:t>bpcl=38897761&amp;wrapid=tljp1353403141596220&amp;um=1&amp;ie=UTF-8&amp;tbm=isch&amp;source=og&amp;sa=N&amp;tab=wi&amp;ei=t0yrULODBMmH4gT_14GwAg</a:t>
            </a:r>
            <a:endParaRPr lang="cs-CZ" sz="800" dirty="0" smtClean="0"/>
          </a:p>
          <a:p>
            <a:r>
              <a:rPr lang="cs-CZ" sz="800" dirty="0">
                <a:hlinkClick r:id="rId3"/>
              </a:rPr>
              <a:t>http://www.google.cz/search?hl=cs&amp;pq=p%C3%A1te%C5%99&amp;cp=7&amp;gs_id=12&amp;xhr=t&amp;q=obratle&amp;biw=1366&amp;bih=673&amp;bav=on.2,or.r_gc.r_pw.r_qf.&amp;</a:t>
            </a:r>
            <a:r>
              <a:rPr lang="cs-CZ" sz="800" dirty="0" smtClean="0">
                <a:hlinkClick r:id="rId3"/>
              </a:rPr>
              <a:t>bpcl=38897761&amp;wrapid=tljp1353403141596220&amp;um=1&amp;ie=UTF-8&amp;tbm=isch&amp;source=og&amp;sa=N&amp;tab=wi&amp;ei=t0yrULODBMmH4gT_14GwAg</a:t>
            </a:r>
            <a:endParaRPr lang="cs-CZ" sz="800" dirty="0" smtClean="0"/>
          </a:p>
          <a:p>
            <a:r>
              <a:rPr lang="cs-CZ" sz="800" dirty="0">
                <a:hlinkClick r:id="rId3"/>
              </a:rPr>
              <a:t>http://www.google.cz/search?hl=cs&amp;pq=p%C3%A1te%C5%99&amp;cp=7&amp;gs_id=12&amp;xhr=t&amp;q=obratle&amp;biw=1366&amp;bih=673&amp;bav=on.2,or.r_gc.r_pw.r_qf.&amp;</a:t>
            </a:r>
            <a:r>
              <a:rPr lang="cs-CZ" sz="800" dirty="0" smtClean="0">
                <a:hlinkClick r:id="rId3"/>
              </a:rPr>
              <a:t>bpcl=38897761&amp;wrapid=tljp1353403141596220&amp;um=1&amp;ie=UTF-8&amp;tbm=isch&amp;source=og&amp;sa=N&amp;tab=wi&amp;ei=t0yrULODBMmH4gT_14GwAg</a:t>
            </a:r>
            <a:endParaRPr lang="cs-CZ" sz="800" dirty="0" smtClean="0"/>
          </a:p>
          <a:p>
            <a:r>
              <a:rPr lang="cs-CZ" sz="800" dirty="0">
                <a:hlinkClick r:id="rId4"/>
              </a:rPr>
              <a:t>http://www.google.cz/</a:t>
            </a:r>
            <a:r>
              <a:rPr lang="cs-CZ" sz="800" dirty="0" err="1">
                <a:hlinkClick r:id="rId4"/>
              </a:rPr>
              <a:t>search?num</a:t>
            </a:r>
            <a:r>
              <a:rPr lang="cs-CZ" sz="800" dirty="0">
                <a:hlinkClick r:id="rId4"/>
              </a:rPr>
              <a:t>=10&amp;hl=</a:t>
            </a:r>
            <a:r>
              <a:rPr lang="cs-CZ" sz="800" dirty="0" err="1">
                <a:hlinkClick r:id="rId4"/>
              </a:rPr>
              <a:t>cs&amp;site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imghp&amp;tbm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isch&amp;source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hp&amp;biw</a:t>
            </a:r>
            <a:r>
              <a:rPr lang="cs-CZ" sz="800" dirty="0">
                <a:hlinkClick r:id="rId4"/>
              </a:rPr>
              <a:t>=1366&amp;bih=651&amp;q=atlas+nosi%C4%8D&amp;oq=atlas+nosi%C4%8D&amp;gs_l=img.12..0.2552.9450.0.12615.11.8.0.3.3.0.135.883.2j6.8.0...0.0...</a:t>
            </a:r>
            <a:r>
              <a:rPr lang="cs-CZ" sz="800" dirty="0" smtClean="0">
                <a:hlinkClick r:id="rId4"/>
              </a:rPr>
              <a:t>1ac.1.VZRtlydni88</a:t>
            </a:r>
            <a:endParaRPr lang="cs-CZ" sz="800" dirty="0" smtClean="0"/>
          </a:p>
          <a:p>
            <a:r>
              <a:rPr lang="cs-CZ" sz="800" dirty="0">
                <a:hlinkClick r:id="rId4"/>
              </a:rPr>
              <a:t>http://www.google.cz/</a:t>
            </a:r>
            <a:r>
              <a:rPr lang="cs-CZ" sz="800" dirty="0" err="1">
                <a:hlinkClick r:id="rId4"/>
              </a:rPr>
              <a:t>search?num</a:t>
            </a:r>
            <a:r>
              <a:rPr lang="cs-CZ" sz="800" dirty="0">
                <a:hlinkClick r:id="rId4"/>
              </a:rPr>
              <a:t>=10&amp;hl=</a:t>
            </a:r>
            <a:r>
              <a:rPr lang="cs-CZ" sz="800" dirty="0" err="1">
                <a:hlinkClick r:id="rId4"/>
              </a:rPr>
              <a:t>cs&amp;site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imghp&amp;tbm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isch&amp;source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hp&amp;biw</a:t>
            </a:r>
            <a:r>
              <a:rPr lang="cs-CZ" sz="800" dirty="0">
                <a:hlinkClick r:id="rId4"/>
              </a:rPr>
              <a:t>=1366&amp;bih=651&amp;q=atlas+nosi%C4%8D&amp;oq=atlas+nosi%C4%8D&amp;gs_l=img.12..0.2552.9450.0.12615.11.8.0.3.3.0.135.883.2j6.8.0...0.0...</a:t>
            </a:r>
            <a:r>
              <a:rPr lang="cs-CZ" sz="800" dirty="0" smtClean="0">
                <a:hlinkClick r:id="rId4"/>
              </a:rPr>
              <a:t>1ac.1.VZRtlydni88</a:t>
            </a:r>
            <a:endParaRPr lang="cs-CZ" sz="800" dirty="0" smtClean="0"/>
          </a:p>
          <a:p>
            <a:r>
              <a:rPr lang="cs-CZ" sz="800" dirty="0"/>
              <a:t>http://www.google.cz/imgres?q=atlas+nosi%C4%8D&amp;num=10&amp;hl=cs&amp;biw=1366&amp;bih=651&amp;tbm=isch&amp;tbnid=bgM0mgUXdCIqrM:&amp;imgrefurl=http://marigraf.cz/skolni-prace/anatomie-lidskeho-tela/&amp;docid=FP30zxDVd56GeM&amp;imgurl=http://</a:t>
            </a:r>
            <a:r>
              <a:rPr lang="cs-CZ" sz="800" dirty="0" smtClean="0"/>
              <a:t>marigraf.cz/wp-content/uploads/atlas_axis.jpg&amp;w=900&amp;h=890&amp;ei=kHGrUOHFNMyO4gTA7IHYBQ&amp;zoom=1&amp;iact=hc&amp;vpx=184&amp;vpy=136&amp;dur=3736&amp;hovh=223&amp;hovw=226&amp;tx=105&amp;ty=111&amp;sig=107209084479291599427&amp;page=1&amp;tbnh=141&amp;tbnw=147&amp;start=0&amp;ndsp=18&amp;ved=1t:429,r:0,s:0,i:69</a:t>
            </a:r>
          </a:p>
          <a:p>
            <a:r>
              <a:rPr lang="cs-CZ" sz="800" dirty="0">
                <a:hlinkClick r:id="rId4"/>
              </a:rPr>
              <a:t>http://www.google.cz/</a:t>
            </a:r>
            <a:r>
              <a:rPr lang="cs-CZ" sz="800" dirty="0" err="1">
                <a:hlinkClick r:id="rId4"/>
              </a:rPr>
              <a:t>search?num</a:t>
            </a:r>
            <a:r>
              <a:rPr lang="cs-CZ" sz="800" dirty="0">
                <a:hlinkClick r:id="rId4"/>
              </a:rPr>
              <a:t>=10&amp;hl=</a:t>
            </a:r>
            <a:r>
              <a:rPr lang="cs-CZ" sz="800" dirty="0" err="1">
                <a:hlinkClick r:id="rId4"/>
              </a:rPr>
              <a:t>cs&amp;site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imghp&amp;tbm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isch&amp;source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hp&amp;biw</a:t>
            </a:r>
            <a:r>
              <a:rPr lang="cs-CZ" sz="800" dirty="0">
                <a:hlinkClick r:id="rId4"/>
              </a:rPr>
              <a:t>=1366&amp;bih=651&amp;q=atlas+nosi%C4%8D&amp;oq=atlas+nosi%C4%8D&amp;gs_l=img.12..0.2552.9450.0.12615.11.8.0.3.3.0.135.883.2j6.8.0...0.0...</a:t>
            </a:r>
            <a:r>
              <a:rPr lang="cs-CZ" sz="800" dirty="0" smtClean="0">
                <a:hlinkClick r:id="rId4"/>
              </a:rPr>
              <a:t>1ac.1.VZRtlydni88</a:t>
            </a:r>
            <a:endParaRPr lang="cs-CZ" sz="800" dirty="0" smtClean="0"/>
          </a:p>
          <a:p>
            <a:r>
              <a:rPr lang="cs-CZ" sz="800" dirty="0">
                <a:hlinkClick r:id="rId5"/>
              </a:rPr>
              <a:t>http://www.google.cz/</a:t>
            </a:r>
            <a:r>
              <a:rPr lang="cs-CZ" sz="800" dirty="0" err="1">
                <a:hlinkClick r:id="rId5"/>
              </a:rPr>
              <a:t>search?num</a:t>
            </a:r>
            <a:r>
              <a:rPr lang="cs-CZ" sz="800" dirty="0">
                <a:hlinkClick r:id="rId5"/>
              </a:rPr>
              <a:t>=10&amp;hl=</a:t>
            </a:r>
            <a:r>
              <a:rPr lang="cs-CZ" sz="800" dirty="0" err="1">
                <a:hlinkClick r:id="rId5"/>
              </a:rPr>
              <a:t>cs&amp;site</a:t>
            </a:r>
            <a:r>
              <a:rPr lang="cs-CZ" sz="800" dirty="0">
                <a:hlinkClick r:id="rId5"/>
              </a:rPr>
              <a:t>=</a:t>
            </a:r>
            <a:r>
              <a:rPr lang="cs-CZ" sz="800" dirty="0" err="1">
                <a:hlinkClick r:id="rId5"/>
              </a:rPr>
              <a:t>imghp&amp;tbm</a:t>
            </a:r>
            <a:r>
              <a:rPr lang="cs-CZ" sz="800" dirty="0">
                <a:hlinkClick r:id="rId5"/>
              </a:rPr>
              <a:t>=</a:t>
            </a:r>
            <a:r>
              <a:rPr lang="cs-CZ" sz="800" dirty="0" err="1">
                <a:hlinkClick r:id="rId5"/>
              </a:rPr>
              <a:t>isch&amp;source</a:t>
            </a:r>
            <a:r>
              <a:rPr lang="cs-CZ" sz="800" dirty="0">
                <a:hlinkClick r:id="rId5"/>
              </a:rPr>
              <a:t>=</a:t>
            </a:r>
            <a:r>
              <a:rPr lang="cs-CZ" sz="800" dirty="0" err="1">
                <a:hlinkClick r:id="rId5"/>
              </a:rPr>
              <a:t>hp&amp;biw</a:t>
            </a:r>
            <a:r>
              <a:rPr lang="cs-CZ" sz="800" dirty="0">
                <a:hlinkClick r:id="rId5"/>
              </a:rPr>
              <a:t>=1366&amp;bih=651&amp;q=%C4%8Depovec+axis&amp;oq=%C4%8Depovec+axis&amp;gs_l=img.12...1435.7697.0.9806.12.6.0.6.6.0.132.595.3j3.6.0...0.0...</a:t>
            </a:r>
            <a:r>
              <a:rPr lang="cs-CZ" sz="800" dirty="0" smtClean="0">
                <a:hlinkClick r:id="rId5"/>
              </a:rPr>
              <a:t>1ac.1.ASREihEXE8w</a:t>
            </a:r>
            <a:endParaRPr lang="cs-CZ" sz="800" dirty="0" smtClean="0"/>
          </a:p>
          <a:p>
            <a:r>
              <a:rPr lang="cs-CZ" sz="800" dirty="0">
                <a:hlinkClick r:id="rId6"/>
              </a:rPr>
              <a:t>http://www.google.cz/search?hl=cs&amp;cp=7&amp;gs_id=q&amp;xhr=t&amp;q=kr%C4%8Dn%C3%AD+obratle&amp;bav=on.2,or.r_gc.r_pw.r_qf.&amp;</a:t>
            </a:r>
            <a:r>
              <a:rPr lang="cs-CZ" sz="800" dirty="0" smtClean="0">
                <a:hlinkClick r:id="rId6"/>
              </a:rPr>
              <a:t>bpcl=38897761&amp;biw=1366&amp;bih=651&amp;wrapid=tljp1353413500601012&amp;um=1&amp;ie=UTF-8&amp;tbm=isch&amp;source=og&amp;sa=N&amp;tab=wi&amp;ei=KHWrUL7fKMr24QTinYHwAg</a:t>
            </a:r>
            <a:endParaRPr lang="cs-CZ" sz="800" dirty="0" smtClean="0"/>
          </a:p>
          <a:p>
            <a:r>
              <a:rPr lang="cs-CZ" sz="800" dirty="0">
                <a:hlinkClick r:id="rId6"/>
              </a:rPr>
              <a:t>http://www.google.cz/search?hl=cs&amp;cp=7&amp;gs_id=q&amp;xhr=t&amp;q=kr%C4%8Dn%C3%AD+obratle&amp;bav=on.2,or.r_gc.r_pw.r_qf.&amp;</a:t>
            </a:r>
            <a:r>
              <a:rPr lang="cs-CZ" sz="800" dirty="0" smtClean="0">
                <a:hlinkClick r:id="rId6"/>
              </a:rPr>
              <a:t>bpcl=38897761&amp;biw=1366&amp;bih=651&amp;wrapid=tljp1353413500601012&amp;um=1&amp;ie=UTF-8&amp;tbm=isch&amp;source=og&amp;sa=N&amp;tab=wi&amp;ei=KHWrUL7fKMr24QTinYHwAg</a:t>
            </a:r>
            <a:endParaRPr lang="cs-CZ" sz="800" dirty="0" smtClean="0"/>
          </a:p>
          <a:p>
            <a:r>
              <a:rPr lang="cs-CZ" sz="800" dirty="0">
                <a:hlinkClick r:id="rId6"/>
              </a:rPr>
              <a:t>http://www.google.cz/search?hl=cs&amp;cp=7&amp;gs_id=q&amp;xhr=t&amp;q=kr%C4%8Dn%C3%AD+obratle&amp;bav=on.2,or.r_gc.r_pw.r_qf.&amp;</a:t>
            </a:r>
            <a:r>
              <a:rPr lang="cs-CZ" sz="800" dirty="0" smtClean="0">
                <a:hlinkClick r:id="rId6"/>
              </a:rPr>
              <a:t>bpcl=38897761&amp;biw=1366&amp;bih=651&amp;wrapid=tljp1353413500601012&amp;um=1&amp;ie=UTF-8&amp;tbm=isch&amp;source=og&amp;sa=N&amp;tab=wi&amp;ei=KHWrUL7fKMr24QTinYHwAg</a:t>
            </a:r>
            <a:endParaRPr lang="cs-CZ" sz="800" dirty="0" smtClean="0"/>
          </a:p>
          <a:p>
            <a:r>
              <a:rPr lang="cs-CZ" sz="800" dirty="0">
                <a:hlinkClick r:id="rId6"/>
              </a:rPr>
              <a:t>http://www.google.cz/search?hl=cs&amp;cp=7&amp;gs_id=q&amp;xhr=t&amp;q=kr%C4%8Dn%C3%AD+obratle&amp;bav=on.2,or.r_gc.r_pw.r_qf.&amp;</a:t>
            </a:r>
            <a:r>
              <a:rPr lang="cs-CZ" sz="800" dirty="0" smtClean="0">
                <a:hlinkClick r:id="rId6"/>
              </a:rPr>
              <a:t>bpcl=38897761&amp;biw=1366&amp;bih=651&amp;wrapid=tljp1353413500601012&amp;um=1&amp;ie=UTF-8&amp;tbm=isch&amp;source=og&amp;sa=N&amp;tab=wi&amp;ei=KHWrUL7fKMr24QTinYHwAg</a:t>
            </a:r>
            <a:endParaRPr lang="cs-CZ" sz="800" dirty="0" smtClean="0"/>
          </a:p>
          <a:p>
            <a:r>
              <a:rPr lang="cs-CZ" sz="800" dirty="0"/>
              <a:t>http://www.google.cz/search?hl=cs&amp;cp=7&amp;gs_id=q&amp;xhr=t&amp;q=kr%C4%8Dn%C3%AD+obratle&amp;bav=on.2,or.r_gc.r_pw.r_qf.&amp;bpcl=38897761&amp;biw=1366&amp;bih=651&amp;wrapid=tljp1353413500601012&amp;um=1&amp;ie=UTF-8&amp;tbm=isch&amp;source=og&amp;sa=N&amp;tab=wi&amp;ei=KHWrUL7fKMr24QTinYHwAg</a:t>
            </a:r>
          </a:p>
        </p:txBody>
      </p:sp>
    </p:spTree>
    <p:extLst>
      <p:ext uri="{BB962C8B-B14F-4D97-AF65-F5344CB8AC3E}">
        <p14:creationId xmlns:p14="http://schemas.microsoft.com/office/powerpoint/2010/main" val="3164679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202</TotalTime>
  <Words>237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Krční obratle</vt:lpstr>
      <vt:lpstr>Krční obratle</vt:lpstr>
      <vt:lpstr>Krční obratle</vt:lpstr>
      <vt:lpstr>Krční obratle</vt:lpstr>
      <vt:lpstr>Krční obratle</vt:lpstr>
      <vt:lpstr>Krční obratle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obezita</dc:title>
  <dc:creator>Kamila Černá</dc:creator>
  <cp:lastModifiedBy>Kamila Černá</cp:lastModifiedBy>
  <cp:revision>47</cp:revision>
  <dcterms:created xsi:type="dcterms:W3CDTF">2012-11-14T10:16:49Z</dcterms:created>
  <dcterms:modified xsi:type="dcterms:W3CDTF">2012-11-21T09:00:15Z</dcterms:modified>
</cp:coreProperties>
</file>