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4" r:id="rId5"/>
    <p:sldId id="258" r:id="rId6"/>
    <p:sldId id="266" r:id="rId7"/>
    <p:sldId id="267" r:id="rId8"/>
    <p:sldId id="259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Číselné obory – čísla přirozená, čísla celá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operací s přirozenými a celými čísly.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Číselné obory – čísla přirozená, čísla celá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Druhy čísel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075240" cy="4968552"/>
          </a:xfrm>
        </p:spPr>
        <p:txBody>
          <a:bodyPr>
            <a:noAutofit/>
          </a:bodyPr>
          <a:lstStyle/>
          <a:p>
            <a:r>
              <a:rPr lang="cs-CZ" dirty="0" smtClean="0"/>
              <a:t>N … množina všech </a:t>
            </a:r>
            <a:r>
              <a:rPr lang="cs-CZ" b="1" dirty="0" smtClean="0"/>
              <a:t>přirozených</a:t>
            </a:r>
            <a:r>
              <a:rPr lang="cs-CZ" dirty="0" smtClean="0"/>
              <a:t> čísel </a:t>
            </a:r>
          </a:p>
          <a:p>
            <a:endParaRPr lang="cs-CZ" dirty="0" smtClean="0"/>
          </a:p>
          <a:p>
            <a:r>
              <a:rPr lang="cs-CZ" dirty="0" smtClean="0"/>
              <a:t>Z … množina všech </a:t>
            </a:r>
            <a:r>
              <a:rPr lang="cs-CZ" b="1" dirty="0" smtClean="0"/>
              <a:t>celých</a:t>
            </a:r>
            <a:r>
              <a:rPr lang="cs-CZ" dirty="0" smtClean="0"/>
              <a:t> čísel</a:t>
            </a:r>
          </a:p>
          <a:p>
            <a:endParaRPr lang="cs-CZ" dirty="0" smtClean="0"/>
          </a:p>
          <a:p>
            <a:r>
              <a:rPr lang="cs-CZ" dirty="0" smtClean="0"/>
              <a:t>Q … množina všech </a:t>
            </a:r>
            <a:r>
              <a:rPr lang="cs-CZ" b="1" dirty="0" smtClean="0"/>
              <a:t>racionálních</a:t>
            </a:r>
            <a:r>
              <a:rPr lang="cs-CZ" dirty="0" smtClean="0"/>
              <a:t> čísel</a:t>
            </a:r>
          </a:p>
          <a:p>
            <a:endParaRPr lang="cs-CZ" dirty="0" smtClean="0"/>
          </a:p>
          <a:p>
            <a:r>
              <a:rPr lang="cs-CZ" dirty="0" smtClean="0"/>
              <a:t>R … množina všech </a:t>
            </a:r>
            <a:r>
              <a:rPr lang="cs-CZ" b="1" dirty="0" smtClean="0"/>
              <a:t>reálných </a:t>
            </a:r>
            <a:r>
              <a:rPr lang="cs-CZ" dirty="0" smtClean="0"/>
              <a:t>čísel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Přirozená čísla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20"/>
          </a:xfrm>
        </p:spPr>
        <p:txBody>
          <a:bodyPr/>
          <a:lstStyle/>
          <a:p>
            <a:r>
              <a:rPr lang="cs-CZ" dirty="0" smtClean="0"/>
              <a:t>používají se pro určení počtu, nebo vyjadřování pořadí </a:t>
            </a:r>
          </a:p>
          <a:p>
            <a:r>
              <a:rPr lang="cs-CZ" dirty="0" smtClean="0"/>
              <a:t>značíme </a:t>
            </a:r>
            <a:r>
              <a:rPr lang="cs-CZ" i="1" dirty="0" smtClean="0"/>
              <a:t>N</a:t>
            </a:r>
            <a:r>
              <a:rPr lang="cs-CZ" dirty="0" smtClean="0"/>
              <a:t>, </a:t>
            </a:r>
            <a:r>
              <a:rPr lang="cs-CZ" i="1" dirty="0" smtClean="0">
                <a:latin typeface="Lucida Sans Unicode"/>
                <a:cs typeface="Lucida Sans Unicode"/>
              </a:rPr>
              <a:t>ℕ</a:t>
            </a:r>
            <a:endParaRPr lang="cs-CZ" i="1" dirty="0" smtClean="0"/>
          </a:p>
          <a:p>
            <a:r>
              <a:rPr lang="cs-CZ" dirty="0" smtClean="0"/>
              <a:t>základní operace s přirozenými čísly: sčítání, násobení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522920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pozn.: (U) věty o uzavřenosti, (A) věty o asociativnosti, (K) věty o komutativnosti, (N) věta o neutrálnosti, (D) věta o distributivnosti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 každá tři přirozená čísla </a:t>
            </a:r>
            <a:r>
              <a:rPr lang="cs-CZ" sz="3200" i="1" dirty="0" smtClean="0"/>
              <a:t>a</a:t>
            </a:r>
            <a:r>
              <a:rPr lang="cs-CZ" sz="3200" dirty="0" smtClean="0"/>
              <a:t>, </a:t>
            </a:r>
            <a:r>
              <a:rPr lang="cs-CZ" sz="3200" i="1" dirty="0" smtClean="0"/>
              <a:t>b</a:t>
            </a:r>
            <a:r>
              <a:rPr lang="cs-CZ" sz="3200" dirty="0" smtClean="0"/>
              <a:t>, </a:t>
            </a:r>
            <a:r>
              <a:rPr lang="cs-CZ" sz="3200" i="1" dirty="0" smtClean="0"/>
              <a:t>c</a:t>
            </a:r>
            <a:r>
              <a:rPr lang="cs-CZ" sz="3200" dirty="0" smtClean="0"/>
              <a:t> platí: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smtClean="0"/>
              <a:t>součet a + b je přirozené číslo</a:t>
            </a:r>
          </a:p>
          <a:p>
            <a:r>
              <a:rPr lang="cs-CZ" dirty="0" smtClean="0"/>
              <a:t>součin a · b je přirozené číslo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501008"/>
            <a:ext cx="3456384" cy="131818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+ (b + c) = (a + b) +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+ b = </a:t>
            </a:r>
            <a:r>
              <a:rPr lang="cs-CZ" sz="2800" dirty="0" err="1" smtClean="0"/>
              <a:t>b</a:t>
            </a:r>
            <a:r>
              <a:rPr lang="cs-CZ" sz="2800" dirty="0" smtClean="0"/>
              <a:t> + a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501008"/>
            <a:ext cx="3240360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· (b · c) = (a · b) ·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· b = </a:t>
            </a:r>
            <a:r>
              <a:rPr lang="cs-CZ" sz="2800" dirty="0" err="1" smtClean="0"/>
              <a:t>b</a:t>
            </a:r>
            <a:r>
              <a:rPr lang="cs-CZ" sz="2800" dirty="0" smtClean="0"/>
              <a:t> · 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 · a =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733256"/>
            <a:ext cx="3071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(b + c) = ab + </a:t>
            </a:r>
            <a:r>
              <a:rPr lang="cs-CZ" sz="3200" dirty="0" err="1" smtClean="0"/>
              <a:t>ac</a:t>
            </a:r>
            <a:endParaRPr lang="cs-CZ" sz="3200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6228184" y="1772816"/>
            <a:ext cx="1584176" cy="79208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(U)</a:t>
            </a:r>
            <a:endParaRPr lang="cs-CZ" sz="3200" dirty="0"/>
          </a:p>
        </p:txBody>
      </p:sp>
      <p:sp>
        <p:nvSpPr>
          <p:cNvPr id="8" name="Popisek se šipkou doleva 7"/>
          <p:cNvSpPr/>
          <p:nvPr/>
        </p:nvSpPr>
        <p:spPr>
          <a:xfrm>
            <a:off x="7524328" y="3573016"/>
            <a:ext cx="1187624" cy="792088"/>
          </a:xfrm>
          <a:prstGeom prst="lef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9" name="Popisek se šipkou doleva 8"/>
          <p:cNvSpPr/>
          <p:nvPr/>
        </p:nvSpPr>
        <p:spPr>
          <a:xfrm>
            <a:off x="6228184" y="4293096"/>
            <a:ext cx="1584176" cy="648072"/>
          </a:xfrm>
          <a:prstGeom prst="lef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  <p:sp>
        <p:nvSpPr>
          <p:cNvPr id="10" name="Popisek se šipkou doleva 9"/>
          <p:cNvSpPr/>
          <p:nvPr/>
        </p:nvSpPr>
        <p:spPr>
          <a:xfrm>
            <a:off x="5868144" y="5013176"/>
            <a:ext cx="1224136" cy="576064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(N)</a:t>
            </a:r>
            <a:endParaRPr lang="cs-CZ" sz="3200" dirty="0"/>
          </a:p>
        </p:txBody>
      </p:sp>
      <p:sp>
        <p:nvSpPr>
          <p:cNvPr id="11" name="Popisek se šipkou doleva 10"/>
          <p:cNvSpPr/>
          <p:nvPr/>
        </p:nvSpPr>
        <p:spPr>
          <a:xfrm>
            <a:off x="5868144" y="5733256"/>
            <a:ext cx="1584176" cy="792088"/>
          </a:xfrm>
          <a:prstGeom prst="leftArrow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(D)</a:t>
            </a:r>
            <a:endParaRPr lang="cs-CZ" sz="3200" dirty="0"/>
          </a:p>
        </p:txBody>
      </p:sp>
      <p:sp>
        <p:nvSpPr>
          <p:cNvPr id="12" name="Popisek se šipkou doprava 11"/>
          <p:cNvSpPr/>
          <p:nvPr/>
        </p:nvSpPr>
        <p:spPr>
          <a:xfrm>
            <a:off x="0" y="3645024"/>
            <a:ext cx="1115616" cy="504056"/>
          </a:xfrm>
          <a:prstGeom prst="righ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13" name="Popisek se šipkou doprava 12"/>
          <p:cNvSpPr/>
          <p:nvPr/>
        </p:nvSpPr>
        <p:spPr>
          <a:xfrm>
            <a:off x="0" y="4365104"/>
            <a:ext cx="1115616" cy="504056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+mn-lt"/>
              </a:rPr>
              <a:t>Řešte následující úlohy v oboru přirozených čísel:</a:t>
            </a:r>
            <a:endParaRPr lang="cs-CZ" sz="2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842992" cy="463711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8 – 2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 – 8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pomocí distributivnosti vypočítejte:</a:t>
            </a:r>
          </a:p>
          <a:p>
            <a:pPr marL="914400" lvl="1" indent="-514350">
              <a:buAutoNum type="alphaLcParenR"/>
            </a:pPr>
            <a:r>
              <a:rPr lang="cs-CZ" sz="2800" dirty="0" smtClean="0"/>
              <a:t>2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dirty="0" smtClean="0">
                <a:cs typeface="Lucida Sans Unicode"/>
              </a:rPr>
              <a:t>132+8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dirty="0" smtClean="0">
                <a:cs typeface="Lucida Sans Unicode"/>
              </a:rPr>
              <a:t>132=</a:t>
            </a:r>
          </a:p>
          <a:p>
            <a:pPr marL="914400" lvl="1" indent="-514350">
              <a:buAutoNum type="alphaLcParenR"/>
            </a:pPr>
            <a:endParaRPr lang="cs-CZ" sz="2800" dirty="0" smtClean="0">
              <a:cs typeface="Lucida Sans Unicode"/>
            </a:endParaRPr>
          </a:p>
          <a:p>
            <a:pPr marL="914400" lvl="1" indent="-514350">
              <a:buAutoNum type="alphaLcParenR"/>
            </a:pPr>
            <a:endParaRPr lang="cs-CZ" sz="2800" dirty="0" smtClean="0">
              <a:cs typeface="Lucida Sans Unicode"/>
            </a:endParaRPr>
          </a:p>
          <a:p>
            <a:pPr marL="914400" lvl="1" indent="-514350">
              <a:buAutoNum type="alphaLcParenR"/>
            </a:pPr>
            <a:r>
              <a:rPr lang="cs-CZ" sz="2800" dirty="0" smtClean="0">
                <a:cs typeface="Lucida Sans Unicode"/>
              </a:rPr>
              <a:t>3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dirty="0" smtClean="0">
                <a:cs typeface="Lucida Sans Unicode"/>
              </a:rPr>
              <a:t>100+2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dirty="0" smtClean="0">
                <a:cs typeface="Lucida Sans Unicode"/>
              </a:rPr>
              <a:t>1000=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051720" y="1628800"/>
            <a:ext cx="3102496" cy="158417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6 </a:t>
            </a:r>
            <a:r>
              <a:rPr lang="cs-CZ" dirty="0" smtClean="0">
                <a:cs typeface="Lucida Sans Unicode"/>
              </a:rPr>
              <a:t>⇒ K = {6}</a:t>
            </a:r>
          </a:p>
          <a:p>
            <a:pPr>
              <a:buNone/>
            </a:pPr>
            <a:endParaRPr lang="cs-CZ" dirty="0" smtClean="0">
              <a:cs typeface="Lucida Sans Unicode"/>
            </a:endParaRPr>
          </a:p>
          <a:p>
            <a:pPr>
              <a:buNone/>
            </a:pPr>
            <a:r>
              <a:rPr lang="cs-CZ" dirty="0" smtClean="0"/>
              <a:t>- 6 </a:t>
            </a:r>
            <a:r>
              <a:rPr lang="cs-CZ" dirty="0" smtClean="0">
                <a:cs typeface="Lucida Sans Unicode"/>
              </a:rPr>
              <a:t>⇒ K = {}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707904" y="4149080"/>
            <a:ext cx="4932040" cy="1080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2800" noProof="0" dirty="0" smtClean="0"/>
              <a:t>(2+8)</a:t>
            </a:r>
            <a:r>
              <a:rPr lang="cs-CZ" sz="2800" dirty="0" smtClean="0">
                <a:latin typeface="Lucida Sans Unicode"/>
                <a:cs typeface="Lucida Sans Unicode"/>
              </a:rPr>
              <a:t> ‧</a:t>
            </a:r>
            <a:r>
              <a:rPr lang="cs-CZ" sz="2800" noProof="0" dirty="0" smtClean="0">
                <a:cs typeface="Lucida Sans Unicode"/>
              </a:rPr>
              <a:t>132=10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noProof="0" dirty="0" smtClean="0">
                <a:cs typeface="Lucida Sans Unicode"/>
              </a:rPr>
              <a:t>132=1320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Lucida Sans Unicode"/>
              </a:rPr>
              <a:t>⇒ K = {1320}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800" dirty="0" smtClean="0"/>
              <a:t>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5661248"/>
            <a:ext cx="4845055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sz="2800" dirty="0" smtClean="0"/>
              <a:t>(3+20)</a:t>
            </a:r>
            <a:r>
              <a:rPr lang="cs-CZ" sz="2800" dirty="0" smtClean="0">
                <a:latin typeface="Lucida Sans Unicode"/>
                <a:cs typeface="Lucida Sans Unicode"/>
              </a:rPr>
              <a:t> ‧</a:t>
            </a:r>
            <a:r>
              <a:rPr lang="cs-CZ" sz="2800" dirty="0" smtClean="0">
                <a:cs typeface="Lucida Sans Unicode"/>
              </a:rPr>
              <a:t>100=23</a:t>
            </a:r>
            <a:r>
              <a:rPr lang="cs-CZ" sz="2800" dirty="0" smtClean="0">
                <a:latin typeface="Lucida Sans Unicode"/>
                <a:cs typeface="Lucida Sans Unicode"/>
              </a:rPr>
              <a:t>‧</a:t>
            </a:r>
            <a:r>
              <a:rPr lang="cs-CZ" sz="2800" dirty="0" smtClean="0">
                <a:cs typeface="Lucida Sans Unicode"/>
              </a:rPr>
              <a:t>100=2300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800" dirty="0" smtClean="0">
                <a:cs typeface="Lucida Sans Unicode"/>
              </a:rPr>
              <a:t>⇒ K = {2300}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Celá čísla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1"/>
          </a:xfrm>
        </p:spPr>
        <p:txBody>
          <a:bodyPr>
            <a:normAutofit/>
          </a:bodyPr>
          <a:lstStyle/>
          <a:p>
            <a:r>
              <a:rPr lang="cs-CZ" dirty="0" smtClean="0"/>
              <a:t>používají se např. pro určení změny počtu … </a:t>
            </a:r>
          </a:p>
          <a:p>
            <a:r>
              <a:rPr lang="cs-CZ" dirty="0" smtClean="0"/>
              <a:t>značíme </a:t>
            </a:r>
            <a:r>
              <a:rPr lang="cs-CZ" i="1" dirty="0" smtClean="0"/>
              <a:t>Z</a:t>
            </a:r>
            <a:r>
              <a:rPr lang="cs-CZ" dirty="0" smtClean="0"/>
              <a:t>, </a:t>
            </a:r>
            <a:r>
              <a:rPr lang="cs-CZ" i="1" dirty="0" smtClean="0">
                <a:latin typeface="Lucida Sans Unicode"/>
                <a:cs typeface="Lucida Sans Unicode"/>
              </a:rPr>
              <a:t>ℤ</a:t>
            </a:r>
            <a:endParaRPr lang="cs-CZ" i="1" dirty="0" smtClean="0"/>
          </a:p>
          <a:p>
            <a:r>
              <a:rPr lang="cs-CZ" dirty="0" smtClean="0"/>
              <a:t>základní operace s celými čísly: sčítání, odčítání, násobení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Pro každá tři celá čísla </a:t>
            </a:r>
            <a:r>
              <a:rPr lang="cs-CZ" sz="3200" i="1" dirty="0" smtClean="0">
                <a:solidFill>
                  <a:prstClr val="black"/>
                </a:solidFill>
              </a:rPr>
              <a:t>a</a:t>
            </a:r>
            <a:r>
              <a:rPr lang="cs-CZ" sz="3200" dirty="0" smtClean="0">
                <a:solidFill>
                  <a:prstClr val="black"/>
                </a:solidFill>
              </a:rPr>
              <a:t>, </a:t>
            </a:r>
            <a:r>
              <a:rPr lang="cs-CZ" sz="3200" i="1" dirty="0" smtClean="0">
                <a:solidFill>
                  <a:prstClr val="black"/>
                </a:solidFill>
              </a:rPr>
              <a:t>b</a:t>
            </a:r>
            <a:r>
              <a:rPr lang="cs-CZ" sz="3200" dirty="0" smtClean="0">
                <a:solidFill>
                  <a:prstClr val="black"/>
                </a:solidFill>
              </a:rPr>
              <a:t>, </a:t>
            </a:r>
            <a:r>
              <a:rPr lang="cs-CZ" sz="3200" i="1" dirty="0" smtClean="0">
                <a:solidFill>
                  <a:prstClr val="black"/>
                </a:solidFill>
              </a:rPr>
              <a:t>c</a:t>
            </a:r>
            <a:r>
              <a:rPr lang="cs-CZ" sz="3200" dirty="0" smtClean="0">
                <a:solidFill>
                  <a:prstClr val="black"/>
                </a:solidFill>
              </a:rPr>
              <a:t> platí: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58417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součet a + b je celé číslo</a:t>
            </a:r>
          </a:p>
          <a:p>
            <a:r>
              <a:rPr lang="cs-CZ" dirty="0" smtClean="0"/>
              <a:t>součin a · b je celé číslo</a:t>
            </a:r>
          </a:p>
          <a:p>
            <a:r>
              <a:rPr lang="cs-CZ" dirty="0" smtClean="0"/>
              <a:t>rozdíl a – b  je celé číslo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501008"/>
            <a:ext cx="3456384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+ (b + c) = (a + b) +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+ b = </a:t>
            </a:r>
            <a:r>
              <a:rPr lang="cs-CZ" sz="2800" dirty="0" err="1" smtClean="0"/>
              <a:t>b</a:t>
            </a:r>
            <a:r>
              <a:rPr lang="cs-CZ" sz="2800" dirty="0" smtClean="0"/>
              <a:t> + 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 + a =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501008"/>
            <a:ext cx="3240360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· (b · c) = (a · b) ·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· b = </a:t>
            </a:r>
            <a:r>
              <a:rPr lang="cs-CZ" sz="2800" dirty="0" err="1" smtClean="0"/>
              <a:t>b</a:t>
            </a:r>
            <a:r>
              <a:rPr lang="cs-CZ" sz="2800" dirty="0" smtClean="0"/>
              <a:t> · 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 · a =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805264"/>
            <a:ext cx="3071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(b + c) = ab + </a:t>
            </a:r>
            <a:r>
              <a:rPr lang="cs-CZ" sz="3200" dirty="0" err="1" smtClean="0"/>
              <a:t>ac</a:t>
            </a:r>
            <a:endParaRPr lang="cs-CZ" sz="3200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6228184" y="1772816"/>
            <a:ext cx="1584176" cy="79208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(U)</a:t>
            </a:r>
            <a:endParaRPr lang="cs-CZ" sz="3200" dirty="0"/>
          </a:p>
        </p:txBody>
      </p:sp>
      <p:sp>
        <p:nvSpPr>
          <p:cNvPr id="8" name="Popisek se šipkou doleva 7"/>
          <p:cNvSpPr/>
          <p:nvPr/>
        </p:nvSpPr>
        <p:spPr>
          <a:xfrm>
            <a:off x="7524328" y="3573016"/>
            <a:ext cx="1152128" cy="720080"/>
          </a:xfrm>
          <a:prstGeom prst="lef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9" name="Popisek se šipkou doleva 8"/>
          <p:cNvSpPr/>
          <p:nvPr/>
        </p:nvSpPr>
        <p:spPr>
          <a:xfrm>
            <a:off x="6228184" y="4149080"/>
            <a:ext cx="1224136" cy="648072"/>
          </a:xfrm>
          <a:prstGeom prst="lef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  <p:sp>
        <p:nvSpPr>
          <p:cNvPr id="10" name="Popisek se šipkou doleva 9"/>
          <p:cNvSpPr/>
          <p:nvPr/>
        </p:nvSpPr>
        <p:spPr>
          <a:xfrm>
            <a:off x="6012160" y="4941168"/>
            <a:ext cx="1224136" cy="576064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(N)</a:t>
            </a:r>
            <a:endParaRPr lang="cs-CZ" sz="3200" dirty="0"/>
          </a:p>
        </p:txBody>
      </p:sp>
      <p:sp>
        <p:nvSpPr>
          <p:cNvPr id="11" name="Popisek se šipkou doleva 10"/>
          <p:cNvSpPr/>
          <p:nvPr/>
        </p:nvSpPr>
        <p:spPr>
          <a:xfrm>
            <a:off x="5796136" y="5733256"/>
            <a:ext cx="1584176" cy="792088"/>
          </a:xfrm>
          <a:prstGeom prst="leftArrow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(D)</a:t>
            </a:r>
            <a:endParaRPr lang="cs-CZ" sz="3200" dirty="0"/>
          </a:p>
        </p:txBody>
      </p:sp>
      <p:sp>
        <p:nvSpPr>
          <p:cNvPr id="12" name="Popisek se šipkou doprava 11"/>
          <p:cNvSpPr/>
          <p:nvPr/>
        </p:nvSpPr>
        <p:spPr>
          <a:xfrm>
            <a:off x="0" y="3717032"/>
            <a:ext cx="1115616" cy="504056"/>
          </a:xfrm>
          <a:prstGeom prst="righ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13" name="Popisek se šipkou doprava 12"/>
          <p:cNvSpPr/>
          <p:nvPr/>
        </p:nvSpPr>
        <p:spPr>
          <a:xfrm>
            <a:off x="0" y="4293096"/>
            <a:ext cx="1115616" cy="504056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  <p:sp>
        <p:nvSpPr>
          <p:cNvPr id="14" name="Popisek se šipkou doprava 13"/>
          <p:cNvSpPr/>
          <p:nvPr/>
        </p:nvSpPr>
        <p:spPr>
          <a:xfrm>
            <a:off x="0" y="4941168"/>
            <a:ext cx="1115616" cy="504056"/>
          </a:xfrm>
          <a:prstGeom prst="righ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(N)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u="sng" dirty="0" smtClean="0"/>
              <a:t>existence opačného čísla</a:t>
            </a:r>
            <a:r>
              <a:rPr lang="cs-CZ" dirty="0" smtClean="0"/>
              <a:t>: ke každému celému číslu </a:t>
            </a:r>
            <a:r>
              <a:rPr lang="cs-CZ" i="1" dirty="0" smtClean="0"/>
              <a:t>a</a:t>
            </a:r>
            <a:r>
              <a:rPr lang="cs-CZ" dirty="0" smtClean="0"/>
              <a:t> existuje celé číslo  (– </a:t>
            </a:r>
            <a:r>
              <a:rPr lang="cs-CZ" i="1" dirty="0" smtClean="0"/>
              <a:t>a</a:t>
            </a:r>
            <a:r>
              <a:rPr lang="cs-CZ" dirty="0" smtClean="0"/>
              <a:t>) takové, že platí → </a:t>
            </a:r>
            <a:r>
              <a:rPr lang="cs-CZ" i="1" dirty="0" smtClean="0"/>
              <a:t>a </a:t>
            </a:r>
            <a:r>
              <a:rPr lang="cs-CZ" dirty="0" smtClean="0"/>
              <a:t>+ (– </a:t>
            </a:r>
            <a:r>
              <a:rPr lang="cs-CZ" i="1" dirty="0" err="1" smtClean="0"/>
              <a:t>a</a:t>
            </a:r>
            <a:r>
              <a:rPr lang="cs-CZ" dirty="0" smtClean="0"/>
              <a:t>) = 0</a:t>
            </a:r>
          </a:p>
          <a:p>
            <a:r>
              <a:rPr lang="cs-CZ" dirty="0" smtClean="0"/>
              <a:t>Př.: určete čísla opačná k číslům: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 2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 (2 +3)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[12 – (3</a:t>
            </a:r>
            <a:r>
              <a:rPr lang="cs-CZ" dirty="0" smtClean="0">
                <a:cs typeface="Lucida Sans Unicode"/>
              </a:rPr>
              <a:t>‧4)]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3068960"/>
            <a:ext cx="69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2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763688" y="3356992"/>
            <a:ext cx="2016224" cy="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283968" y="37170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907704" y="4005064"/>
            <a:ext cx="2016224" cy="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860032" y="4293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483768" y="4581128"/>
            <a:ext cx="2016224" cy="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580112" y="486916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3203848" y="5157192"/>
            <a:ext cx="2016224" cy="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4752528" cy="604867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Př.: vypočítejte zpaměti: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 6 + 24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–6 –24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6 – 24 = 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–6 –(–24)=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– (–6) –(–24)=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156393"/>
            <a:ext cx="273630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348880"/>
            <a:ext cx="273630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dirty="0" smtClean="0"/>
              <a:t>– 30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3501008"/>
            <a:ext cx="273630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dirty="0" smtClean="0"/>
              <a:t>– 18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4653136"/>
            <a:ext cx="273630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805264"/>
            <a:ext cx="273630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659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Základní poznatky z matematiky</vt:lpstr>
      <vt:lpstr>Druhy čísel</vt:lpstr>
      <vt:lpstr>Přirozená čísla</vt:lpstr>
      <vt:lpstr>Pro každá tři přirozená čísla a, b, c platí:</vt:lpstr>
      <vt:lpstr>Řešte následující úlohy v oboru přirozených čísel:</vt:lpstr>
      <vt:lpstr>Celá čísla</vt:lpstr>
      <vt:lpstr>Pro každá tři celá čísla a, b, c platí:</vt:lpstr>
      <vt:lpstr>Snímek 9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z matematiky</dc:title>
  <cp:lastModifiedBy>Michala Pfefrčková</cp:lastModifiedBy>
  <cp:revision>22</cp:revision>
  <dcterms:modified xsi:type="dcterms:W3CDTF">2012-11-21T12:15:23Z</dcterms:modified>
</cp:coreProperties>
</file>