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720" r:id="rId1"/>
  </p:sldMasterIdLst>
  <p:notesMasterIdLst>
    <p:notesMasterId r:id="rId9"/>
  </p:notesMasterIdLst>
  <p:handoutMasterIdLst>
    <p:handoutMasterId r:id="rId10"/>
  </p:handoutMasterIdLst>
  <p:sldIdLst>
    <p:sldId id="264" r:id="rId2"/>
    <p:sldId id="263" r:id="rId3"/>
    <p:sldId id="259" r:id="rId4"/>
    <p:sldId id="260" r:id="rId5"/>
    <p:sldId id="261" r:id="rId6"/>
    <p:sldId id="262" r:id="rId7"/>
    <p:sldId id="265" r:id="rId8"/>
  </p:sldIdLst>
  <p:sldSz cx="9144000" cy="6858000" type="screen4x3"/>
  <p:notesSz cx="9723438" cy="6858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60" d="100"/>
          <a:sy n="60" d="100"/>
        </p:scale>
        <p:origin x="-1434" y="-91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#5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A354F5B-C570-40B1-BF91-929CAEE8D6DC}" type="doc">
      <dgm:prSet loTypeId="urn:microsoft.com/office/officeart/2005/8/layout/funnel1" loCatId="relationship" qsTypeId="urn:microsoft.com/office/officeart/2005/8/quickstyle/simple1#5" qsCatId="simple" csTypeId="urn:microsoft.com/office/officeart/2005/8/colors/accent1_2#5" csCatId="accent1" phldr="1"/>
      <dgm:spPr/>
      <dgm:t>
        <a:bodyPr/>
        <a:lstStyle/>
        <a:p>
          <a:endParaRPr lang="cs-CZ"/>
        </a:p>
      </dgm:t>
    </dgm:pt>
    <dgm:pt modelId="{C83FD6F6-F091-4444-8E46-D42A12B55DB9}">
      <dgm:prSet phldrT="[Text]"/>
      <dgm:spPr/>
      <dgm:t>
        <a:bodyPr/>
        <a:lstStyle/>
        <a:p>
          <a:r>
            <a:rPr lang="cs-CZ" noProof="1" smtClean="0">
              <a:solidFill>
                <a:srgbClr val="FFC000"/>
              </a:solidFill>
            </a:rPr>
            <a:t>Jobs</a:t>
          </a:r>
        </a:p>
      </dgm:t>
    </dgm:pt>
    <dgm:pt modelId="{4F91DF5F-F89A-4F55-9EC0-A7435F05F5EB}" type="sibTrans" cxnId="{B45A163C-5C1D-4E6A-8414-4A041263C27A}">
      <dgm:prSet/>
      <dgm:spPr/>
      <dgm:t>
        <a:bodyPr/>
        <a:lstStyle/>
        <a:p>
          <a:endParaRPr lang="cs-CZ"/>
        </a:p>
      </dgm:t>
    </dgm:pt>
    <dgm:pt modelId="{49886524-D90E-4CE4-9699-E503C5DEEBA0}" type="parTrans" cxnId="{B45A163C-5C1D-4E6A-8414-4A041263C27A}">
      <dgm:prSet/>
      <dgm:spPr/>
      <dgm:t>
        <a:bodyPr/>
        <a:lstStyle/>
        <a:p>
          <a:endParaRPr lang="cs-CZ"/>
        </a:p>
      </dgm:t>
    </dgm:pt>
    <dgm:pt modelId="{AA195793-AF77-4115-8F11-E27365A6FBB0}" type="pres">
      <dgm:prSet presAssocID="{3A354F5B-C570-40B1-BF91-929CAEE8D6DC}" presName="Name0" presStyleCnt="0">
        <dgm:presLayoutVars>
          <dgm:chMax val="4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83D02DC-768D-4E9C-9EF1-5820792780A4}" type="pres">
      <dgm:prSet presAssocID="{3A354F5B-C570-40B1-BF91-929CAEE8D6DC}" presName="ellipse" presStyleLbl="trBgShp" presStyleIdx="0" presStyleCnt="1" custScaleX="43387" custScaleY="60832" custLinFactY="25007" custLinFactNeighborX="11840" custLinFactNeighborY="100000"/>
      <dgm:spPr/>
      <dgm:t>
        <a:bodyPr/>
        <a:lstStyle/>
        <a:p>
          <a:endParaRPr lang="cs-CZ"/>
        </a:p>
      </dgm:t>
    </dgm:pt>
    <dgm:pt modelId="{02ADDD38-45D9-4DA3-84B7-81D72BA14333}" type="pres">
      <dgm:prSet presAssocID="{3A354F5B-C570-40B1-BF91-929CAEE8D6DC}" presName="arrow1" presStyleLbl="fgShp" presStyleIdx="0" presStyleCnt="1"/>
      <dgm:spPr/>
    </dgm:pt>
    <dgm:pt modelId="{6BFC8C17-A76C-412B-B770-7A1BFF2815FE}" type="pres">
      <dgm:prSet presAssocID="{3A354F5B-C570-40B1-BF91-929CAEE8D6DC}" presName="rectangle" presStyleLbl="revTx" presStyleIdx="0" presStyleCnt="1" custLinFactNeighborX="-1064" custLinFactNeighborY="2751">
        <dgm:presLayoutVars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3BEAB3B8-CADF-4BC9-8008-5056F399B0A9}" type="pres">
      <dgm:prSet presAssocID="{3A354F5B-C570-40B1-BF91-929CAEE8D6DC}" presName="funnel" presStyleLbl="trAlignAcc1" presStyleIdx="0" presStyleCnt="1" custScaleX="125467" custScaleY="136366" custLinFactNeighborX="-1037" custLinFactNeighborY="3653"/>
      <dgm:spPr/>
      <dgm:t>
        <a:bodyPr/>
        <a:lstStyle/>
        <a:p>
          <a:endParaRPr lang="cs-CZ"/>
        </a:p>
      </dgm:t>
    </dgm:pt>
  </dgm:ptLst>
  <dgm:cxnLst>
    <dgm:cxn modelId="{3F1FBAAE-A59B-402F-9B08-374C80A23685}" type="presOf" srcId="{C83FD6F6-F091-4444-8E46-D42A12B55DB9}" destId="{6BFC8C17-A76C-412B-B770-7A1BFF2815FE}" srcOrd="0" destOrd="0" presId="urn:microsoft.com/office/officeart/2005/8/layout/funnel1"/>
    <dgm:cxn modelId="{1B443367-06DA-4133-AAF0-CA19B2C84F27}" type="presOf" srcId="{3A354F5B-C570-40B1-BF91-929CAEE8D6DC}" destId="{AA195793-AF77-4115-8F11-E27365A6FBB0}" srcOrd="0" destOrd="0" presId="urn:microsoft.com/office/officeart/2005/8/layout/funnel1"/>
    <dgm:cxn modelId="{B45A163C-5C1D-4E6A-8414-4A041263C27A}" srcId="{3A354F5B-C570-40B1-BF91-929CAEE8D6DC}" destId="{C83FD6F6-F091-4444-8E46-D42A12B55DB9}" srcOrd="0" destOrd="0" parTransId="{49886524-D90E-4CE4-9699-E503C5DEEBA0}" sibTransId="{4F91DF5F-F89A-4F55-9EC0-A7435F05F5EB}"/>
    <dgm:cxn modelId="{E64E79FC-53C2-43E5-982D-EDFA776385DE}" type="presParOf" srcId="{AA195793-AF77-4115-8F11-E27365A6FBB0}" destId="{283D02DC-768D-4E9C-9EF1-5820792780A4}" srcOrd="0" destOrd="0" presId="urn:microsoft.com/office/officeart/2005/8/layout/funnel1"/>
    <dgm:cxn modelId="{248FA9C3-E36D-47E2-8A4C-16E872CC1BD9}" type="presParOf" srcId="{AA195793-AF77-4115-8F11-E27365A6FBB0}" destId="{02ADDD38-45D9-4DA3-84B7-81D72BA14333}" srcOrd="1" destOrd="0" presId="urn:microsoft.com/office/officeart/2005/8/layout/funnel1"/>
    <dgm:cxn modelId="{37F771AF-7F1F-4ED0-B19B-DC19180B0D71}" type="presParOf" srcId="{AA195793-AF77-4115-8F11-E27365A6FBB0}" destId="{6BFC8C17-A76C-412B-B770-7A1BFF2815FE}" srcOrd="2" destOrd="0" presId="urn:microsoft.com/office/officeart/2005/8/layout/funnel1"/>
    <dgm:cxn modelId="{6EAFA901-8138-4EAA-9717-3576DF15F041}" type="presParOf" srcId="{AA195793-AF77-4115-8F11-E27365A6FBB0}" destId="{3BEAB3B8-CADF-4BC9-8008-5056F399B0A9}" srcOrd="3" destOrd="0" presId="urn:microsoft.com/office/officeart/2005/8/layout/funnel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3D02DC-768D-4E9C-9EF1-5820792780A4}">
      <dsp:nvSpPr>
        <dsp:cNvPr id="0" name=""/>
        <dsp:cNvSpPr/>
      </dsp:nvSpPr>
      <dsp:spPr>
        <a:xfrm>
          <a:off x="3744410" y="2304259"/>
          <a:ext cx="1583216" cy="770905"/>
        </a:xfrm>
        <a:prstGeom prst="ellipse">
          <a:avLst/>
        </a:prstGeom>
        <a:solidFill>
          <a:schemeClr val="accent1">
            <a:tint val="50000"/>
            <a:alpha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ADDD38-45D9-4DA3-84B7-81D72BA14333}">
      <dsp:nvSpPr>
        <dsp:cNvPr id="0" name=""/>
        <dsp:cNvSpPr/>
      </dsp:nvSpPr>
      <dsp:spPr>
        <a:xfrm>
          <a:off x="3756037" y="3575015"/>
          <a:ext cx="707181" cy="452596"/>
        </a:xfrm>
        <a:prstGeom prst="downArrow">
          <a:avLst/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BFC8C17-A76C-412B-B770-7A1BFF2815FE}">
      <dsp:nvSpPr>
        <dsp:cNvPr id="0" name=""/>
        <dsp:cNvSpPr/>
      </dsp:nvSpPr>
      <dsp:spPr>
        <a:xfrm>
          <a:off x="2376274" y="3937092"/>
          <a:ext cx="3394472" cy="8486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13360" tIns="213360" rIns="213360" bIns="213360" numCol="1" spcCol="1270" anchor="ctr" anchorCtr="0">
          <a:noAutofit/>
        </a:bodyPr>
        <a:lstStyle/>
        <a:p>
          <a:pPr lvl="0" algn="ctr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3000" kern="1200" noProof="1" smtClean="0">
              <a:solidFill>
                <a:srgbClr val="FFC000"/>
              </a:solidFill>
            </a:rPr>
            <a:t>Jobs</a:t>
          </a:r>
        </a:p>
      </dsp:txBody>
      <dsp:txXfrm>
        <a:off x="2376274" y="3937092"/>
        <a:ext cx="3394472" cy="848618"/>
      </dsp:txXfrm>
    </dsp:sp>
    <dsp:sp modelId="{3BEAB3B8-CADF-4BC9-8008-5056F399B0A9}">
      <dsp:nvSpPr>
        <dsp:cNvPr id="0" name=""/>
        <dsp:cNvSpPr/>
      </dsp:nvSpPr>
      <dsp:spPr>
        <a:xfrm>
          <a:off x="1584177" y="-144013"/>
          <a:ext cx="4968766" cy="4320312"/>
        </a:xfrm>
        <a:prstGeom prst="funnel">
          <a:avLst/>
        </a:prstGeom>
        <a:solidFill>
          <a:schemeClr val="lt1">
            <a:alpha val="4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funnel1">
  <dgm:title val=""/>
  <dgm:desc val=""/>
  <dgm:catLst>
    <dgm:cat type="relationship" pri="2000"/>
    <dgm:cat type="process" pri="27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4"/>
      <dgm:resizeHandles val="exact"/>
    </dgm:varLst>
    <dgm:alg type="composite">
      <dgm:param type="ar" val="1.25"/>
    </dgm:alg>
    <dgm:shape xmlns:r="http://schemas.openxmlformats.org/officeDocument/2006/relationships" r:blip="">
      <dgm:adjLst/>
    </dgm:shape>
    <dgm:presOf/>
    <dgm:choose name="Name1">
      <dgm:if name="Name2" axis="ch" ptType="node" func="cnt" op="equ" val="2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w" for="ch" forName="item1" refType="w" fact="0.35"/>
          <dgm:constr type="h" for="ch" forName="item1" refType="w" fact="0.35"/>
          <dgm:constr type="t" for="ch" forName="item1" refType="h" fact="0.05"/>
          <dgm:constr type="l" for="ch" forName="item1" refType="w" fact="0.125"/>
          <dgm:constr type="primFontSz" for="ch" forName="item1" op="equ" val="65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if>
      <dgm:else name="Name3">
        <dgm:constrLst>
          <dgm:constr type="w" for="ch" forName="ellipse" refType="w" fact="0.645"/>
          <dgm:constr type="h" for="ch" forName="ellipse" refType="h" fact="0.28"/>
          <dgm:constr type="t" for="ch" forName="ellipse" refType="w" fact="0.0275"/>
          <dgm:constr type="l" for="ch" forName="ellipse" refType="w" fact="0.0265"/>
          <dgm:constr type="w" for="ch" forName="arrow1" refType="w" fact="0.125"/>
          <dgm:constr type="h" for="ch" forName="arrow1" refType="h" fact="0.1"/>
          <dgm:constr type="t" for="ch" forName="arrow1" refType="h" fact="0.72"/>
          <dgm:constr type="l" for="ch" forName="arrow1" refType="w" fact="0.2875"/>
          <dgm:constr type="w" for="ch" forName="rectangle" refType="w" fact="0.6"/>
          <dgm:constr type="h" for="ch" forName="rectangle" refType="w" refFor="ch" refForName="rectangle" fact="0.25"/>
          <dgm:constr type="t" for="ch" forName="rectangle" refType="h" fact="0.8"/>
          <dgm:constr type="l" for="ch" forName="rectangle" refType="w" fact="0.05"/>
          <dgm:constr type="primFontSz" for="ch" forName="rectangle" val="65"/>
          <dgm:constr type="w" for="ch" forName="item1" refType="w" fact="0.225"/>
          <dgm:constr type="h" for="ch" forName="item1" refType="w" fact="0.225"/>
          <dgm:constr type="t" for="ch" forName="item1" refType="h" fact="0.336"/>
          <dgm:constr type="l" for="ch" forName="item1" refType="w" fact="0.261"/>
          <dgm:constr type="primFontSz" for="ch" forName="item1" val="65"/>
          <dgm:constr type="w" for="ch" forName="item2" refType="w" fact="0.225"/>
          <dgm:constr type="h" for="ch" forName="item2" refType="w" fact="0.225"/>
          <dgm:constr type="t" for="ch" forName="item2" refType="h" fact="0.125"/>
          <dgm:constr type="l" for="ch" forName="item2" refType="w" fact="0.1"/>
          <dgm:constr type="primFontSz" for="ch" forName="item2" refType="primFontSz" refFor="ch" refForName="item1" op="equ"/>
          <dgm:constr type="w" for="ch" forName="item3" refType="w" fact="0.225"/>
          <dgm:constr type="h" for="ch" forName="item3" refType="w" fact="0.225"/>
          <dgm:constr type="t" for="ch" forName="item3" refType="h" fact="0.057"/>
          <dgm:constr type="l" for="ch" forName="item3" refType="w" fact="0.33"/>
          <dgm:constr type="primFontSz" for="ch" forName="item3" refType="primFontSz" refFor="ch" refForName="item1" op="equ"/>
          <dgm:constr type="w" for="ch" forName="funnel" refType="w" fact="0.7"/>
          <dgm:constr type="h" for="ch" forName="funnel" refType="h" fact="0.7"/>
          <dgm:constr type="t" for="ch" forName="funnel"/>
          <dgm:constr type="l" for="ch" forName="funnel"/>
        </dgm:constrLst>
      </dgm:else>
    </dgm:choose>
    <dgm:ruleLst/>
    <dgm:choose name="Name4">
      <dgm:if name="Name5" axis="ch" ptType="node" func="cnt" op="gte" val="1">
        <dgm:layoutNode name="ellipse" styleLbl="trBgShp">
          <dgm:alg type="sp"/>
          <dgm:shape xmlns:r="http://schemas.openxmlformats.org/officeDocument/2006/relationships" type="ellipse" r:blip="">
            <dgm:adjLst/>
          </dgm:shape>
          <dgm:presOf/>
          <dgm:constrLst/>
          <dgm:ruleLst/>
        </dgm:layoutNode>
        <dgm:layoutNode name="arrow1" styleLbl="fgShp">
          <dgm:alg type="sp"/>
          <dgm:shape xmlns:r="http://schemas.openxmlformats.org/officeDocument/2006/relationships" type="downArrow" r:blip="">
            <dgm:adjLst/>
          </dgm:shape>
          <dgm:presOf/>
          <dgm:constrLst/>
          <dgm:ruleLst/>
        </dgm:layoutNode>
        <dgm:layoutNode name="rectangle" styleLbl="revTx">
          <dgm:varLst>
            <dgm:bulletEnabled val="1"/>
          </dgm:varLst>
          <dgm:alg type="tx">
            <dgm:param type="txAnchorHorzCh" val="ctr"/>
          </dgm:alg>
          <dgm:shape xmlns:r="http://schemas.openxmlformats.org/officeDocument/2006/relationships" type="rect" r:blip="">
            <dgm:adjLst/>
          </dgm:shape>
          <dgm:choose name="Name6">
            <dgm:if name="Name7" axis="ch" ptType="node" func="cnt" op="equ" val="1">
              <dgm:presOf axis="ch desOrSelf" ptType="node node" st="1 1" cnt="1 0"/>
            </dgm:if>
            <dgm:if name="Name8" axis="ch" ptType="node" func="cnt" op="equ" val="2">
              <dgm:presOf axis="ch desOrSelf" ptType="node node" st="2 1" cnt="1 0"/>
            </dgm:if>
            <dgm:if name="Name9" axis="ch" ptType="node" func="cnt" op="equ" val="3">
              <dgm:presOf axis="ch desOrSelf" ptType="node node" st="3 1" cnt="1 0"/>
            </dgm:if>
            <dgm:else name="Name10">
              <dgm:presOf axis="ch desOrSelf" ptType="node node" st="4 1" cnt="1 0"/>
            </dgm:else>
          </dgm:choose>
          <dgm:constrLst/>
          <dgm:ruleLst>
            <dgm:rule type="primFontSz" val="5" fact="NaN" max="NaN"/>
          </dgm:ruleLst>
        </dgm:layoutNode>
        <dgm:forEach name="Name11" axis="ch" ptType="node" st="2" cnt="1">
          <dgm:layoutNode name="item1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2">
              <dgm:if name="Name13" axis="root ch" ptType="all node" func="cnt" op="equ" val="1">
                <dgm:presOf/>
              </dgm:if>
              <dgm:if name="Name14" axis="root ch" ptType="all node" func="cnt" op="equ" val="2">
                <dgm:presOf axis="root ch desOrSelf" ptType="all node node" st="1 1 1" cnt="0 1 0"/>
              </dgm:if>
              <dgm:if name="Name15" axis="root ch" ptType="all node" func="cnt" op="equ" val="3">
                <dgm:presOf axis="root ch desOrSelf" ptType="all node node" st="1 2 1" cnt="0 1 0"/>
              </dgm:if>
              <dgm:else name="Name16">
                <dgm:presOf axis="root ch desOrSelf" ptType="all node node" st="1 3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17" axis="ch" ptType="node" st="3" cnt="1">
          <dgm:layoutNode name="item2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18">
              <dgm:if name="Name19" axis="root ch" ptType="all node" func="cnt" op="equ" val="1">
                <dgm:presOf/>
              </dgm:if>
              <dgm:if name="Name20" axis="root ch" ptType="all node" func="cnt" op="equ" val="2">
                <dgm:presOf/>
              </dgm:if>
              <dgm:if name="Name21" axis="root ch" ptType="all node" func="cnt" op="equ" val="3">
                <dgm:presOf axis="root ch desOrSelf" ptType="all node node" st="1 1 1" cnt="0 1 0"/>
              </dgm:if>
              <dgm:else name="Name22">
                <dgm:presOf axis="root ch desOrSelf" ptType="all node node" st="1 2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forEach name="Name23" axis="ch" ptType="node" st="4" cnt="1">
          <dgm:layoutNode name="item3" styleLbl="node1">
            <dgm:varLst>
              <dgm:bulletEnabled val="1"/>
            </dgm:varLst>
            <dgm:alg type="tx"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4">
              <dgm:if name="Name25" axis="root ch" ptType="all node" func="cnt" op="equ" val="1">
                <dgm:presOf/>
              </dgm:if>
              <dgm:if name="Name26" axis="root ch" ptType="all node" func="cnt" op="equ" val="2">
                <dgm:presOf/>
              </dgm:if>
              <dgm:if name="Name27" axis="root ch" ptType="all node" func="cnt" op="equ" val="3">
                <dgm:presOf/>
              </dgm:if>
              <dgm:else name="Name28">
                <dgm:presOf axis="root ch desOrSelf" ptType="all node node" st="1 1 1" cnt="0 1 0"/>
              </dgm:else>
            </dgm:choose>
            <dgm:constrLst>
              <dgm:constr type="tMarg" refType="primFontSz" fact="0.1"/>
              <dgm:constr type="bMarg" refType="primFontSz" fact="0.1"/>
              <dgm:constr type="lMarg" refType="primFontSz" fact="0.1"/>
              <dgm:constr type="rMarg" refType="primFontSz" fact="0.1"/>
            </dgm:constrLst>
            <dgm:ruleLst>
              <dgm:rule type="primFontSz" val="5" fact="NaN" max="NaN"/>
            </dgm:ruleLst>
          </dgm:layoutNode>
        </dgm:forEach>
        <dgm:layoutNode name="funnel" styleLbl="trAlignAcc1">
          <dgm:alg type="sp"/>
          <dgm:shape xmlns:r="http://schemas.openxmlformats.org/officeDocument/2006/relationships" type="funnel" r:blip="">
            <dgm:adjLst/>
          </dgm:shape>
          <dgm:presOf/>
          <dgm:constrLst/>
          <dgm:ruleLst/>
        </dgm:layoutNode>
      </dgm:if>
      <dgm:else name="Name29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B2B9F208-0632-4380-B4FA-87356EAEF8E9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2EEB3A3D-079E-4E14-87B7-913839E4075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62124678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038" y="0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30A117FD-479E-4470-A293-362B95521279}" type="datetimeFigureOut">
              <a:rPr lang="cs-CZ"/>
              <a:pPr>
                <a:defRPr/>
              </a:pPr>
              <a:t>17.3.2012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3138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noProof="0" smtClean="0"/>
              <a:t>Kliknutím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513"/>
            <a:ext cx="4213225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038" y="6513513"/>
            <a:ext cx="4214812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DF6DF673-D656-4C83-848D-AEE2B302B16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54674711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9458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Soutěžíme ve skupinách,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kdo vymyslí během 5 minut co nejvíce povolání v AJ.</a:t>
            </a:r>
            <a:endParaRPr lang="cs-CZ" sz="1000" i="1" dirty="0" smtClean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19459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B0542CB9-51F1-43D4-8E4E-322298227F27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4</a:t>
            </a:fld>
            <a:endParaRPr lang="cs-CZ" dirty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Zástupný symbol pro obrázek snímku 1"/>
          <p:cNvSpPr>
            <a:spLocks noGrp="1" noRot="1" noChangeAspec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1506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pPr>
              <a:spcBef>
                <a:spcPct val="0"/>
              </a:spcBef>
            </a:pP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Spojujeme</a:t>
            </a:r>
            <a:r>
              <a:rPr lang="cs-CZ" sz="1000" i="1" baseline="0" dirty="0" smtClean="0">
                <a:latin typeface="Tahoma" pitchFamily="34" charset="0"/>
                <a:cs typeface="Tahoma" pitchFamily="34" charset="0"/>
              </a:rPr>
              <a:t> český a anglický výraz</a:t>
            </a:r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.</a:t>
            </a:r>
          </a:p>
        </p:txBody>
      </p:sp>
      <p:sp>
        <p:nvSpPr>
          <p:cNvPr id="21507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noFill/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</a:pPr>
            <a:fld id="{27CD24F9-1C3E-4F9D-A017-913389067503}" type="slidenum">
              <a:rPr lang="cs-CZ"/>
              <a:pPr fontAlgn="base">
                <a:spcBef>
                  <a:spcPct val="0"/>
                </a:spcBef>
                <a:spcAft>
                  <a:spcPct val="0"/>
                </a:spcAft>
              </a:pPr>
              <a:t>5</a:t>
            </a:fld>
            <a:endParaRPr lang="cs-CZ" dirty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Poznámky:</a:t>
            </a:r>
          </a:p>
          <a:p>
            <a:r>
              <a:rPr lang="cs-CZ" sz="1000" i="1" dirty="0" smtClean="0">
                <a:latin typeface="Tahoma" pitchFamily="34" charset="0"/>
                <a:cs typeface="Tahoma" pitchFamily="34" charset="0"/>
              </a:rPr>
              <a:t>Pojmenuj anglicky.</a:t>
            </a:r>
            <a:endParaRPr lang="cs-CZ" sz="1000" i="1" dirty="0">
              <a:latin typeface="Tahoma" pitchFamily="34" charset="0"/>
              <a:cs typeface="Tahoma" pitchFamily="34" charset="0"/>
            </a:endParaRPr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pPr>
              <a:defRPr/>
            </a:pPr>
            <a:endParaRPr lang="cs-CZ" dirty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D5C50D-F980-4E3D-9AC7-A9AC495A8184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22BAB87-8C02-4960-88BC-E75465FD7C8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EE2031-31FB-47A1-A199-F69A2BAA2F95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4DC7A0-F58D-447F-B4E6-2877316D867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69790A9-4D79-4145-AE07-1371761B1485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3A8700B-4892-46BD-B37C-F5252E412B9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40A85C-83FE-4DCB-85AD-48914C643B2C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1DAAE1-95F0-4206-B183-C1852F84DD4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1967E9-BD68-4B36-8C27-E6AB6867F220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06F36E-394E-4357-A577-28BE63E483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795CA2-BD7C-4F46-80A8-45F392F9853D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0C480E-6A4A-49A2-80D9-10AA1F9AFEB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D6E1ED-963F-4180-8556-67BC7204A2C8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CB57F8-0DA6-495B-978C-C8755BE1234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085B0A-605F-4239-9C76-547481B2D2B3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8E6237-B45A-4D99-8622-0DBA69DCD1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61F20B-9AA6-473F-890F-79E69BAF5DD7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74EB62-F177-4E77-9665-57BC46C6B1A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1D3959-F237-4144-8730-98FFB15564FE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260D9C-C8CE-4C08-BE34-CC59466AE7B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C737E2-AF62-4634-8CE9-56403EA17E1A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CE7AD0C-7941-4D99-BB88-60F51019A350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ECD6164F-8ED2-43C2-9C22-2766C3B7C22E}" type="datetime1">
              <a:rPr lang="cs-CZ" smtClean="0"/>
              <a:t>17.3.2012</a:t>
            </a:fld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FC6CAF2D-5EFA-440E-AEC8-089ABCA5DBC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3" Type="http://schemas.openxmlformats.org/officeDocument/2006/relationships/image" Target="../media/image2.png"/><Relationship Id="rId7" Type="http://schemas.openxmlformats.org/officeDocument/2006/relationships/image" Target="../media/image6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5.xml"/><Relationship Id="rId6" Type="http://schemas.openxmlformats.org/officeDocument/2006/relationships/image" Target="../media/image5.jpeg"/><Relationship Id="rId5" Type="http://schemas.openxmlformats.org/officeDocument/2006/relationships/image" Target="../media/image4.jpeg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://office.microsoft.com/" TargetMode="Externa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2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Jazyk a jazyková komunikace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Cizí jazyk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Slovní zásoba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en-GB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Jobs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VY_22_INOVACE_04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cs typeface="Tahoma" pitchFamily="34" charset="0"/>
              </a:rPr>
              <a:t>Michaela Slaninová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08 - 2011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187539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  <p:sp>
        <p:nvSpPr>
          <p:cNvPr id="5" name="TextovéPole 4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Anglický jazyk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</a:t>
            </a:r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5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upevňování znalosti slovní zásoby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</a:t>
            </a:r>
            <a:r>
              <a:rPr lang="en-GB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Power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  <a:r>
              <a:rPr lang="en-GB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point, podrobnější metodika viz. poznámky u jednotlivých snímků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51945732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773544" y="2967335"/>
            <a:ext cx="1596912" cy="923330"/>
          </a:xfrm>
          <a:prstGeom prst="rect">
            <a:avLst/>
          </a:prstGeom>
          <a:solidFill>
            <a:schemeClr val="tx2">
              <a:lumMod val="60000"/>
              <a:lumOff val="40000"/>
            </a:schemeClr>
          </a:solidFill>
          <a:ln>
            <a:solidFill>
              <a:schemeClr val="bg2">
                <a:lumMod val="25000"/>
              </a:schemeClr>
            </a:solidFill>
          </a:ln>
          <a:scene3d>
            <a:camera prst="orthographicFront"/>
            <a:lightRig rig="threePt" dir="t"/>
          </a:scene3d>
          <a:sp3d>
            <a:bevelT prst="relaxedInset"/>
          </a:sp3d>
        </p:spPr>
        <p:txBody>
          <a:bodyPr wrap="none">
            <a:spAutoFit/>
          </a:bodyPr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5400" b="1" dirty="0" smtClean="0">
                <a:ln w="31550" cmpd="sng">
                  <a:gradFill>
                    <a:gsLst>
                      <a:gs pos="70000">
                        <a:schemeClr val="accent6">
                          <a:shade val="50000"/>
                          <a:satMod val="190000"/>
                        </a:schemeClr>
                      </a:gs>
                      <a:gs pos="0">
                        <a:schemeClr val="accent6">
                          <a:tint val="77000"/>
                          <a:satMod val="180000"/>
                        </a:schemeClr>
                      </a:gs>
                    </a:gsLst>
                    <a:lin ang="5400000"/>
                  </a:gradFill>
                  <a:prstDash val="solid"/>
                </a:ln>
                <a:solidFill>
                  <a:schemeClr val="accent3">
                    <a:lumMod val="75000"/>
                  </a:schemeClr>
                </a:solidFill>
                <a:effectLst>
                  <a:outerShdw blurRad="50800" dist="40000" dir="5400000" algn="tl" rotWithShape="0">
                    <a:srgbClr val="000000">
                      <a:shade val="5000"/>
                      <a:satMod val="120000"/>
                      <a:alpha val="33000"/>
                    </a:srgbClr>
                  </a:outerShdw>
                </a:effectLst>
                <a:latin typeface="+mn-lt"/>
              </a:rPr>
              <a:t>JOBS</a:t>
            </a:r>
            <a:endParaRPr lang="cs-CZ" sz="5400" b="1" dirty="0">
              <a:ln w="31550" cmpd="sng">
                <a:gradFill>
                  <a:gsLst>
                    <a:gs pos="70000">
                      <a:schemeClr val="accent6">
                        <a:shade val="50000"/>
                        <a:satMod val="190000"/>
                      </a:schemeClr>
                    </a:gs>
                    <a:gs pos="0">
                      <a:schemeClr val="accent6">
                        <a:tint val="77000"/>
                        <a:satMod val="180000"/>
                      </a:schemeClr>
                    </a:gs>
                  </a:gsLst>
                  <a:lin ang="5400000"/>
                </a:gradFill>
                <a:prstDash val="solid"/>
              </a:ln>
              <a:solidFill>
                <a:schemeClr val="accent3">
                  <a:lumMod val="75000"/>
                </a:schemeClr>
              </a:solidFill>
              <a:effectLst>
                <a:outerShdw blurRad="50800" dist="40000" dir="5400000" algn="tl" rotWithShape="0">
                  <a:srgbClr val="000000">
                    <a:shade val="5000"/>
                    <a:satMod val="120000"/>
                    <a:alpha val="33000"/>
                  </a:srgbClr>
                </a:outerShdw>
              </a:effectLst>
              <a:latin typeface="+mn-lt"/>
            </a:endParaRPr>
          </a:p>
        </p:txBody>
      </p:sp>
      <p:pic>
        <p:nvPicPr>
          <p:cNvPr id="17410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3124200" y="6356351"/>
            <a:ext cx="2895600" cy="365125"/>
          </a:xfrm>
        </p:spPr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/>
          <a:lstStyle/>
          <a:p>
            <a:r>
              <a:rPr lang="cs-CZ" sz="1500" b="1" i="1" dirty="0" smtClean="0">
                <a:solidFill>
                  <a:schemeClr val="accent5">
                    <a:lumMod val="50000"/>
                  </a:schemeClr>
                </a:solidFill>
                <a:latin typeface="Tahoma" pitchFamily="34" charset="0"/>
              </a:rPr>
              <a:t>Kolik povolání dokážeš v angličtině vyjmenovat? </a:t>
            </a:r>
          </a:p>
        </p:txBody>
      </p:sp>
      <p:graphicFrame>
        <p:nvGraphicFramePr>
          <p:cNvPr id="2" name="Zástupný symbol pro obsah 1"/>
          <p:cNvGraphicFramePr>
            <a:graphicFrameLocks noGrp="1"/>
          </p:cNvGraphicFramePr>
          <p:nvPr>
            <p:ph idx="1"/>
          </p:nvPr>
        </p:nvGraphicFramePr>
        <p:xfrm>
          <a:off x="395536" y="1196752"/>
          <a:ext cx="8219256" cy="452596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18435" name="Picture 4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Elipsa 4"/>
          <p:cNvSpPr/>
          <p:nvPr/>
        </p:nvSpPr>
        <p:spPr>
          <a:xfrm>
            <a:off x="2987824" y="2996952"/>
            <a:ext cx="1440160" cy="576064"/>
          </a:xfrm>
          <a:prstGeom prst="ellipse">
            <a:avLst/>
          </a:prstGeom>
          <a:solidFill>
            <a:srgbClr val="7030A0">
              <a:alpha val="40000"/>
            </a:srgb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manager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1" name="Elipsa 10"/>
          <p:cNvSpPr/>
          <p:nvPr/>
        </p:nvSpPr>
        <p:spPr>
          <a:xfrm>
            <a:off x="5004048" y="1997224"/>
            <a:ext cx="1664568" cy="576064"/>
          </a:xfrm>
          <a:prstGeom prst="ellipse">
            <a:avLst/>
          </a:prstGeom>
          <a:solidFill>
            <a:schemeClr val="accent6">
              <a:lumMod val="60000"/>
              <a:lumOff val="40000"/>
              <a:alpha val="40000"/>
            </a:scheme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babysitter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2" name="Elipsa 11"/>
          <p:cNvSpPr/>
          <p:nvPr/>
        </p:nvSpPr>
        <p:spPr>
          <a:xfrm>
            <a:off x="3563888" y="1556792"/>
            <a:ext cx="1440160" cy="576064"/>
          </a:xfrm>
          <a:prstGeom prst="ellipse">
            <a:avLst/>
          </a:prstGeom>
          <a:solidFill>
            <a:schemeClr val="accent2">
              <a:lumMod val="75000"/>
              <a:alpha val="40000"/>
            </a:scheme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teacher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3" name="Elipsa 12"/>
          <p:cNvSpPr/>
          <p:nvPr/>
        </p:nvSpPr>
        <p:spPr>
          <a:xfrm>
            <a:off x="4644008" y="2852936"/>
            <a:ext cx="1656184" cy="576064"/>
          </a:xfrm>
          <a:prstGeom prst="ellipse">
            <a:avLst/>
          </a:prstGeom>
          <a:solidFill>
            <a:schemeClr val="accent3">
              <a:alpha val="40000"/>
            </a:scheme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mechanic</a:t>
            </a:r>
          </a:p>
          <a:p>
            <a:pPr algn="ctr"/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5" name="Elipsa 14"/>
          <p:cNvSpPr/>
          <p:nvPr/>
        </p:nvSpPr>
        <p:spPr>
          <a:xfrm>
            <a:off x="2195736" y="2132856"/>
            <a:ext cx="1440160" cy="576064"/>
          </a:xfrm>
          <a:prstGeom prst="ellipse">
            <a:avLst/>
          </a:prstGeom>
          <a:solidFill>
            <a:srgbClr val="FFFF00">
              <a:alpha val="40000"/>
            </a:srgbClr>
          </a:solidFill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doctor</a:t>
            </a:r>
          </a:p>
          <a:p>
            <a:pPr algn="ctr"/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6" name="Elipsa 15"/>
          <p:cNvSpPr/>
          <p:nvPr/>
        </p:nvSpPr>
        <p:spPr>
          <a:xfrm>
            <a:off x="3707904" y="2348880"/>
            <a:ext cx="1440160" cy="576064"/>
          </a:xfrm>
          <a:prstGeom prst="ellipse">
            <a:avLst/>
          </a:prstGeom>
        </p:spPr>
        <p:style>
          <a:lnRef idx="0">
            <a:schemeClr val="accent1">
              <a:hueOff val="0"/>
              <a:satOff val="0"/>
              <a:lumOff val="0"/>
              <a:alphaOff val="0"/>
            </a:schemeClr>
          </a:lnRef>
          <a:fillRef idx="1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fillRef>
          <a:effectRef idx="0">
            <a:schemeClr val="accent1">
              <a:tint val="50000"/>
              <a:alpha val="40000"/>
              <a:hueOff val="0"/>
              <a:satOff val="0"/>
              <a:lumOff val="0"/>
              <a:alphaOff val="0"/>
            </a:schemeClr>
          </a:effectRef>
          <a:fontRef idx="minor">
            <a:schemeClr val="lt1">
              <a:hueOff val="0"/>
              <a:satOff val="0"/>
              <a:lumOff val="0"/>
              <a:alphaOff val="0"/>
            </a:schemeClr>
          </a:fontRef>
        </p:style>
        <p:txBody>
          <a:bodyPr/>
          <a:lstStyle/>
          <a:p>
            <a:pPr algn="ctr"/>
            <a:r>
              <a:rPr lang="cs-CZ" noProof="1" smtClean="0">
                <a:solidFill>
                  <a:schemeClr val="tx1"/>
                </a:solidFill>
              </a:rPr>
              <a:t>driver</a:t>
            </a:r>
            <a:endParaRPr lang="cs-CZ" noProof="1">
              <a:solidFill>
                <a:schemeClr val="tx1"/>
              </a:solidFill>
            </a:endParaRPr>
          </a:p>
        </p:txBody>
      </p:sp>
      <p:sp>
        <p:nvSpPr>
          <p:cNvPr id="14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2" grpId="0">
        <p:bldAsOne/>
      </p:bldGraphic>
      <p:bldP spid="5" grpId="0" animBg="1"/>
      <p:bldP spid="11" grpId="0" animBg="1"/>
      <p:bldP spid="12" grpId="0" animBg="1"/>
      <p:bldP spid="13" grpId="0" animBg="1"/>
      <p:bldP spid="15" grpId="0" animBg="1"/>
      <p:bldP spid="16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2400" i="1" dirty="0" smtClean="0">
                <a:solidFill>
                  <a:srgbClr val="FFC000"/>
                </a:solidFill>
                <a:latin typeface="Tahoma" pitchFamily="34" charset="0"/>
              </a:rPr>
              <a:t>Dokážeš tato povolání přeložit do angličtiny?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3178696" cy="4525963"/>
          </a:xfrm>
        </p:spPr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92D050"/>
                </a:solidFill>
              </a:rPr>
              <a:t>průvodce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accent6">
                    <a:lumMod val="75000"/>
                  </a:schemeClr>
                </a:solidFill>
              </a:rPr>
              <a:t>krejčí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tx2">
                    <a:lumMod val="60000"/>
                    <a:lumOff val="40000"/>
                  </a:schemeClr>
                </a:solidFill>
              </a:rPr>
              <a:t>popelář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C00000"/>
                </a:solidFill>
              </a:rPr>
              <a:t>programátor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chemeClr val="bg2">
                    <a:lumMod val="25000"/>
                  </a:schemeClr>
                </a:solidFill>
              </a:rPr>
              <a:t>zdravotní sestra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>
                <a:solidFill>
                  <a:srgbClr val="FFFF00"/>
                </a:solidFill>
              </a:rPr>
              <a:t>číšník</a:t>
            </a:r>
            <a:endParaRPr lang="en-GB" dirty="0" smtClean="0">
              <a:solidFill>
                <a:srgbClr val="FFFF00"/>
              </a:solidFill>
            </a:endParaRP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en-GB" dirty="0" smtClean="0"/>
          </a:p>
        </p:txBody>
      </p:sp>
      <p:sp>
        <p:nvSpPr>
          <p:cNvPr id="20483" name="TextovéPole 3"/>
          <p:cNvSpPr txBox="1">
            <a:spLocks noChangeArrowheads="1"/>
          </p:cNvSpPr>
          <p:nvPr/>
        </p:nvSpPr>
        <p:spPr bwMode="auto">
          <a:xfrm>
            <a:off x="1692275" y="1700213"/>
            <a:ext cx="184150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endParaRPr lang="cs-CZ" dirty="0">
              <a:latin typeface="Calibri" pitchFamily="34" charset="0"/>
            </a:endParaRPr>
          </a:p>
        </p:txBody>
      </p:sp>
      <p:pic>
        <p:nvPicPr>
          <p:cNvPr id="20484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Zástupný symbol pro obsah 2"/>
          <p:cNvSpPr txBox="1">
            <a:spLocks/>
          </p:cNvSpPr>
          <p:nvPr/>
        </p:nvSpPr>
        <p:spPr bwMode="auto">
          <a:xfrm>
            <a:off x="4283968" y="1700808"/>
            <a:ext cx="3178696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rtlCol="0" anchor="t" anchorCtr="0" compatLnSpc="1">
            <a:prstTxWarp prst="textNoShape">
              <a:avLst/>
            </a:prstTxWarp>
            <a:normAutofit/>
          </a:bodyPr>
          <a:lstStyle/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wait</a:t>
            </a:r>
            <a:r>
              <a:rPr lang="cs-CZ" sz="3200" noProof="1" smtClean="0">
                <a:latin typeface="+mn-lt"/>
              </a:rPr>
              <a:t>e</a:t>
            </a:r>
            <a:r>
              <a:rPr lang="en-US" sz="3200" noProof="1" smtClean="0">
                <a:latin typeface="+mn-lt"/>
              </a:rPr>
              <a:t>r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nurse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tailor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dustman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programmer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r>
              <a:rPr lang="en-US" sz="3200" noProof="1" smtClean="0">
                <a:latin typeface="+mn-lt"/>
              </a:rPr>
              <a:t>guide</a:t>
            </a:r>
            <a:endParaRPr kumimoji="0" lang="en-US" sz="3200" b="0" i="0" u="none" strike="noStrike" kern="1200" cap="none" spc="0" normalizeH="0" baseline="0" noProof="1" smtClean="0">
              <a:ln>
                <a:noFill/>
              </a:ln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1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  <a:p>
            <a:pPr marL="342900" marR="0" lvl="0" indent="-342900" algn="l" defTabSz="914400" rtl="0" eaLnBrk="1" fontAlgn="auto" latinLnBrk="0" hangingPunct="1">
              <a:lnSpc>
                <a:spcPct val="100000"/>
              </a:lnSpc>
              <a:spcBef>
                <a:spcPct val="20000"/>
              </a:spcBef>
              <a:spcAft>
                <a:spcPts val="0"/>
              </a:spcAft>
              <a:buClrTx/>
              <a:buSzTx/>
              <a:buFont typeface="Arial" pitchFamily="34" charset="0"/>
              <a:buChar char="•"/>
              <a:tabLst/>
              <a:defRPr/>
            </a:pPr>
            <a:endParaRPr kumimoji="0" lang="en-US" sz="3200" b="0" i="0" u="none" strike="noStrike" kern="1200" cap="none" spc="0" normalizeH="0" baseline="0" noProof="1" smtClean="0">
              <a:ln>
                <a:noFill/>
              </a:ln>
              <a:solidFill>
                <a:schemeClr val="tx1"/>
              </a:solidFill>
              <a:effectLst/>
              <a:uLnTx/>
              <a:uFillTx/>
              <a:latin typeface="+mn-lt"/>
              <a:ea typeface="+mn-ea"/>
              <a:cs typeface="+mn-cs"/>
            </a:endParaRPr>
          </a:p>
        </p:txBody>
      </p:sp>
      <p:sp>
        <p:nvSpPr>
          <p:cNvPr id="8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6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2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850" y="6381750"/>
            <a:ext cx="530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75856" y="1124744"/>
            <a:ext cx="1130424" cy="1130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9632" y="1700808"/>
            <a:ext cx="1008112" cy="1008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5508104" y="1268760"/>
            <a:ext cx="1296144" cy="129614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5796136" y="3501008"/>
            <a:ext cx="1512168" cy="151216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0" name="Picture 6"/>
          <p:cNvPicPr>
            <a:picLocks noChangeAspect="1" noChangeArrowheads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1115616" y="3284984"/>
            <a:ext cx="1440160" cy="14401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31" name="Picture 7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3419872" y="2780928"/>
            <a:ext cx="1490464" cy="149046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ovéPole 8"/>
          <p:cNvSpPr txBox="1"/>
          <p:nvPr/>
        </p:nvSpPr>
        <p:spPr>
          <a:xfrm>
            <a:off x="1115616" y="404664"/>
            <a:ext cx="7200800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i="1" noProof="1" smtClean="0">
                <a:solidFill>
                  <a:srgbClr val="7030A0"/>
                </a:solidFill>
              </a:rPr>
              <a:t>What is your dream job? Why?</a:t>
            </a:r>
            <a:endParaRPr lang="cs-CZ" sz="2000" i="1" noProof="1">
              <a:solidFill>
                <a:srgbClr val="7030A0"/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827584" y="5445224"/>
            <a:ext cx="6912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2400" i="1" noProof="1" smtClean="0">
                <a:solidFill>
                  <a:srgbClr val="7030A0"/>
                </a:solidFill>
              </a:rPr>
              <a:t>What’s </a:t>
            </a:r>
            <a:r>
              <a:rPr lang="en-US" sz="2400" i="1" dirty="0" smtClean="0">
                <a:solidFill>
                  <a:srgbClr val="7030A0"/>
                </a:solidFill>
              </a:rPr>
              <a:t>your mother’s and father’s job?</a:t>
            </a:r>
            <a:endParaRPr lang="cs-CZ" sz="2400" i="1" dirty="0">
              <a:solidFill>
                <a:srgbClr val="7030A0"/>
              </a:solidFill>
            </a:endParaRPr>
          </a:p>
        </p:txBody>
      </p:sp>
      <p:sp>
        <p:nvSpPr>
          <p:cNvPr id="12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5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3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0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03105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Citace: </a:t>
            </a:r>
          </a:p>
          <a:p>
            <a:r>
              <a:rPr lang="en-GB" sz="1600" dirty="0">
                <a:latin typeface="Tahoma" pitchFamily="34" charset="0"/>
                <a:ea typeface="Tahoma" pitchFamily="34" charset="0"/>
                <a:cs typeface="Tahoma" pitchFamily="34" charset="0"/>
                <a:hlinkClick r:id="rId3"/>
              </a:rPr>
              <a:t>http://office.microsoft.com</a:t>
            </a:r>
            <a:endParaRPr lang="en-GB" sz="1600" dirty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dirty="0" smtClean="0"/>
              <a:t>Moderní škola 2011, CZ.1.07/1.4.00/21.1692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55930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367</TotalTime>
  <Words>200</Words>
  <Application>Microsoft Office PowerPoint</Application>
  <PresentationFormat>Předvádění na obrazovce (4:3)</PresentationFormat>
  <Paragraphs>64</Paragraphs>
  <Slides>7</Slides>
  <Notes>5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systému Office</vt:lpstr>
      <vt:lpstr>Prezentace aplikace PowerPoint</vt:lpstr>
      <vt:lpstr>Prezentace aplikace PowerPoint</vt:lpstr>
      <vt:lpstr>Prezentace aplikace PowerPoint</vt:lpstr>
      <vt:lpstr>Kolik povolání dokážeš v angličtině vyjmenovat? </vt:lpstr>
      <vt:lpstr>Dokážeš tato povolání přeložit do angličtiny?</vt:lpstr>
      <vt:lpstr>Prezentace aplikace PowerPoint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dana</cp:lastModifiedBy>
  <cp:revision>66</cp:revision>
  <dcterms:created xsi:type="dcterms:W3CDTF">2011-05-26T14:17:08Z</dcterms:created>
  <dcterms:modified xsi:type="dcterms:W3CDTF">2012-03-17T09:27:09Z</dcterms:modified>
</cp:coreProperties>
</file>