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10"/>
  </p:notesMasterIdLst>
  <p:sldIdLst>
    <p:sldId id="256" r:id="rId2"/>
    <p:sldId id="259" r:id="rId3"/>
    <p:sldId id="257" r:id="rId4"/>
    <p:sldId id="260" r:id="rId5"/>
    <p:sldId id="261" r:id="rId6"/>
    <p:sldId id="263" r:id="rId7"/>
    <p:sldId id="262" r:id="rId8"/>
    <p:sldId id="25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00743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29" autoAdjust="0"/>
    <p:restoredTop sz="94660"/>
  </p:normalViewPr>
  <p:slideViewPr>
    <p:cSldViewPr>
      <p:cViewPr>
        <p:scale>
          <a:sx n="66" d="100"/>
          <a:sy n="66" d="100"/>
        </p:scale>
        <p:origin x="-140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145C6B-7CDB-4B6F-9CC0-7F073FBFE1F1}" type="datetimeFigureOut">
              <a:rPr lang="cs-CZ" smtClean="0"/>
              <a:t>19.11.2012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F982CA-E0DA-4A77-AE3C-E31C6A04646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61581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19.11.2012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19.11.2012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19.11.2012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19.11.2012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19.11.2012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19.11.2012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19.11.2012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19.11.2012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19.11.2012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19.11.2012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19.11.2012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9531">
              <a:srgbClr val="002060"/>
            </a:gs>
            <a:gs pos="59062">
              <a:srgbClr val="FCB679"/>
            </a:gs>
            <a:gs pos="58125">
              <a:srgbClr val="F8B479"/>
            </a:gs>
            <a:gs pos="56250">
              <a:srgbClr val="F0AF78"/>
            </a:gs>
            <a:gs pos="52500">
              <a:srgbClr val="E0A576"/>
            </a:gs>
            <a:gs pos="45000">
              <a:srgbClr val="C09273"/>
            </a:gs>
            <a:gs pos="30000">
              <a:srgbClr val="806C6D"/>
            </a:gs>
            <a:gs pos="24000">
              <a:srgbClr val="002060">
                <a:lumMod val="64000"/>
                <a:lumOff val="36000"/>
                <a:alpha val="78000"/>
              </a:srgbClr>
            </a:gs>
            <a:gs pos="60000">
              <a:schemeClr val="bg2">
                <a:tint val="95000"/>
                <a:shade val="100000"/>
                <a:satMod val="130000"/>
                <a:lumMod val="130000"/>
              </a:schemeClr>
            </a:gs>
            <a:gs pos="100000">
              <a:schemeClr val="bg2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19.11.2012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ransition spd="slow">
    <p:wipe/>
  </p:transition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1403648" y="764704"/>
            <a:ext cx="72008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Název školy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Základní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škola Chomutov, Písečná 5144</a:t>
            </a:r>
            <a:br>
              <a:rPr lang="cs-CZ" sz="2400" dirty="0">
                <a:latin typeface="Times New Roman" pitchFamily="18" charset="0"/>
                <a:cs typeface="Times New Roman" pitchFamily="18" charset="0"/>
              </a:rPr>
            </a:br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Název materiálu: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VY_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52_INOVACE_07_ NAŠE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SLUNEČNÍ_SOUSTAVA_ad2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Číslo projektu</a:t>
            </a:r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CZ 1.07/1.4.00/21.3355</a:t>
            </a:r>
            <a:br>
              <a:rPr lang="cs-CZ" sz="2400" dirty="0">
                <a:latin typeface="Times New Roman" pitchFamily="18" charset="0"/>
                <a:cs typeface="Times New Roman" pitchFamily="18" charset="0"/>
              </a:rPr>
            </a:br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Autor: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Mgr. Angela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Doubravová</a:t>
            </a:r>
            <a:br>
              <a:rPr lang="cs-CZ" sz="2400" dirty="0">
                <a:latin typeface="Times New Roman" pitchFamily="18" charset="0"/>
                <a:cs typeface="Times New Roman" pitchFamily="18" charset="0"/>
              </a:rPr>
            </a:br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Datum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tvorby: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18. 11. 2012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400" dirty="0">
                <a:latin typeface="Times New Roman" pitchFamily="18" charset="0"/>
                <a:cs typeface="Times New Roman" pitchFamily="18" charset="0"/>
              </a:rPr>
            </a:br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Cílový ročník: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třída</a:t>
            </a:r>
            <a:br>
              <a:rPr lang="cs-CZ" sz="2400" dirty="0">
                <a:latin typeface="Times New Roman" pitchFamily="18" charset="0"/>
                <a:cs typeface="Times New Roman" pitchFamily="18" charset="0"/>
              </a:rPr>
            </a:br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Vzdělávací oblast/obor/okruh: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>
                <a:latin typeface="Times New Roman" pitchFamily="18" charset="0"/>
                <a:cs typeface="Times New Roman" pitchFamily="18" charset="0"/>
              </a:rPr>
              <a:t>Člověk_a_jeho_svět</a:t>
            </a:r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400" b="1" dirty="0">
                <a:latin typeface="Times New Roman" pitchFamily="18" charset="0"/>
                <a:cs typeface="Times New Roman" pitchFamily="18" charset="0"/>
              </a:rPr>
            </a:br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Klíčové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slovo: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Slunce, Mléčná dráha, hvězdy, planety, černá díra</a:t>
            </a:r>
          </a:p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Anotace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: Prezentace je určena pro žáky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ročníku, slouží k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seznámení se s učivem o naší sluneční soustavě.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1331640" y="5797044"/>
            <a:ext cx="352839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i="1" dirty="0"/>
              <a:t>Autorem materiálu a všech jeho částí,</a:t>
            </a:r>
            <a:r>
              <a:rPr lang="cs-CZ" sz="1200" dirty="0"/>
              <a:t> </a:t>
            </a:r>
            <a:r>
              <a:rPr lang="cs-CZ" sz="1200" i="1" dirty="0"/>
              <a:t>není-li uvedeno jinak, je Mgr. Angela Doubravová.</a:t>
            </a:r>
            <a:endParaRPr lang="cs-CZ" sz="1200" dirty="0"/>
          </a:p>
          <a:p>
            <a:r>
              <a:rPr lang="cs-CZ" sz="1200" i="1" dirty="0"/>
              <a:t>Financováno z ESF a státního rozpočtu ČR</a:t>
            </a:r>
            <a:r>
              <a:rPr lang="cs-CZ" i="1" dirty="0"/>
              <a:t>. 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5868144" y="5733256"/>
            <a:ext cx="273630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pic>
        <p:nvPicPr>
          <p:cNvPr id="5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5797044"/>
            <a:ext cx="2879596" cy="674876"/>
          </a:xfrm>
          <a:prstGeom prst="rect">
            <a:avLst/>
          </a:prstGeom>
          <a:noFill/>
          <a:ln>
            <a:noFill/>
          </a:ln>
          <a:effectLst/>
          <a:extLst/>
        </p:spPr>
      </p:pic>
    </p:spTree>
    <p:extLst>
      <p:ext uri="{BB962C8B-B14F-4D97-AF65-F5344CB8AC3E}">
        <p14:creationId xmlns:p14="http://schemas.microsoft.com/office/powerpoint/2010/main" val="385991703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755576" y="404664"/>
            <a:ext cx="7488832" cy="1728192"/>
          </a:xfrm>
        </p:spPr>
        <p:txBody>
          <a:bodyPr/>
          <a:lstStyle/>
          <a:p>
            <a:pPr algn="ctr"/>
            <a:r>
              <a:rPr lang="cs-CZ" dirty="0" smtClean="0">
                <a:solidFill>
                  <a:schemeClr val="accent5"/>
                </a:solidFill>
                <a:effectLst/>
              </a:rPr>
              <a:t>SLUNCE – NAŠE NEJBLIŽŠÍ HVĚZDA</a:t>
            </a:r>
            <a:endParaRPr lang="cs-CZ" dirty="0">
              <a:solidFill>
                <a:schemeClr val="accent5"/>
              </a:solidFill>
              <a:effectLst/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1916832"/>
            <a:ext cx="4911005" cy="4753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307957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404664"/>
            <a:ext cx="6696744" cy="1440160"/>
          </a:xfrm>
        </p:spPr>
        <p:txBody>
          <a:bodyPr/>
          <a:lstStyle/>
          <a:p>
            <a:pPr algn="ctr"/>
            <a:r>
              <a:rPr lang="cs-CZ" dirty="0" smtClean="0">
                <a:solidFill>
                  <a:schemeClr val="accent5"/>
                </a:solidFill>
                <a:effectLst/>
              </a:rPr>
              <a:t>SLUNCE – STŘED SLUNEČNÍ SOUSTAVY</a:t>
            </a:r>
            <a:endParaRPr lang="cs-CZ" dirty="0">
              <a:solidFill>
                <a:schemeClr val="accent5"/>
              </a:solidFill>
              <a:effectLst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899592" y="2204864"/>
            <a:ext cx="7560840" cy="4176464"/>
          </a:xfrm>
        </p:spPr>
        <p:txBody>
          <a:bodyPr>
            <a:noAutofit/>
          </a:bodyPr>
          <a:lstStyle/>
          <a:p>
            <a:r>
              <a:rPr lang="cs-CZ" sz="2800" dirty="0"/>
              <a:t>Slunce </a:t>
            </a:r>
            <a:r>
              <a:rPr lang="cs-CZ" sz="2800" dirty="0" smtClean="0"/>
              <a:t>je naše nejbližší </a:t>
            </a:r>
            <a:r>
              <a:rPr lang="cs-CZ" sz="2800" dirty="0" smtClean="0"/>
              <a:t>hvězda.</a:t>
            </a:r>
            <a:endParaRPr lang="cs-CZ" sz="2800" dirty="0" smtClean="0"/>
          </a:p>
          <a:p>
            <a:r>
              <a:rPr lang="cs-CZ" sz="2800" dirty="0"/>
              <a:t>J</a:t>
            </a:r>
            <a:r>
              <a:rPr lang="cs-CZ" sz="2800" dirty="0" smtClean="0"/>
              <a:t>e </a:t>
            </a:r>
            <a:r>
              <a:rPr lang="cs-CZ" sz="2800" dirty="0" smtClean="0"/>
              <a:t>to obrovská </a:t>
            </a:r>
            <a:r>
              <a:rPr lang="cs-CZ" sz="2800" dirty="0"/>
              <a:t>koule ze žhavých </a:t>
            </a:r>
            <a:r>
              <a:rPr lang="cs-CZ" sz="2800" dirty="0" smtClean="0"/>
              <a:t>plynů, </a:t>
            </a:r>
            <a:r>
              <a:rPr lang="cs-CZ" sz="2800" dirty="0"/>
              <a:t>milionkrát větší než naše planeta Země. Je složeno především z nejlehčích plynů tj. z vodíku a hélia. Jsou tam i ostatní prvky, o nichž se učíme v chemii (uhlík, dusík, kyslík...) </a:t>
            </a:r>
            <a:r>
              <a:rPr lang="cs-CZ" sz="2800" dirty="0" smtClean="0"/>
              <a:t>ale </a:t>
            </a:r>
            <a:r>
              <a:rPr lang="cs-CZ" sz="2800" dirty="0"/>
              <a:t>těch je všech dohromady jen asi jedno </a:t>
            </a:r>
            <a:r>
              <a:rPr lang="cs-CZ" sz="2800" dirty="0" smtClean="0"/>
              <a:t>procento. </a:t>
            </a:r>
          </a:p>
        </p:txBody>
      </p:sp>
    </p:spTree>
    <p:extLst>
      <p:ext uri="{BB962C8B-B14F-4D97-AF65-F5344CB8AC3E}">
        <p14:creationId xmlns:p14="http://schemas.microsoft.com/office/powerpoint/2010/main" val="99825643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60076" y="404664"/>
            <a:ext cx="6667143" cy="1721128"/>
          </a:xfrm>
        </p:spPr>
        <p:txBody>
          <a:bodyPr/>
          <a:lstStyle/>
          <a:p>
            <a:pPr algn="ctr"/>
            <a:r>
              <a:rPr lang="cs-CZ" dirty="0" smtClean="0">
                <a:solidFill>
                  <a:schemeClr val="accent5"/>
                </a:solidFill>
                <a:effectLst/>
              </a:rPr>
              <a:t>NAŠE SLUNEČNÍ SOUSTAVA</a:t>
            </a:r>
            <a:endParaRPr lang="cs-CZ" dirty="0">
              <a:solidFill>
                <a:schemeClr val="accent5"/>
              </a:solidFill>
              <a:effectLst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375" y="2816140"/>
            <a:ext cx="7764626" cy="4041860"/>
          </a:xfrm>
        </p:spPr>
      </p:pic>
      <p:sp>
        <p:nvSpPr>
          <p:cNvPr id="5" name="TextovéPole 4"/>
          <p:cNvSpPr txBox="1"/>
          <p:nvPr/>
        </p:nvSpPr>
        <p:spPr>
          <a:xfrm>
            <a:off x="1331640" y="3429000"/>
            <a:ext cx="497316" cy="1968231"/>
          </a:xfrm>
          <a:prstGeom prst="rect">
            <a:avLst/>
          </a:prstGeom>
          <a:noFill/>
        </p:spPr>
        <p:txBody>
          <a:bodyPr vert="wordArtVert"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MERKUR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042073" y="3008276"/>
            <a:ext cx="497316" cy="1968231"/>
          </a:xfrm>
          <a:prstGeom prst="rect">
            <a:avLst/>
          </a:prstGeom>
          <a:noFill/>
        </p:spPr>
        <p:txBody>
          <a:bodyPr vert="wordArtVert"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VENUŠE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740089" y="3452642"/>
            <a:ext cx="497316" cy="1342932"/>
          </a:xfrm>
          <a:prstGeom prst="rect">
            <a:avLst/>
          </a:prstGeom>
          <a:noFill/>
        </p:spPr>
        <p:txBody>
          <a:bodyPr vert="wordArtVert"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ZEMĚ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422464" y="5515068"/>
            <a:ext cx="497316" cy="1342932"/>
          </a:xfrm>
          <a:prstGeom prst="rect">
            <a:avLst/>
          </a:prstGeom>
          <a:noFill/>
        </p:spPr>
        <p:txBody>
          <a:bodyPr vert="wordArtVert"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MARS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344990" y="4550141"/>
            <a:ext cx="497316" cy="2280881"/>
          </a:xfrm>
          <a:prstGeom prst="rect">
            <a:avLst/>
          </a:prstGeom>
          <a:noFill/>
        </p:spPr>
        <p:txBody>
          <a:bodyPr vert="wordArtVert"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JUPITER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842306" y="4012993"/>
            <a:ext cx="497316" cy="1945789"/>
          </a:xfrm>
          <a:prstGeom prst="rect">
            <a:avLst/>
          </a:prstGeom>
          <a:noFill/>
        </p:spPr>
        <p:txBody>
          <a:bodyPr vert="wordArtVert"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SATURN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4593648" y="3267976"/>
            <a:ext cx="7521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URAN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4422688" y="2823610"/>
            <a:ext cx="10150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NEPTUN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447384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  <p:bldP spid="9" grpId="0"/>
      <p:bldP spid="12" grpId="0"/>
      <p:bldP spid="13" grpId="0"/>
      <p:bldP spid="14" grpId="0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87624" y="332656"/>
            <a:ext cx="6512511" cy="1143000"/>
          </a:xfrm>
        </p:spPr>
        <p:txBody>
          <a:bodyPr/>
          <a:lstStyle/>
          <a:p>
            <a:pPr algn="ctr"/>
            <a:r>
              <a:rPr lang="cs-CZ" dirty="0" smtClean="0">
                <a:solidFill>
                  <a:schemeClr val="accent5"/>
                </a:solidFill>
                <a:effectLst/>
              </a:rPr>
              <a:t>MLÉČNÁ DRÁHA</a:t>
            </a:r>
            <a:endParaRPr lang="cs-CZ" dirty="0">
              <a:solidFill>
                <a:schemeClr val="accent5"/>
              </a:solidFill>
              <a:effectLst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971600" y="1556792"/>
            <a:ext cx="6984776" cy="4536504"/>
          </a:xfrm>
        </p:spPr>
        <p:txBody>
          <a:bodyPr>
            <a:normAutofit/>
          </a:bodyPr>
          <a:lstStyle/>
          <a:p>
            <a:r>
              <a:rPr lang="cs-CZ" sz="2400" b="1" dirty="0"/>
              <a:t>Mléčná dráha</a:t>
            </a:r>
            <a:r>
              <a:rPr lang="cs-CZ" sz="2400" dirty="0"/>
              <a:t> je stříbrný pás táhnoucí se celou oblohou, jehož svit způsobuje množství hvězd. Lidově se tak označuje také naše Galaxie. </a:t>
            </a:r>
            <a:endParaRPr lang="cs-CZ" sz="2400" b="1" dirty="0" smtClean="0"/>
          </a:p>
          <a:p>
            <a:r>
              <a:rPr lang="cs-CZ" sz="2400" dirty="0" smtClean="0"/>
              <a:t>Všechny </a:t>
            </a:r>
            <a:r>
              <a:rPr lang="cs-CZ" sz="2400" dirty="0"/>
              <a:t>hvězdy, které můžeme na obloze </a:t>
            </a:r>
            <a:r>
              <a:rPr lang="cs-CZ" sz="2400" dirty="0" smtClean="0"/>
              <a:t>spatřit, </a:t>
            </a:r>
            <a:r>
              <a:rPr lang="cs-CZ" sz="2400" dirty="0"/>
              <a:t>patří k této galaxii. Velké množství hvězd, prachu a plynu je uspořádáno do spirálních ramen, které se otáčejí kolem galaktického středu, kde se pravděpodobně nachází černá díra</a:t>
            </a:r>
            <a:r>
              <a:rPr lang="cs-CZ" sz="2400" dirty="0" smtClean="0"/>
              <a:t>.</a:t>
            </a:r>
          </a:p>
          <a:p>
            <a:pPr marL="261938" indent="-215900"/>
            <a:r>
              <a:rPr lang="cs-CZ" sz="2400" b="1" dirty="0" smtClean="0"/>
              <a:t> </a:t>
            </a:r>
            <a:r>
              <a:rPr lang="cs-CZ" sz="2400" dirty="0"/>
              <a:t>Průměr Mléčné dráhy je okolo 70 000 světelných </a:t>
            </a:r>
            <a:r>
              <a:rPr lang="cs-CZ" sz="2400" dirty="0" smtClean="0"/>
              <a:t>let.</a:t>
            </a:r>
            <a:endParaRPr lang="cs-CZ" sz="2400" dirty="0"/>
          </a:p>
          <a:p>
            <a:endParaRPr lang="cs-CZ" sz="2400" b="1" dirty="0" smtClean="0"/>
          </a:p>
        </p:txBody>
      </p:sp>
    </p:spTree>
    <p:extLst>
      <p:ext uri="{BB962C8B-B14F-4D97-AF65-F5344CB8AC3E}">
        <p14:creationId xmlns:p14="http://schemas.microsoft.com/office/powerpoint/2010/main" val="134491917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59632" y="332656"/>
            <a:ext cx="651251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>
                <a:solidFill>
                  <a:schemeClr val="accent5"/>
                </a:solidFill>
                <a:effectLst/>
              </a:rPr>
              <a:t>MLÉČNÁ DRÁHA</a:t>
            </a:r>
            <a:endParaRPr lang="cs-CZ" dirty="0">
              <a:solidFill>
                <a:schemeClr val="accent5"/>
              </a:solidFill>
              <a:effectLst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628800"/>
            <a:ext cx="7200800" cy="4748027"/>
          </a:xfrm>
        </p:spPr>
      </p:pic>
    </p:spTree>
    <p:extLst>
      <p:ext uri="{BB962C8B-B14F-4D97-AF65-F5344CB8AC3E}">
        <p14:creationId xmlns:p14="http://schemas.microsoft.com/office/powerpoint/2010/main" val="345806756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476672"/>
            <a:ext cx="6512511" cy="1143000"/>
          </a:xfrm>
        </p:spPr>
        <p:txBody>
          <a:bodyPr/>
          <a:lstStyle/>
          <a:p>
            <a:pPr algn="ctr"/>
            <a:r>
              <a:rPr lang="cs-CZ" dirty="0" smtClean="0">
                <a:solidFill>
                  <a:schemeClr val="accent5"/>
                </a:solidFill>
                <a:effectLst/>
              </a:rPr>
              <a:t>Černá díra</a:t>
            </a:r>
            <a:endParaRPr lang="cs-CZ" dirty="0">
              <a:solidFill>
                <a:schemeClr val="accent5"/>
              </a:solidFill>
              <a:effectLst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043608" y="1556792"/>
            <a:ext cx="7344816" cy="4968552"/>
          </a:xfrm>
        </p:spPr>
        <p:txBody>
          <a:bodyPr>
            <a:normAutofit lnSpcReduction="10000"/>
          </a:bodyPr>
          <a:lstStyle/>
          <a:p>
            <a:r>
              <a:rPr lang="cs-CZ" dirty="0"/>
              <a:t>Černá proto, že tento objekt nezáří v žádném spektru (gama, UV, světelném, </a:t>
            </a:r>
            <a:r>
              <a:rPr lang="cs-CZ" dirty="0" smtClean="0"/>
              <a:t>rádiovém</a:t>
            </a:r>
            <a:r>
              <a:rPr lang="cs-CZ" dirty="0" smtClean="0"/>
              <a:t>), </a:t>
            </a:r>
            <a:r>
              <a:rPr lang="cs-CZ" dirty="0"/>
              <a:t>nemůžeme ho tedy astronomicky vidět. </a:t>
            </a:r>
            <a:endParaRPr lang="cs-CZ" dirty="0" smtClean="0"/>
          </a:p>
          <a:p>
            <a:r>
              <a:rPr lang="cs-CZ" dirty="0" smtClean="0"/>
              <a:t>Díra </a:t>
            </a:r>
            <a:r>
              <a:rPr lang="cs-CZ" dirty="0"/>
              <a:t>je také vhodné pojmenování, protože se přesně tak chová. Do svého jícnu stahuje veškerou hmotu, která se ocitne v dosahu jejího gravitačního působení. Kolem černé díry je prostor velmi zakřiven, čas plyne pomaleji. </a:t>
            </a:r>
            <a:endParaRPr lang="cs-CZ" dirty="0" smtClean="0"/>
          </a:p>
          <a:p>
            <a:r>
              <a:rPr lang="cs-CZ" dirty="0" smtClean="0"/>
              <a:t>Co </a:t>
            </a:r>
            <a:r>
              <a:rPr lang="cs-CZ" dirty="0"/>
              <a:t>se ale děje uvnitř černé </a:t>
            </a:r>
            <a:r>
              <a:rPr lang="cs-CZ" dirty="0" smtClean="0"/>
              <a:t>díry, </a:t>
            </a:r>
            <a:r>
              <a:rPr lang="cs-CZ" dirty="0"/>
              <a:t>neví s určitostí nikdo. Přesahuje to naše dosavadní znalosti fyziky – nevíme, do jak malého (nekonečně malého?) bodu se může hmota zhroutit. Z nitra černé díry neunikne žádná částice, která by mohla pomoci při objasnění této otázky.</a:t>
            </a:r>
            <a:endParaRPr lang="cs-CZ" b="1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9349922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188640"/>
            <a:ext cx="7632848" cy="1584176"/>
          </a:xfrm>
        </p:spPr>
        <p:txBody>
          <a:bodyPr/>
          <a:lstStyle/>
          <a:p>
            <a:pPr algn="l"/>
            <a:r>
              <a:rPr lang="cs-CZ" sz="2800" dirty="0" smtClean="0">
                <a:solidFill>
                  <a:schemeClr val="accent5"/>
                </a:solidFill>
                <a:effectLst/>
              </a:rPr>
              <a:t>OBRAZOVÝ MATERIÁL BYL ČERPÁN Z NÁSLEDUJÍCÍCH ZDROJŮ</a:t>
            </a:r>
            <a:br>
              <a:rPr lang="cs-CZ" sz="2800" dirty="0" smtClean="0">
                <a:solidFill>
                  <a:schemeClr val="accent5"/>
                </a:solidFill>
                <a:effectLst/>
              </a:rPr>
            </a:br>
            <a:r>
              <a:rPr lang="cs-CZ" sz="2800" dirty="0" smtClean="0">
                <a:solidFill>
                  <a:schemeClr val="accent5"/>
                </a:solidFill>
                <a:effectLst/>
              </a:rPr>
              <a:t>DNE 18.11. 2012:</a:t>
            </a:r>
            <a:endParaRPr lang="cs-CZ" sz="2800" dirty="0">
              <a:solidFill>
                <a:schemeClr val="accent5"/>
              </a:solidFill>
              <a:effectLst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403648" y="2348880"/>
            <a:ext cx="6400800" cy="3474720"/>
          </a:xfrm>
        </p:spPr>
        <p:txBody>
          <a:bodyPr/>
          <a:lstStyle/>
          <a:p>
            <a:r>
              <a:rPr lang="cs-CZ" dirty="0"/>
              <a:t>http://www.asu.cas.cz/_data/slunce_1305634986.jpg</a:t>
            </a:r>
          </a:p>
          <a:p>
            <a:r>
              <a:rPr lang="cs-CZ" dirty="0" smtClean="0"/>
              <a:t>http</a:t>
            </a:r>
            <a:r>
              <a:rPr lang="cs-CZ" dirty="0" smtClean="0"/>
              <a:t>://</a:t>
            </a:r>
            <a:r>
              <a:rPr lang="cs-CZ" dirty="0" smtClean="0"/>
              <a:t>solarsystem.nasa.gov/planets/images/splash-planets.jpg</a:t>
            </a:r>
          </a:p>
          <a:p>
            <a:r>
              <a:rPr lang="cs-CZ" dirty="0"/>
              <a:t>http://</a:t>
            </a:r>
            <a:r>
              <a:rPr lang="cs-CZ" dirty="0" smtClean="0"/>
              <a:t>nd01.jxs.cz/139/314/0bc9d2c4a0_45169651_o2.jpg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71748158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Prostor">
      <a:dk1>
        <a:sysClr val="windowText" lastClr="000000"/>
      </a:dk1>
      <a:lt1>
        <a:sysClr val="window" lastClr="FFFFFF"/>
      </a:lt1>
      <a:dk2>
        <a:srgbClr val="283138"/>
      </a:dk2>
      <a:lt2>
        <a:srgbClr val="FF8600"/>
      </a:lt2>
      <a:accent1>
        <a:srgbClr val="838D9B"/>
      </a:accent1>
      <a:accent2>
        <a:srgbClr val="D2610C"/>
      </a:accent2>
      <a:accent3>
        <a:srgbClr val="80716A"/>
      </a:accent3>
      <a:accent4>
        <a:srgbClr val="94147C"/>
      </a:accent4>
      <a:accent5>
        <a:srgbClr val="5D5AD2"/>
      </a:accent5>
      <a:accent6>
        <a:srgbClr val="6F6C7D"/>
      </a:accent6>
      <a:hlink>
        <a:srgbClr val="6187E3"/>
      </a:hlink>
      <a:folHlink>
        <a:srgbClr val="7B8EB8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937</TotalTime>
  <Words>329</Words>
  <Application>Microsoft Office PowerPoint</Application>
  <PresentationFormat>Předvádění na obrazovce (4:3)</PresentationFormat>
  <Paragraphs>30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Aerodynamika</vt:lpstr>
      <vt:lpstr>Prezentace aplikace PowerPoint</vt:lpstr>
      <vt:lpstr>SLUNCE – NAŠE NEJBLIŽŠÍ HVĚZDA</vt:lpstr>
      <vt:lpstr>SLUNCE – STŘED SLUNEČNÍ SOUSTAVY</vt:lpstr>
      <vt:lpstr>NAŠE SLUNEČNÍ SOUSTAVA</vt:lpstr>
      <vt:lpstr>MLÉČNÁ DRÁHA</vt:lpstr>
      <vt:lpstr>MLÉČNÁ DRÁHA</vt:lpstr>
      <vt:lpstr>Černá díra</vt:lpstr>
      <vt:lpstr>OBRAZOVÝ MATERIÁL BYL ČERPÁN Z NÁSLEDUJÍCÍCH ZDROJŮ DNE 18.11. 2012: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Základní škola Chomutov, Písečná 5144 Autor: Angela Doubravová Název materiálu: VY_</dc:title>
  <dc:creator>učitel</dc:creator>
  <cp:lastModifiedBy>učitel</cp:lastModifiedBy>
  <cp:revision>114</cp:revision>
  <dcterms:modified xsi:type="dcterms:W3CDTF">2012-11-19T15:03:45Z</dcterms:modified>
</cp:coreProperties>
</file>