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86" r:id="rId5"/>
    <p:sldId id="283" r:id="rId6"/>
    <p:sldId id="287" r:id="rId7"/>
    <p:sldId id="288" r:id="rId8"/>
    <p:sldId id="289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– zájmeno jenž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– skloňování zájmen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druhy,zájmena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jenž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nebo domácí cvičení.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zájmena jenž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1822078" y="1796345"/>
            <a:ext cx="3253978" cy="1632655"/>
          </a:xfrm>
          <a:prstGeom prst="wedgeEllipseCallout">
            <a:avLst>
              <a:gd name="adj1" fmla="val -24763"/>
              <a:gd name="adj2" fmla="val 10569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Zažil jsem hroznou tlakovou níž, během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níž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jsem ztratil cestu, již jsem již nenalezl.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242164" y="1796345"/>
            <a:ext cx="2354172" cy="1382284"/>
          </a:xfrm>
          <a:prstGeom prst="cloudCallout">
            <a:avLst>
              <a:gd name="adj1" fmla="val 3260"/>
              <a:gd name="adj2" fmla="val 90719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 tím myslel ten, </a:t>
            </a: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 ke mně mluví???</a:t>
            </a:r>
            <a:endParaRPr lang="cs-CZ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2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toto zájmeno má stejný význam jako zájmeno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neužívá se příliš často, některé jeho tvary jsou knižní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 hovorové řeči bývá nahrazováno zájmenem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</a:p>
          <a:p>
            <a:pPr lvl="1"/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př. Chlapec, co stojí vedle dveří, patří k nejlepším matematikům naší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třídy.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zájmena jenž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14172287"/>
              </p:ext>
            </p:extLst>
          </p:nvPr>
        </p:nvGraphicFramePr>
        <p:xfrm>
          <a:off x="611188" y="2060572"/>
          <a:ext cx="7633220" cy="43503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436"/>
                <a:gridCol w="2808312"/>
                <a:gridCol w="2124236"/>
                <a:gridCol w="2124236"/>
              </a:tblGrid>
              <a:tr h="59667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mužský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ženský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střední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dirty="0" smtClean="0"/>
                        <a:t>1.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dirty="0" smtClean="0"/>
                        <a:t>jenž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jehož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jíž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jehož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jemuž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jíž</a:t>
                      </a:r>
                    </a:p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jemuž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jehož, jejž </a:t>
                      </a:r>
                    </a:p>
                    <a:p>
                      <a:pPr algn="ctr"/>
                      <a:r>
                        <a:rPr lang="cs-CZ" dirty="0" smtClean="0"/>
                        <a:t>jen, jejž (pro rod neživotný)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již</a:t>
                      </a:r>
                    </a:p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němž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níž</a:t>
                      </a:r>
                    </a:p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němž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jímž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jíž</a:t>
                      </a:r>
                    </a:p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zájmena </a:t>
            </a:r>
            <a:r>
              <a:rPr lang="cs-CZ" b="1" u="sng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jenž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j.č.</a:t>
            </a:r>
            <a:endParaRPr lang="cs-CZ" b="1" u="sng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55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636912"/>
            <a:ext cx="8208912" cy="3672408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Léto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jsme strávili v Jihlavě. Jihlava je známa krásnou zoologickou zahradou.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Četli jsme knihy od spisovatele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Karla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Poláčka. Poláček zemřel za 2. světové války v koncentračním táboře.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Archeologové objevili v poušti starou civilizaci. Tato civilizace nebyla dotčena rukou člověka.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Ema Destinnová pobývala ve Stráži nad Nežárkou. Destinnová byla slavnou operní pěvkyní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6624736" cy="57888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 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Spojte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věty vztažným zájmenem jenž.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3072" y="1550973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6292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07280045"/>
              </p:ext>
            </p:extLst>
          </p:nvPr>
        </p:nvGraphicFramePr>
        <p:xfrm>
          <a:off x="611188" y="2060572"/>
          <a:ext cx="7633220" cy="42201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436"/>
                <a:gridCol w="2448272"/>
                <a:gridCol w="2304256"/>
                <a:gridCol w="2304256"/>
              </a:tblGrid>
              <a:tr h="59667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mužský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ženský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střední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dirty="0" smtClean="0"/>
                        <a:t>1.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dirty="0" smtClean="0"/>
                        <a:t>již</a:t>
                      </a:r>
                      <a:r>
                        <a:rPr lang="cs-CZ" baseline="0" dirty="0" smtClean="0"/>
                        <a:t>    </a:t>
                      </a:r>
                      <a:r>
                        <a:rPr lang="cs-CZ" dirty="0" smtClean="0"/>
                        <a:t>(pro rod životný)</a:t>
                      </a:r>
                    </a:p>
                    <a:p>
                      <a:pPr marL="0" indent="0" algn="ctr">
                        <a:buNone/>
                      </a:pPr>
                      <a:r>
                        <a:rPr lang="cs-CZ" dirty="0" smtClean="0"/>
                        <a:t>jež   (pro rod neživotný)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jichž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jichž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jichž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jimž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jimž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jimž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jež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nichž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nichž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nichž</a:t>
                      </a:r>
                      <a:endParaRPr lang="cs-CZ" dirty="0"/>
                    </a:p>
                  </a:txBody>
                  <a:tcPr anchor="ctr"/>
                </a:tc>
              </a:tr>
              <a:tr h="596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jimiž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jimiž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jimiž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zájmena </a:t>
            </a:r>
            <a:r>
              <a:rPr lang="cs-CZ" b="1" u="sng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jenž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– mn.č.</a:t>
            </a:r>
            <a:endParaRPr lang="cs-CZ" b="1" u="sng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005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636912"/>
            <a:ext cx="8208912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	Než </a:t>
            </a:r>
            <a:r>
              <a:rPr lang="cs-CZ" sz="2000" dirty="0"/>
              <a:t>hrůza stála v spáleništích u nich, u sousedů vpravo vlevo,  kolem celého rynku, po všem městě, v skleslých podsíních, do nichž  se zřítily štíty a lomenice ve spoustě ohořelých trámů, došků a  šindelů, v ošlehaných zdech, v rumu a popele. Jako mátoha trčela v  zkaleném vzduchu, plném čoudu a dusného, páchnoucího tepla;  vydechovalo je spáleniště skoro celého města, jemuž vyhořel kostel,  jemuž se rozlily skoro všecky zvony, jemuž lehly popelem škola,  radnice, dřevěné děkanství, špitál a přes půl třetího sta příbytků. Věkovi jen na okamžik na hrůzu zapomněli v tom zásvitu nenadálého shledání. Ale pak ji zas viděli všude. Věk </a:t>
            </a:r>
            <a:r>
              <a:rPr lang="cs-CZ" sz="2000" dirty="0" err="1"/>
              <a:t>ubledlý</a:t>
            </a:r>
            <a:r>
              <a:rPr lang="cs-CZ" sz="2000" dirty="0"/>
              <a:t>, s  ovázanou hlavou i rukou, o holi, podporoval ženu, jež přes tu chvíli  zalomila rukama, zavzlykala nebo se náhle k dětem nachýlila a  přitiskla je, jak šly těsně vedle ní, jedenáctiletý Václav a Lidka o rok mladší, držící se její sukně.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8208912" cy="919401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 úryvku z románu F. L. Věk od Aloise Jiráska najdi tvary zájmena jenž a nahraď je zájmenem 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který.</a:t>
            </a:r>
            <a:endParaRPr lang="cs-CZ" sz="2000" b="1" spc="150" dirty="0">
              <a:ln w="11430">
                <a:solidFill>
                  <a:schemeClr val="bg1">
                    <a:lumMod val="50000"/>
                  </a:schemeClr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00392" y="1696735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905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636912"/>
            <a:ext cx="8208912" cy="3672408"/>
          </a:xfrm>
        </p:spPr>
        <p:txBody>
          <a:bodyPr>
            <a:noAutofit/>
          </a:bodyPr>
          <a:lstStyle/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Našla jsem tu knihu, kterou jsem hledala opravdu dlouho.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Učitelka, kterou jsme spolu včera potkali, mě učila více než pět let.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Zpráva, kterou jsem se včera dozvěděla, vše zásadně mění.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Lidé, kteří zvládají výborně práci na počítači, mají v dnešní době dobré uplatnění.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Václav, který se vždy od svých spolužáků lišil,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vyhrál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mezinárodní matematickou olympiádu.</a:t>
            </a: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Děti, kterým jsme přivezli dárky, byly šťastné.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7314069" cy="57888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</a:t>
            </a:r>
            <a:r>
              <a:rPr lang="cs-CZ" sz="24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Zájmeno </a:t>
            </a:r>
            <a:r>
              <a:rPr lang="cs-CZ" sz="24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který nahraď zájmenem jenž.</a:t>
            </a:r>
            <a:endParaRPr lang="cs-CZ" b="1" spc="150" dirty="0">
              <a:ln w="11430">
                <a:solidFill>
                  <a:schemeClr val="bg1">
                    <a:lumMod val="50000"/>
                  </a:schemeClr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9848" y="1526476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245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457200" indent="-457200"/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  <a:endParaRPr lang="cs-CZ" dirty="0" smtClean="0"/>
          </a:p>
          <a:p>
            <a:pPr marL="457200" indent="-457200"/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  <a:endParaRPr lang="cs-CZ" dirty="0" smtClean="0"/>
          </a:p>
          <a:p>
            <a:pPr marL="457200" indent="-457200"/>
            <a:r>
              <a:rPr lang="cs-CZ" dirty="0" smtClean="0"/>
              <a:t>ALOIS JIRÁSEK. </a:t>
            </a:r>
            <a:r>
              <a:rPr lang="cs-CZ" i="1" dirty="0" smtClean="0"/>
              <a:t>F.L. Věk: 4. díl</a:t>
            </a:r>
            <a:r>
              <a:rPr lang="cs-CZ" dirty="0" smtClean="0"/>
              <a:t>. 14. </a:t>
            </a:r>
            <a:r>
              <a:rPr lang="cs-CZ" dirty="0" err="1" smtClean="0"/>
              <a:t>vyd</a:t>
            </a:r>
            <a:r>
              <a:rPr lang="cs-CZ" dirty="0" smtClean="0"/>
              <a:t>. Praha: Nakladatelství </a:t>
            </a:r>
            <a:r>
              <a:rPr lang="cs-CZ" dirty="0" err="1" smtClean="0"/>
              <a:t>J.Otto</a:t>
            </a:r>
            <a:r>
              <a:rPr lang="cs-CZ" dirty="0" smtClean="0"/>
              <a:t>, 1931. </a:t>
            </a:r>
            <a:endParaRPr lang="cs-CZ" dirty="0" smtClean="0"/>
          </a:p>
          <a:p>
            <a:pPr marL="457200" indent="-457200"/>
            <a:r>
              <a:rPr lang="cs-CZ" dirty="0" smtClean="0"/>
              <a:t>Ostatní materiál je z archivu autorky</a:t>
            </a:r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544</Words>
  <Application>Microsoft Office PowerPoint</Application>
  <PresentationFormat>Předvádění na obrazovce (4:3)</PresentationFormat>
  <Paragraphs>112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Skloňování zájmena jenž</vt:lpstr>
      <vt:lpstr>Skloňování zájmena jenž</vt:lpstr>
      <vt:lpstr>Skloňování zájmena jenž – j.č.</vt:lpstr>
      <vt:lpstr>Procvičování </vt:lpstr>
      <vt:lpstr>Skloňování zájmena jenž – mn.č.</vt:lpstr>
      <vt:lpstr>Procvičování </vt:lpstr>
      <vt:lpstr>Procvičování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38</cp:revision>
  <dcterms:created xsi:type="dcterms:W3CDTF">2012-10-30T20:52:10Z</dcterms:created>
  <dcterms:modified xsi:type="dcterms:W3CDTF">2012-11-21T22:56:10Z</dcterms:modified>
</cp:coreProperties>
</file>