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56" r:id="rId3"/>
    <p:sldId id="257" r:id="rId4"/>
    <p:sldId id="277" r:id="rId5"/>
    <p:sldId id="285" r:id="rId6"/>
    <p:sldId id="290" r:id="rId7"/>
    <p:sldId id="286" r:id="rId8"/>
    <p:sldId id="291" r:id="rId9"/>
    <p:sldId id="292" r:id="rId10"/>
    <p:sldId id="287" r:id="rId11"/>
    <p:sldId id="27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E26989-8399-4BE9-8EF7-4346B924E4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CE2368-3EE5-4DE5-B8BD-BE20BE1A5793}" type="datetimeFigureOut">
              <a:rPr lang="cs-CZ"/>
              <a:pPr>
                <a:defRPr/>
              </a:pPr>
              <a:t>21.11.2012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38576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alphaModFix amt="14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5DA433-F33D-4512-BA77-B0992ECFC972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xmlns="" val="54676181"/>
              </p:ext>
            </p:extLst>
          </p:nvPr>
        </p:nvGraphicFramePr>
        <p:xfrm>
          <a:off x="468313" y="1268413"/>
          <a:ext cx="8229600" cy="389731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Tvarosloví - podstatná jména rodu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ženského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Lenka Nečilová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Podstatná jména rodu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ženského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prima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21.11.2012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Rod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ženský,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vzory, podstatná jména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 při výuce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5875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373196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683568" y="476673"/>
            <a:ext cx="7772400" cy="122413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Podstatná jména rodu ženského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3045498"/>
            <a:ext cx="2853084" cy="355796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5940152" y="3068960"/>
            <a:ext cx="2827164" cy="3557964"/>
          </a:xfrm>
          <a:prstGeom prst="rect">
            <a:avLst/>
          </a:prstGeom>
        </p:spPr>
      </p:pic>
      <p:sp>
        <p:nvSpPr>
          <p:cNvPr id="7" name="Oválný popisek 6"/>
          <p:cNvSpPr/>
          <p:nvPr/>
        </p:nvSpPr>
        <p:spPr>
          <a:xfrm>
            <a:off x="2267744" y="2060848"/>
            <a:ext cx="3096344" cy="1368152"/>
          </a:xfrm>
          <a:prstGeom prst="wedgeEllipseCallout">
            <a:avLst>
              <a:gd name="adj1" fmla="val -31960"/>
              <a:gd name="adj2" fmla="val 102282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Sním o ženě, jež s růží ve vlasech zpívá píseň na hradu Kost.</a:t>
            </a:r>
            <a:endParaRPr lang="cs-CZ" sz="1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6588224" y="1988840"/>
            <a:ext cx="1944216" cy="1080120"/>
          </a:xfrm>
          <a:prstGeom prst="cloudCallout">
            <a:avLst>
              <a:gd name="adj1" fmla="val 27878"/>
              <a:gd name="adj2" fmla="val 85680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 dost!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5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300"/>
                            </p:stCondLst>
                            <p:childTnLst>
                              <p:par>
                                <p:cTn id="2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9800"/>
                            </p:stCondLst>
                            <p:childTnLst>
                              <p:par>
                                <p:cTn id="31" presetID="27" presetClass="emph" presetSubtype="0" repeatCount="indefinite" fill="remove" grpId="1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32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3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4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9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560840" cy="489654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  <a:t>Skloňují se podle těchto vzorů:</a:t>
            </a:r>
          </a:p>
          <a:p>
            <a:pPr marL="0" indent="0">
              <a:buNone/>
            </a:pPr>
            <a:endParaRPr lang="cs-CZ" sz="22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ŽENA (vzor tvrdý)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22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r">
              <a:buNone/>
            </a:pPr>
            <a:endParaRPr lang="cs-CZ" sz="22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</a:t>
            </a:r>
            <a:r>
              <a:rPr lang="cs-CZ" sz="2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RŮŽE</a:t>
            </a:r>
            <a:endParaRPr lang="cs-CZ" sz="2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22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2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PÍSEŇ</a:t>
            </a:r>
            <a:endParaRPr lang="cs-CZ" sz="2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5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r">
              <a:buNone/>
            </a:pPr>
            <a:endParaRPr lang="cs-CZ" sz="22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KOST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394520" y="5528577"/>
            <a:ext cx="5395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" dirty="0"/>
              <a:t>http://upload.wikimedia.org/wikipedia/commons/0/00/Las_notas_Musicales_.MID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355959" y="1844824"/>
            <a:ext cx="493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" dirty="0"/>
              <a:t>http://upload.wikimedia.org/wikipedia/commons/a/a2/Matev%C5%BE_Langus_-_Slikarjeva_%C5%BEena.jpg</a:t>
            </a: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683568" y="332656"/>
            <a:ext cx="7772400" cy="122413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975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Podstatná jména rodu ženského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78541" y="1844824"/>
            <a:ext cx="1187065" cy="1627122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1399093" y="3550279"/>
            <a:ext cx="61252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" dirty="0"/>
              <a:t>http://upload.wikimedia.org/wikipedia/commons/5/50/Pet%C5%99%C3%ADn%2C_R%C5%AF%C5%BEov%C3%BD_sad%2C_r%C5%AF%C5%BEe.jpg</a:t>
            </a: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11619" y="3550279"/>
            <a:ext cx="2142551" cy="160691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99093" y="5227343"/>
            <a:ext cx="1225051" cy="1225051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5806540" y="5562870"/>
            <a:ext cx="73037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" dirty="0"/>
              <a:t>http://upload.wikimedia.org/wikipedia/commons/1/14/Human-Skeleton.jpg</a:t>
            </a: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47883" y="3158046"/>
            <a:ext cx="1799076" cy="301861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500"/>
                            </p:stCondLst>
                            <p:childTnLst>
                              <p:par>
                                <p:cTn id="4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6000"/>
                            </p:stCondLst>
                            <p:childTnLst>
                              <p:par>
                                <p:cTn id="45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6500"/>
                            </p:stCondLst>
                            <p:childTnLst>
                              <p:par>
                                <p:cTn id="50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7000"/>
                            </p:stCondLst>
                            <p:childTnLst>
                              <p:par>
                                <p:cTn id="5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7" grpId="0"/>
      <p:bldP spid="10" grpId="0"/>
      <p:bldP spid="13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26905" y="1700807"/>
            <a:ext cx="7704856" cy="390843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 err="1"/>
              <a:t>Filch</a:t>
            </a:r>
            <a:r>
              <a:rPr lang="cs-CZ" sz="2000" dirty="0"/>
              <a:t> měl kočku, které říkali paní Norrisová, takové vychrtlé, špinavě hnědožluté stvoření s vypoulenýma očima jako dvě lampy, úplně stejnýma, jako měl školník. Paní Norrisová hlídkovala po chodbách sama; a pokud jste před ní porušili školní řád, třeba jen palcem u nohy překročili povolenou čáru, </a:t>
            </a:r>
            <a:r>
              <a:rPr lang="cs-CZ" sz="2000" dirty="0" err="1"/>
              <a:t>bleskurychle</a:t>
            </a:r>
            <a:r>
              <a:rPr lang="cs-CZ" sz="2000" dirty="0"/>
              <a:t> zmizela a dvě vteřiny nato už tu stál udýchaný </a:t>
            </a:r>
            <a:r>
              <a:rPr lang="cs-CZ" sz="2000" dirty="0" err="1"/>
              <a:t>Filch</a:t>
            </a:r>
            <a:r>
              <a:rPr lang="cs-CZ" sz="2000" dirty="0"/>
              <a:t>. Ten znal tajné chodby po celé škole líp než kdo jiný (snad s výjimkou dvojčat </a:t>
            </a:r>
            <a:r>
              <a:rPr lang="cs-CZ" sz="2000" dirty="0" err="1"/>
              <a:t>Weasleyových</a:t>
            </a:r>
            <a:r>
              <a:rPr lang="cs-CZ" sz="2000" dirty="0"/>
              <a:t>) a dokázal se objevit stejně nenadále jako duchové. Všichni studenti ho nenáviděli a mnoho z nich si ze všeho nejvíc přálo, aby mohli paní Norrisovou pořádně nakopnout.</a:t>
            </a:r>
          </a:p>
          <a:p>
            <a:pPr marL="0" indent="0">
              <a:buNone/>
            </a:pPr>
            <a:r>
              <a:rPr lang="cs-CZ" sz="2000" dirty="0"/>
              <a:t>Pokud se vám nakonec podařilo učebnu najít, byly tu ještě samotné hodiny: jak </a:t>
            </a:r>
            <a:r>
              <a:rPr lang="cs-CZ" sz="2000" dirty="0" err="1"/>
              <a:t>Harry</a:t>
            </a:r>
            <a:r>
              <a:rPr lang="cs-CZ" sz="2000" dirty="0"/>
              <a:t> zakrátko zjistil, čáry a kouzla obnášely daleko víc než jenom mávnout hůlkou a pronést několik podivných slov.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95536" y="5859165"/>
            <a:ext cx="8344370" cy="783193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defPPr>
              <a:defRPr lang="cs-CZ"/>
            </a:defPPr>
            <a:lvl1pPr>
              <a:defRPr sz="2000" b="1" spc="15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r>
              <a:rPr lang="cs-CZ" dirty="0"/>
              <a:t>Úkol</a:t>
            </a:r>
            <a:r>
              <a:rPr lang="cs-CZ" dirty="0" smtClean="0"/>
              <a:t>: Najděte </a:t>
            </a:r>
            <a:r>
              <a:rPr lang="cs-CZ" dirty="0"/>
              <a:t>v textu podstatná jména rodu ženského a určete jejich mluvnické kategorie (pád, číslo, rod, vzor)</a:t>
            </a: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72400" y="5701531"/>
            <a:ext cx="783530" cy="78353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940152" y="5593497"/>
            <a:ext cx="38164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err="1">
                <a:solidFill>
                  <a:schemeClr val="accent6">
                    <a:lumMod val="50000"/>
                  </a:schemeClr>
                </a:solidFill>
              </a:rPr>
              <a:t>Harry</a:t>
            </a:r>
            <a:r>
              <a:rPr lang="cs-CZ" sz="12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1200" b="1" dirty="0" err="1">
                <a:solidFill>
                  <a:schemeClr val="accent6">
                    <a:lumMod val="50000"/>
                  </a:schemeClr>
                </a:solidFill>
              </a:rPr>
              <a:t>Potter</a:t>
            </a:r>
            <a:r>
              <a:rPr lang="cs-CZ" sz="1200" b="1" dirty="0">
                <a:solidFill>
                  <a:schemeClr val="accent6">
                    <a:lumMod val="50000"/>
                  </a:schemeClr>
                </a:solidFill>
              </a:rPr>
              <a:t> a kámen mudrců</a:t>
            </a:r>
          </a:p>
        </p:txBody>
      </p:sp>
    </p:spTree>
    <p:extLst>
      <p:ext uri="{BB962C8B-B14F-4D97-AF65-F5344CB8AC3E}">
        <p14:creationId xmlns:p14="http://schemas.microsoft.com/office/powerpoint/2010/main" xmlns="" val="3946482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3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82129" y="2924944"/>
            <a:ext cx="7704856" cy="3168352"/>
          </a:xfrm>
        </p:spPr>
        <p:txBody>
          <a:bodyPr>
            <a:noAutofit/>
          </a:bodyPr>
          <a:lstStyle/>
          <a:p>
            <a:pPr marL="1617663" indent="-1617663">
              <a:buNone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vzor žena: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	ruka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, zahrada, žirafa, hrdina, opera, bublina, jabloň, disketa, námaha, láska</a:t>
            </a:r>
          </a:p>
          <a:p>
            <a:pPr marL="1617663" indent="-1617663">
              <a:buNone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vzor růže: 	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družice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, růžička, dispozice, plíce, ulice, vesnice, zpěvačka, pěvkyně, konvice</a:t>
            </a:r>
          </a:p>
          <a:p>
            <a:pPr marL="1617663" indent="-1617663">
              <a:buNone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vzor píseň: chuť, mládež, labuť, řeč, mrkev, nemoc</a:t>
            </a:r>
          </a:p>
          <a:p>
            <a:pPr marL="1617663" indent="-1617663">
              <a:buNone/>
            </a:pPr>
            <a:r>
              <a:rPr lang="cs-CZ" sz="2800" dirty="0" err="1">
                <a:solidFill>
                  <a:schemeClr val="accent6">
                    <a:lumMod val="50000"/>
                  </a:schemeClr>
                </a:solidFill>
              </a:rPr>
              <a:t>vzro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 kost: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	zeď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, práce, nenávist, řeč, věc, starost, noc, půlnoc</a:t>
            </a:r>
            <a:endParaRPr lang="cs-CZ" sz="3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1616933"/>
            <a:ext cx="8200354" cy="442674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defPPr>
              <a:defRPr lang="cs-CZ"/>
            </a:defPPr>
            <a:lvl1pPr>
              <a:defRPr sz="2000" b="1" spc="15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r>
              <a:rPr lang="cs-CZ" dirty="0"/>
              <a:t>Úkol</a:t>
            </a:r>
            <a:r>
              <a:rPr lang="cs-CZ" dirty="0" smtClean="0"/>
              <a:t>: Označte </a:t>
            </a:r>
            <a:r>
              <a:rPr lang="cs-CZ" dirty="0"/>
              <a:t>podstatná jména, která nepatří do řady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72400" y="1608682"/>
            <a:ext cx="783530" cy="783530"/>
          </a:xfrm>
          <a:prstGeom prst="rect">
            <a:avLst/>
          </a:prstGeom>
        </p:spPr>
      </p:pic>
      <p:sp>
        <p:nvSpPr>
          <p:cNvPr id="6" name="Symbol „Zákaz“ 5"/>
          <p:cNvSpPr/>
          <p:nvPr/>
        </p:nvSpPr>
        <p:spPr>
          <a:xfrm>
            <a:off x="5468309" y="2874813"/>
            <a:ext cx="576064" cy="504056"/>
          </a:xfrm>
          <a:prstGeom prst="noSmoking">
            <a:avLst/>
          </a:prstGeom>
          <a:noFill/>
          <a:ln w="31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Symbol „Zákaz“ 8"/>
          <p:cNvSpPr/>
          <p:nvPr/>
        </p:nvSpPr>
        <p:spPr>
          <a:xfrm>
            <a:off x="3737088" y="3378869"/>
            <a:ext cx="576064" cy="504056"/>
          </a:xfrm>
          <a:prstGeom prst="noSmoking">
            <a:avLst/>
          </a:prstGeom>
          <a:noFill/>
          <a:ln w="31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Symbol „Zákaz“ 9"/>
          <p:cNvSpPr/>
          <p:nvPr/>
        </p:nvSpPr>
        <p:spPr>
          <a:xfrm>
            <a:off x="3668601" y="3882925"/>
            <a:ext cx="576064" cy="504056"/>
          </a:xfrm>
          <a:prstGeom prst="noSmoking">
            <a:avLst/>
          </a:prstGeom>
          <a:noFill/>
          <a:ln w="31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Symbol „Zákaz“ 10"/>
          <p:cNvSpPr/>
          <p:nvPr/>
        </p:nvSpPr>
        <p:spPr>
          <a:xfrm>
            <a:off x="3963895" y="4314112"/>
            <a:ext cx="576064" cy="504056"/>
          </a:xfrm>
          <a:prstGeom prst="noSmoking">
            <a:avLst/>
          </a:prstGeom>
          <a:noFill/>
          <a:ln w="31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Symbol „Zákaz“ 11"/>
          <p:cNvSpPr/>
          <p:nvPr/>
        </p:nvSpPr>
        <p:spPr>
          <a:xfrm>
            <a:off x="2339752" y="4806465"/>
            <a:ext cx="576064" cy="504056"/>
          </a:xfrm>
          <a:prstGeom prst="noSmoking">
            <a:avLst/>
          </a:prstGeom>
          <a:noFill/>
          <a:ln w="31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Symbol „Zákaz“ 12"/>
          <p:cNvSpPr/>
          <p:nvPr/>
        </p:nvSpPr>
        <p:spPr>
          <a:xfrm>
            <a:off x="5239725" y="4818168"/>
            <a:ext cx="576064" cy="504056"/>
          </a:xfrm>
          <a:prstGeom prst="noSmoking">
            <a:avLst/>
          </a:prstGeom>
          <a:noFill/>
          <a:ln w="31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Symbol „Zákaz“ 13"/>
          <p:cNvSpPr/>
          <p:nvPr/>
        </p:nvSpPr>
        <p:spPr>
          <a:xfrm>
            <a:off x="3092537" y="5373216"/>
            <a:ext cx="576064" cy="504056"/>
          </a:xfrm>
          <a:prstGeom prst="noSmoking">
            <a:avLst/>
          </a:prstGeom>
          <a:noFill/>
          <a:ln w="31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Symbol „Zákaz“ 14"/>
          <p:cNvSpPr/>
          <p:nvPr/>
        </p:nvSpPr>
        <p:spPr>
          <a:xfrm>
            <a:off x="7092280" y="4839838"/>
            <a:ext cx="576064" cy="504056"/>
          </a:xfrm>
          <a:prstGeom prst="noSmoking">
            <a:avLst/>
          </a:prstGeom>
          <a:noFill/>
          <a:ln w="31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8347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Vzory: píseň, kost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11559" y="1916832"/>
            <a:ext cx="8096621" cy="4680520"/>
          </a:xfrm>
        </p:spPr>
        <p:txBody>
          <a:bodyPr>
            <a:noAutofit/>
          </a:bodyPr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podle kost se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skloňují všechna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zakončená na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-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ost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(starost, hloupost)</a:t>
            </a: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podle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píseň se skloňují podstatná jména končící na měkkou souhlásku (chuť, stráž, křeč) a ta, která jsou zakončena na -ň (báseň, tíseň)</a:t>
            </a:r>
          </a:p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některé zakončené na ť, ď mají dva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tvary</a:t>
            </a:r>
          </a:p>
          <a:p>
            <a:pPr lvl="1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př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</a:rPr>
              <a:t>. tratě i trati</a:t>
            </a:r>
          </a:p>
          <a:p>
            <a:pPr marL="0" indent="0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90444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Vzory: píseň, kost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11559" y="1700808"/>
            <a:ext cx="8352929" cy="4896544"/>
          </a:xfrm>
        </p:spPr>
        <p:txBody>
          <a:bodyPr>
            <a:noAutofit/>
          </a:bodyPr>
          <a:lstStyle/>
          <a:p>
            <a:r>
              <a:rPr lang="cs-CZ" sz="2500" b="1" dirty="0" smtClean="0">
                <a:solidFill>
                  <a:schemeClr val="accent6">
                    <a:lumMod val="50000"/>
                  </a:schemeClr>
                </a:solidFill>
              </a:rPr>
              <a:t>některá </a:t>
            </a:r>
            <a:r>
              <a:rPr lang="cs-CZ" sz="2500" b="1" dirty="0">
                <a:solidFill>
                  <a:schemeClr val="accent6">
                    <a:lumMod val="50000"/>
                  </a:schemeClr>
                </a:solidFill>
              </a:rPr>
              <a:t>podstatná jména kolísají mezi těmito dvěma vzory - tzn</a:t>
            </a:r>
            <a:r>
              <a:rPr lang="cs-CZ" sz="2500" b="1" dirty="0" smtClean="0">
                <a:solidFill>
                  <a:schemeClr val="accent6">
                    <a:lumMod val="50000"/>
                  </a:schemeClr>
                </a:solidFill>
              </a:rPr>
              <a:t>. v </a:t>
            </a:r>
            <a:r>
              <a:rPr lang="cs-CZ" sz="2500" b="1" dirty="0">
                <a:solidFill>
                  <a:schemeClr val="accent6">
                    <a:lumMod val="50000"/>
                  </a:schemeClr>
                </a:solidFill>
              </a:rPr>
              <a:t>některých pádech se skloňují jako kost, v některých jako píseň (také </a:t>
            </a:r>
            <a:r>
              <a:rPr lang="cs-CZ" sz="2500" b="1" dirty="0" smtClean="0">
                <a:solidFill>
                  <a:schemeClr val="accent6">
                    <a:lumMod val="50000"/>
                  </a:schemeClr>
                </a:solidFill>
              </a:rPr>
              <a:t>mohou mít </a:t>
            </a:r>
            <a:r>
              <a:rPr lang="cs-CZ" sz="2500" b="1" dirty="0">
                <a:solidFill>
                  <a:schemeClr val="accent6">
                    <a:lumMod val="50000"/>
                  </a:schemeClr>
                </a:solidFill>
              </a:rPr>
              <a:t>tvary podle obou vzorů)</a:t>
            </a:r>
          </a:p>
          <a:p>
            <a:pPr lvl="1"/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př. myš, noc, nemoc</a:t>
            </a:r>
          </a:p>
          <a:p>
            <a:r>
              <a:rPr lang="cs-CZ" sz="2500" b="1" dirty="0">
                <a:solidFill>
                  <a:schemeClr val="accent6">
                    <a:lumMod val="50000"/>
                  </a:schemeClr>
                </a:solidFill>
              </a:rPr>
              <a:t>v jednotného čísla se skloňuje podle vzoru kost - např. </a:t>
            </a:r>
            <a:r>
              <a:rPr lang="cs-CZ" sz="2500" b="1" dirty="0" smtClean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sz="25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500" b="1" dirty="0" smtClean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cs-CZ" sz="2500" b="1" dirty="0">
                <a:solidFill>
                  <a:schemeClr val="accent6">
                    <a:lumMod val="50000"/>
                  </a:schemeClr>
                </a:solidFill>
              </a:rPr>
              <a:t>. </a:t>
            </a:r>
            <a:r>
              <a:rPr lang="cs-CZ" sz="2500" b="1" smtClean="0">
                <a:solidFill>
                  <a:schemeClr val="accent6">
                    <a:lumMod val="50000"/>
                  </a:schemeClr>
                </a:solidFill>
              </a:rPr>
              <a:t>pád: </a:t>
            </a:r>
            <a:r>
              <a:rPr lang="cs-CZ" sz="2500" b="1" dirty="0">
                <a:solidFill>
                  <a:schemeClr val="accent6">
                    <a:lumMod val="50000"/>
                  </a:schemeClr>
                </a:solidFill>
              </a:rPr>
              <a:t>myši, noci, nemoci</a:t>
            </a:r>
          </a:p>
          <a:p>
            <a:r>
              <a:rPr lang="cs-CZ" sz="2500" b="1" dirty="0">
                <a:solidFill>
                  <a:schemeClr val="accent6">
                    <a:lumMod val="50000"/>
                  </a:schemeClr>
                </a:solidFill>
              </a:rPr>
              <a:t>v množném čísle mají tato podstatná jména koncovky podle vzoru píseň, popř. mají dva tvary</a:t>
            </a:r>
          </a:p>
          <a:p>
            <a:pPr marL="400050" lvl="1" indent="0">
              <a:buNone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3. myším, nocím, nemocím i nemocem</a:t>
            </a:r>
          </a:p>
          <a:p>
            <a:pPr marL="400050" lvl="1" indent="0">
              <a:buNone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6. myších, nocích, nemocích i nemocech</a:t>
            </a:r>
          </a:p>
          <a:p>
            <a:pPr marL="400050" lvl="1" indent="0">
              <a:buNone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7. myšmi, nocemi, nemocemi</a:t>
            </a:r>
          </a:p>
          <a:p>
            <a:pPr marL="0" indent="0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17834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2313910"/>
            <a:ext cx="8820472" cy="4139426"/>
          </a:xfrm>
        </p:spPr>
        <p:txBody>
          <a:bodyPr>
            <a:noAutofit/>
          </a:bodyPr>
          <a:lstStyle/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Tyto městské (čtvrť) nejsou večer příliš bezpečné. Lékaři si dnes dokáží poradit s mnoha zákeřnými (nemoc). </a:t>
            </a:r>
            <a:endParaRPr lang="cs-CZ" sz="2800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S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jeho váhavými (odpověď)nebyla vůbec spokojena. </a:t>
            </a:r>
            <a:endParaRPr lang="cs-CZ" sz="2800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Některé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(ves) trpěly výpadky elektrického proudu. Z okrajů kalhot mu visely (niť). </a:t>
            </a:r>
            <a:endParaRPr lang="cs-CZ" sz="2800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Pracoval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po (noc). </a:t>
            </a:r>
            <a:endParaRPr lang="cs-CZ" sz="2800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Každé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středověké město bylo obehnáno vysokými (zeď). </a:t>
            </a:r>
            <a:endParaRPr lang="cs-CZ" sz="2800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O Československu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rozhodly v roce 1938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čtyři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(velmoc).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67544" y="1700808"/>
            <a:ext cx="7704856" cy="442674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defPPr>
              <a:defRPr lang="cs-CZ"/>
            </a:defPPr>
            <a:lvl1pPr>
              <a:defRPr sz="2000" b="1" spc="15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r>
              <a:rPr lang="cs-CZ" dirty="0"/>
              <a:t>Úkol: Podstatná jména v závorce dej do správného tvaru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48364" y="1530380"/>
            <a:ext cx="783530" cy="783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78213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3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3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3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3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3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4"/>
          <p:cNvSpPr txBox="1">
            <a:spLocks/>
          </p:cNvSpPr>
          <p:nvPr/>
        </p:nvSpPr>
        <p:spPr>
          <a:xfrm>
            <a:off x="251520" y="1701894"/>
            <a:ext cx="8712967" cy="4895458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900" dirty="0">
                <a:solidFill>
                  <a:schemeClr val="accent6">
                    <a:lumMod val="50000"/>
                  </a:schemeClr>
                </a:solidFill>
              </a:rPr>
              <a:t>V </a:t>
            </a:r>
            <a:r>
              <a:rPr lang="cs-CZ" sz="2900" dirty="0" err="1">
                <a:solidFill>
                  <a:schemeClr val="accent6">
                    <a:lumMod val="50000"/>
                  </a:schemeClr>
                </a:solidFill>
              </a:rPr>
              <a:t>mrkv</a:t>
            </a:r>
            <a:r>
              <a:rPr lang="cs-CZ" sz="2900" dirty="0">
                <a:solidFill>
                  <a:schemeClr val="accent6">
                    <a:lumMod val="50000"/>
                  </a:schemeClr>
                </a:solidFill>
              </a:rPr>
              <a:t>_ jsou cenné vitamíny. </a:t>
            </a:r>
            <a:r>
              <a:rPr lang="cs-CZ" sz="2900" dirty="0" smtClean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sz="2900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900" dirty="0" smtClean="0">
                <a:solidFill>
                  <a:schemeClr val="accent6">
                    <a:lumMod val="50000"/>
                  </a:schemeClr>
                </a:solidFill>
              </a:rPr>
              <a:t>K </a:t>
            </a:r>
            <a:r>
              <a:rPr lang="cs-CZ" sz="2900" dirty="0">
                <a:solidFill>
                  <a:schemeClr val="accent6">
                    <a:lumMod val="50000"/>
                  </a:schemeClr>
                </a:solidFill>
              </a:rPr>
              <a:t>dokončení projektu nám stačilo několik neděl_. Za vysokými </a:t>
            </a:r>
            <a:r>
              <a:rPr lang="cs-CZ" sz="2900" dirty="0" err="1">
                <a:solidFill>
                  <a:schemeClr val="accent6">
                    <a:lumMod val="50000"/>
                  </a:schemeClr>
                </a:solidFill>
              </a:rPr>
              <a:t>zdm</a:t>
            </a:r>
            <a:r>
              <a:rPr lang="cs-CZ" sz="2900" dirty="0">
                <a:solidFill>
                  <a:schemeClr val="accent6">
                    <a:lumMod val="50000"/>
                  </a:schemeClr>
                </a:solidFill>
              </a:rPr>
              <a:t>_ se ukrývala tajemná zahrada. Vezmi si s sebou cestovní šitíčko s </a:t>
            </a:r>
            <a:r>
              <a:rPr lang="cs-CZ" sz="2900" dirty="0" err="1">
                <a:solidFill>
                  <a:schemeClr val="accent6">
                    <a:lumMod val="50000"/>
                  </a:schemeClr>
                </a:solidFill>
              </a:rPr>
              <a:t>jehlam</a:t>
            </a:r>
            <a:r>
              <a:rPr lang="cs-CZ" sz="2900" dirty="0">
                <a:solidFill>
                  <a:schemeClr val="accent6">
                    <a:lumMod val="50000"/>
                  </a:schemeClr>
                </a:solidFill>
              </a:rPr>
              <a:t>_ a </a:t>
            </a:r>
            <a:r>
              <a:rPr lang="cs-CZ" sz="2900" dirty="0" err="1">
                <a:solidFill>
                  <a:schemeClr val="accent6">
                    <a:lumMod val="50000"/>
                  </a:schemeClr>
                </a:solidFill>
              </a:rPr>
              <a:t>nitěm</a:t>
            </a:r>
            <a:r>
              <a:rPr lang="cs-CZ" sz="2900" dirty="0">
                <a:solidFill>
                  <a:schemeClr val="accent6">
                    <a:lumMod val="50000"/>
                  </a:schemeClr>
                </a:solidFill>
              </a:rPr>
              <a:t>_. </a:t>
            </a:r>
            <a:r>
              <a:rPr lang="cs-CZ" sz="2900" dirty="0" smtClean="0">
                <a:solidFill>
                  <a:schemeClr val="accent6">
                    <a:lumMod val="50000"/>
                  </a:schemeClr>
                </a:solidFill>
              </a:rPr>
              <a:t>Ve </a:t>
            </a:r>
            <a:r>
              <a:rPr lang="cs-CZ" sz="2900" dirty="0">
                <a:solidFill>
                  <a:schemeClr val="accent6">
                    <a:lumMod val="50000"/>
                  </a:schemeClr>
                </a:solidFill>
              </a:rPr>
              <a:t>volných </a:t>
            </a:r>
            <a:r>
              <a:rPr lang="cs-CZ" sz="2900" dirty="0" err="1">
                <a:solidFill>
                  <a:schemeClr val="accent6">
                    <a:lumMod val="50000"/>
                  </a:schemeClr>
                </a:solidFill>
              </a:rPr>
              <a:t>chvíl_ch</a:t>
            </a:r>
            <a:r>
              <a:rPr lang="cs-CZ" sz="2900" dirty="0">
                <a:solidFill>
                  <a:schemeClr val="accent6">
                    <a:lumMod val="50000"/>
                  </a:schemeClr>
                </a:solidFill>
              </a:rPr>
              <a:t> se </a:t>
            </a:r>
            <a:r>
              <a:rPr lang="cs-CZ" sz="2900" dirty="0" smtClean="0">
                <a:solidFill>
                  <a:schemeClr val="accent6">
                    <a:lumMod val="50000"/>
                  </a:schemeClr>
                </a:solidFill>
              </a:rPr>
              <a:t>díval_ </a:t>
            </a:r>
            <a:r>
              <a:rPr lang="cs-CZ" sz="2900" dirty="0">
                <a:solidFill>
                  <a:schemeClr val="accent6">
                    <a:lumMod val="50000"/>
                  </a:schemeClr>
                </a:solidFill>
              </a:rPr>
              <a:t>na </a:t>
            </a:r>
            <a:r>
              <a:rPr lang="cs-CZ" sz="2900" dirty="0" err="1">
                <a:solidFill>
                  <a:schemeClr val="accent6">
                    <a:lumMod val="50000"/>
                  </a:schemeClr>
                </a:solidFill>
              </a:rPr>
              <a:t>televiz</a:t>
            </a:r>
            <a:r>
              <a:rPr lang="cs-CZ" sz="2900" dirty="0">
                <a:solidFill>
                  <a:schemeClr val="accent6">
                    <a:lumMod val="50000"/>
                  </a:schemeClr>
                </a:solidFill>
              </a:rPr>
              <a:t>_. Ručníky voněly </a:t>
            </a:r>
            <a:r>
              <a:rPr lang="cs-CZ" sz="2900" dirty="0" err="1">
                <a:solidFill>
                  <a:schemeClr val="accent6">
                    <a:lumMod val="50000"/>
                  </a:schemeClr>
                </a:solidFill>
              </a:rPr>
              <a:t>levandul</a:t>
            </a:r>
            <a:r>
              <a:rPr lang="cs-CZ" sz="2900" dirty="0">
                <a:solidFill>
                  <a:schemeClr val="accent6">
                    <a:lumMod val="50000"/>
                  </a:schemeClr>
                </a:solidFill>
              </a:rPr>
              <a:t>_. Dědeček zkontroloval kos_, </a:t>
            </a:r>
            <a:r>
              <a:rPr lang="cs-CZ" sz="2900" dirty="0" smtClean="0">
                <a:solidFill>
                  <a:schemeClr val="accent6">
                    <a:lumMod val="50000"/>
                  </a:schemeClr>
                </a:solidFill>
              </a:rPr>
              <a:t>pil_ </a:t>
            </a:r>
            <a:r>
              <a:rPr lang="cs-CZ" sz="2900" dirty="0">
                <a:solidFill>
                  <a:schemeClr val="accent6">
                    <a:lumMod val="50000"/>
                  </a:schemeClr>
                </a:solidFill>
              </a:rPr>
              <a:t>a srp_. Na oheň </a:t>
            </a:r>
            <a:r>
              <a:rPr lang="cs-CZ" sz="2900" dirty="0" smtClean="0">
                <a:solidFill>
                  <a:schemeClr val="accent6">
                    <a:lumMod val="50000"/>
                  </a:schemeClr>
                </a:solidFill>
              </a:rPr>
              <a:t>přiložil </a:t>
            </a:r>
            <a:r>
              <a:rPr lang="cs-CZ" sz="2900" dirty="0">
                <a:solidFill>
                  <a:schemeClr val="accent6">
                    <a:lumMod val="50000"/>
                  </a:schemeClr>
                </a:solidFill>
              </a:rPr>
              <a:t>několik suchých </a:t>
            </a:r>
            <a:r>
              <a:rPr lang="cs-CZ" sz="2900" dirty="0" err="1">
                <a:solidFill>
                  <a:schemeClr val="accent6">
                    <a:lumMod val="50000"/>
                  </a:schemeClr>
                </a:solidFill>
              </a:rPr>
              <a:t>větv</a:t>
            </a:r>
            <a:r>
              <a:rPr lang="cs-CZ" sz="2900" dirty="0">
                <a:solidFill>
                  <a:schemeClr val="accent6">
                    <a:lumMod val="50000"/>
                  </a:schemeClr>
                </a:solidFill>
              </a:rPr>
              <a:t>_. V českých </a:t>
            </a:r>
            <a:r>
              <a:rPr lang="cs-CZ" sz="2900" dirty="0" err="1" smtClean="0">
                <a:solidFill>
                  <a:schemeClr val="accent6">
                    <a:lumMod val="50000"/>
                  </a:schemeClr>
                </a:solidFill>
              </a:rPr>
              <a:t>zem_ch</a:t>
            </a:r>
            <a:r>
              <a:rPr lang="cs-CZ" sz="2900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900" dirty="0">
                <a:solidFill>
                  <a:schemeClr val="accent6">
                    <a:lumMod val="50000"/>
                  </a:schemeClr>
                </a:solidFill>
              </a:rPr>
              <a:t>vládli v té době Přemyslovci. Je chladno, </a:t>
            </a:r>
            <a:r>
              <a:rPr lang="cs-CZ" sz="2900" dirty="0" smtClean="0">
                <a:solidFill>
                  <a:schemeClr val="accent6">
                    <a:lumMod val="50000"/>
                  </a:schemeClr>
                </a:solidFill>
              </a:rPr>
              <a:t>nechoď </a:t>
            </a:r>
            <a:r>
              <a:rPr lang="cs-CZ" sz="2900" dirty="0">
                <a:solidFill>
                  <a:schemeClr val="accent6">
                    <a:lumMod val="50000"/>
                  </a:schemeClr>
                </a:solidFill>
              </a:rPr>
              <a:t>jen v košil_. V botníku měla mnoho párů obuv_. Jezdil pravidelně z Chrudim_ do Opav_. U</a:t>
            </a:r>
            <a:r>
              <a:rPr lang="cs-CZ" sz="2900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900" dirty="0">
                <a:solidFill>
                  <a:schemeClr val="accent6">
                    <a:lumMod val="50000"/>
                  </a:schemeClr>
                </a:solidFill>
              </a:rPr>
              <a:t>rybníka kvákaly </a:t>
            </a:r>
            <a:r>
              <a:rPr lang="cs-CZ" sz="2900" dirty="0" err="1">
                <a:solidFill>
                  <a:schemeClr val="accent6">
                    <a:lumMod val="50000"/>
                  </a:schemeClr>
                </a:solidFill>
              </a:rPr>
              <a:t>žáb</a:t>
            </a:r>
            <a:r>
              <a:rPr lang="cs-CZ" sz="2900" dirty="0">
                <a:solidFill>
                  <a:schemeClr val="accent6">
                    <a:lumMod val="50000"/>
                  </a:schemeClr>
                </a:solidFill>
              </a:rPr>
              <a:t>_. </a:t>
            </a:r>
            <a:r>
              <a:rPr lang="cs-CZ" sz="2900" dirty="0" smtClean="0">
                <a:solidFill>
                  <a:schemeClr val="accent6">
                    <a:lumMod val="50000"/>
                  </a:schemeClr>
                </a:solidFill>
              </a:rPr>
              <a:t>V </a:t>
            </a:r>
            <a:r>
              <a:rPr lang="cs-CZ" sz="2900" dirty="0">
                <a:solidFill>
                  <a:schemeClr val="accent6">
                    <a:lumMod val="50000"/>
                  </a:schemeClr>
                </a:solidFill>
              </a:rPr>
              <a:t>programu byly i </a:t>
            </a:r>
            <a:r>
              <a:rPr lang="cs-CZ" sz="2900" dirty="0" err="1">
                <a:solidFill>
                  <a:schemeClr val="accent6">
                    <a:lumMod val="50000"/>
                  </a:schemeClr>
                </a:solidFill>
              </a:rPr>
              <a:t>skladb</a:t>
            </a:r>
            <a:r>
              <a:rPr lang="cs-CZ" sz="2900" dirty="0">
                <a:solidFill>
                  <a:schemeClr val="accent6">
                    <a:lumMod val="50000"/>
                  </a:schemeClr>
                </a:solidFill>
              </a:rPr>
              <a:t>_ Antonína </a:t>
            </a:r>
            <a:r>
              <a:rPr lang="cs-CZ" sz="2900" dirty="0" smtClean="0">
                <a:solidFill>
                  <a:schemeClr val="accent6">
                    <a:lumMod val="50000"/>
                  </a:schemeClr>
                </a:solidFill>
              </a:rPr>
              <a:t>Dvořáka</a:t>
            </a:r>
            <a:r>
              <a:rPr lang="cs-CZ" sz="2900" dirty="0">
                <a:solidFill>
                  <a:schemeClr val="accent6">
                    <a:lumMod val="50000"/>
                  </a:schemeClr>
                </a:solidFill>
              </a:rPr>
              <a:t>.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078795" y="1608680"/>
            <a:ext cx="3240360" cy="510778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defPPr>
              <a:defRPr lang="cs-CZ"/>
            </a:defPPr>
            <a:lvl1pPr>
              <a:defRPr sz="2000" b="1" spc="15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r>
              <a:rPr lang="cs-CZ" sz="2400" dirty="0"/>
              <a:t>Úkol</a:t>
            </a:r>
            <a:r>
              <a:rPr lang="cs-CZ" sz="2400" dirty="0" smtClean="0"/>
              <a:t>: </a:t>
            </a:r>
            <a:r>
              <a:rPr lang="cs-CZ" sz="2400" dirty="0"/>
              <a:t>Doplňte i/y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07226" y="1553700"/>
            <a:ext cx="783530" cy="783530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23499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11560" y="1772816"/>
            <a:ext cx="3623857" cy="3960440"/>
          </a:xfrm>
        </p:spPr>
        <p:txBody>
          <a:bodyPr>
            <a:noAutofit/>
          </a:bodyPr>
          <a:lstStyle/>
          <a:p>
            <a:pPr marL="0" indent="0" algn="r">
              <a:buNone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odpověď</a:t>
            </a:r>
          </a:p>
          <a:p>
            <a:pPr marL="0" indent="0" algn="r">
              <a:buNone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myš</a:t>
            </a:r>
          </a:p>
          <a:p>
            <a:pPr marL="0" indent="0" algn="r">
              <a:buNone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nit</a:t>
            </a:r>
          </a:p>
          <a:p>
            <a:pPr marL="0" indent="0" algn="r">
              <a:buNone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ves</a:t>
            </a:r>
          </a:p>
          <a:p>
            <a:pPr marL="0" indent="0" algn="r">
              <a:buNone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obuv</a:t>
            </a:r>
          </a:p>
          <a:p>
            <a:pPr marL="0" indent="0" algn="r">
              <a:buNone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loď</a:t>
            </a:r>
          </a:p>
          <a:p>
            <a:pPr marL="0" indent="0" algn="r">
              <a:buNone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odpověď</a:t>
            </a:r>
          </a:p>
          <a:p>
            <a:pPr marL="0" indent="0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6093296"/>
            <a:ext cx="7488832" cy="510778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defPPr>
              <a:defRPr lang="cs-CZ"/>
            </a:defPPr>
            <a:lvl1pPr>
              <a:defRPr sz="2000" b="1" spc="15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r>
              <a:rPr lang="cs-CZ" sz="2400" dirty="0" smtClean="0"/>
              <a:t>Úkol: Doplňte </a:t>
            </a:r>
            <a:r>
              <a:rPr lang="cs-CZ" sz="2400" dirty="0"/>
              <a:t>uvedené tvary podstatných jmen</a:t>
            </a: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708627" y="5956920"/>
            <a:ext cx="783530" cy="783530"/>
          </a:xfrm>
          <a:prstGeom prst="rect">
            <a:avLst/>
          </a:prstGeom>
        </p:spPr>
      </p:pic>
      <p:sp>
        <p:nvSpPr>
          <p:cNvPr id="6" name="Zástupný symbol pro obsah 4"/>
          <p:cNvSpPr txBox="1">
            <a:spLocks/>
          </p:cNvSpPr>
          <p:nvPr/>
        </p:nvSpPr>
        <p:spPr>
          <a:xfrm>
            <a:off x="5148064" y="1782146"/>
            <a:ext cx="3623857" cy="39604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6. j.č.   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7. mn.č.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2. j.č.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4. mn.č.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2. j.č.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7. mn.č.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6. mn.č.</a:t>
            </a:r>
          </a:p>
        </p:txBody>
      </p:sp>
    </p:spTree>
    <p:extLst>
      <p:ext uri="{BB962C8B-B14F-4D97-AF65-F5344CB8AC3E}">
        <p14:creationId xmlns:p14="http://schemas.microsoft.com/office/powerpoint/2010/main" xmlns="" val="3035685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2437" y="1700808"/>
            <a:ext cx="8229600" cy="4525963"/>
          </a:xfrm>
        </p:spPr>
        <p:txBody>
          <a:bodyPr>
            <a:normAutofit fontScale="77500" lnSpcReduction="20000"/>
          </a:bodyPr>
          <a:lstStyle/>
          <a:p>
            <a:pPr marL="457200" indent="-457200"/>
            <a:r>
              <a:rPr lang="cs-CZ" dirty="0"/>
              <a:t>KRAUSOVÁ, Zdeňka a Renata TERŠOVÁ. </a:t>
            </a:r>
            <a:r>
              <a:rPr lang="cs-CZ" i="1" dirty="0"/>
              <a:t>Český jazyk pro 6. ročník základní školy a primu víceletého gymnázia</a:t>
            </a:r>
            <a:r>
              <a:rPr lang="cs-CZ" dirty="0"/>
              <a:t>. 1. vyd. Plzeň: Fraus, 2003, 136 s. ISBN 80-7238-206-3. </a:t>
            </a:r>
          </a:p>
          <a:p>
            <a:r>
              <a:rPr lang="cs-CZ" dirty="0" smtClean="0"/>
              <a:t>MELICHAR, Jiří a Vlastimil STYBLÍK. </a:t>
            </a:r>
            <a:r>
              <a:rPr lang="cs-CZ" i="1" dirty="0" smtClean="0"/>
              <a:t>Český jazyk: rozšířený přehled učiva základní školy s cvičeními a klíčem</a:t>
            </a:r>
            <a:r>
              <a:rPr lang="cs-CZ" dirty="0" smtClean="0"/>
              <a:t>. Praha: Státní pedagogické nakladatelství, 1991. ISBN 80-042-5228-1. </a:t>
            </a:r>
          </a:p>
          <a:p>
            <a:r>
              <a:rPr lang="cs-CZ" dirty="0"/>
              <a:t>ROWLINGOVÁ. </a:t>
            </a:r>
            <a:r>
              <a:rPr lang="cs-CZ" dirty="0" err="1" smtClean="0"/>
              <a:t>Harry</a:t>
            </a:r>
            <a:r>
              <a:rPr lang="cs-CZ" dirty="0" smtClean="0"/>
              <a:t> </a:t>
            </a:r>
            <a:r>
              <a:rPr lang="cs-CZ" dirty="0" err="1" smtClean="0"/>
              <a:t>Potter</a:t>
            </a:r>
            <a:r>
              <a:rPr lang="cs-CZ" dirty="0" smtClean="0"/>
              <a:t> </a:t>
            </a:r>
            <a:r>
              <a:rPr lang="cs-CZ" dirty="0"/>
              <a:t>a kámen a </a:t>
            </a:r>
            <a:r>
              <a:rPr lang="cs-CZ" dirty="0" smtClean="0"/>
              <a:t>mudrců. Praha</a:t>
            </a:r>
            <a:r>
              <a:rPr lang="cs-CZ" dirty="0"/>
              <a:t>: </a:t>
            </a:r>
            <a:r>
              <a:rPr lang="cs-CZ" dirty="0" smtClean="0"/>
              <a:t>Albatros</a:t>
            </a:r>
            <a:r>
              <a:rPr lang="cs-CZ" dirty="0"/>
              <a:t>. ISBN 80-00-01161-1. </a:t>
            </a:r>
          </a:p>
          <a:p>
            <a:r>
              <a:rPr lang="cs-CZ" dirty="0" smtClean="0"/>
              <a:t>http://commons.wikimedia.org</a:t>
            </a:r>
          </a:p>
          <a:p>
            <a:r>
              <a:rPr lang="cs-CZ" dirty="0" smtClean="0"/>
              <a:t>http://cs.wikipedia.org</a:t>
            </a:r>
            <a:endParaRPr lang="cs-CZ" dirty="0" smtClean="0"/>
          </a:p>
          <a:p>
            <a:r>
              <a:rPr lang="cs-CZ" dirty="0" smtClean="0"/>
              <a:t>Ostatní materiál je z archivu autorky</a:t>
            </a:r>
          </a:p>
          <a:p>
            <a:r>
              <a:rPr lang="cs-CZ" dirty="0" smtClean="0"/>
              <a:t>Materiál stažen </a:t>
            </a:r>
            <a:r>
              <a:rPr lang="cs-CZ" dirty="0" smtClean="0"/>
              <a:t>21. </a:t>
            </a:r>
            <a:r>
              <a:rPr lang="cs-CZ" dirty="0" smtClean="0"/>
              <a:t>11. 2012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445435" y="556078"/>
            <a:ext cx="82296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400" b="1" dirty="0" smtClean="0"/>
              <a:t>Zdroje: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9525" y="0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6" descr="logo_pruh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69398" y="25672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228496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380</TotalTime>
  <Words>636</Words>
  <Application>Microsoft Office PowerPoint</Application>
  <PresentationFormat>Předvádění na obrazovce (4:3)</PresentationFormat>
  <Paragraphs>101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Podstatná jména rodu ženského</vt:lpstr>
      <vt:lpstr>Snímek 3</vt:lpstr>
      <vt:lpstr>Procvičování</vt:lpstr>
      <vt:lpstr>Procvičování</vt:lpstr>
      <vt:lpstr>Vzory: píseň, kost</vt:lpstr>
      <vt:lpstr>Vzory: píseň, kost</vt:lpstr>
      <vt:lpstr>Procvičování</vt:lpstr>
      <vt:lpstr>Snímek 9</vt:lpstr>
      <vt:lpstr>Procvičování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</dc:creator>
  <cp:lastModifiedBy>Lenka</cp:lastModifiedBy>
  <cp:revision>46</cp:revision>
  <dcterms:created xsi:type="dcterms:W3CDTF">2012-10-30T20:52:10Z</dcterms:created>
  <dcterms:modified xsi:type="dcterms:W3CDTF">2012-11-21T23:03:06Z</dcterms:modified>
</cp:coreProperties>
</file>