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5" r:id="rId6"/>
    <p:sldId id="290" r:id="rId7"/>
    <p:sldId id="293" r:id="rId8"/>
    <p:sldId id="294" r:id="rId9"/>
    <p:sldId id="295" r:id="rId10"/>
    <p:sldId id="292" r:id="rId11"/>
    <p:sldId id="291" r:id="rId12"/>
    <p:sldId id="287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22.11.2012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54676181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podstatná jména rodu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mužského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Nečilová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rodu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mužského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mužský,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vzory, podstatná jména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rodu mužského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99610" y="2059215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Každý správný muž, má u sebe nůž.</a:t>
            </a:r>
            <a:endParaRPr lang="cs-CZ" sz="1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88224" y="1988840"/>
            <a:ext cx="1944216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Kuš!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1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600"/>
                            </p:stCondLst>
                            <p:childTnLst>
                              <p:par>
                                <p:cTn id="31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8092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Skloňují se podle těchto vzorů: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	</a:t>
            </a:r>
          </a:p>
          <a:p>
            <a:pPr marL="0" indent="0">
              <a:buNone/>
            </a:pP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 (LES)</a:t>
            </a:r>
            <a:endParaRPr lang="cs-CZ" sz="2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MUŽ		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STROJ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PŘEDSEDA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SOUDCE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768" y="4058073"/>
            <a:ext cx="539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http://upload.wikimedia.org/wikipedia/commons/a/a7/David_Tennant_kilt.jpg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85830" y="2256469"/>
            <a:ext cx="49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http://upload.wikimedia.org/wikipedia/commons/d/d4/Gentleman_in_bowler.JPG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3568" y="332656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rodu ženského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227" y="2209751"/>
            <a:ext cx="769008" cy="198028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849641" y="2256469"/>
            <a:ext cx="1331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http://upload.wikimedia.org/wikipedia/commons/2/24/CastleKarlstein.jpg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9925" y="2266090"/>
            <a:ext cx="1788253" cy="122718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6777" y="3861045"/>
            <a:ext cx="885975" cy="1694775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7178609" y="3861045"/>
            <a:ext cx="13127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http://upload.wikimedia.org/wikipedia/commons/4/42/35_let_pra%C5%BEsk%C3%A9ho_metra_-_Den_otev%C5%99en%C3%BDch_dve%C5%99%C3%AD_v_depu_Ka%C4%8Derov_-_Flickr_-_suchosch_%286%29.jpg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0390" y="3861045"/>
            <a:ext cx="1835642" cy="137673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5407590"/>
            <a:ext cx="2088232" cy="139128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5259" y="5445224"/>
            <a:ext cx="918570" cy="1265247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2646242" y="4853592"/>
            <a:ext cx="1331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upload.wikimedia.org/wikipedia/commons/thumb/1/1a/Sandi_%C4%8Ce%C5%A1ko%2C_Chairman%2C_Studio_Moderna%2C_Slovenia%2C_on_refinancing_of_the_global_economy_-_Flickr_-_Horasis.jpg/800px-Sandi_%C4%8Ce%C5%A1ko%2C_Chairman%2C_Studio_Moderna%2C_Slovenia%2C_on_refinancing_of_the_global_economy_-_Flickr_-_Horasis.jpg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433829" y="5445224"/>
            <a:ext cx="1331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http://upload.wikimedia.org/wikipedia/commons/b/b2/Judge_Thomas_McCawley.jpg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56193" y="3959198"/>
            <a:ext cx="188244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MASKULINA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2" presetClass="entr" presetSubtype="9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500"/>
                            </p:stCondLst>
                            <p:childTnLst>
                              <p:par>
                                <p:cTn id="57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1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20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000"/>
                            </p:stCondLst>
                            <p:childTnLst>
                              <p:par>
                                <p:cTn id="7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2500"/>
                            </p:stCondLst>
                            <p:childTnLst>
                              <p:par>
                                <p:cTn id="8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30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26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3" presetID="32" presetClass="emph" presetSubtype="0" repeatCount="4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10" grpId="0"/>
      <p:bldP spid="13" grpId="0"/>
      <p:bldP spid="16" grpId="0"/>
      <p:bldP spid="18" grpId="0"/>
      <p:bldP spid="19" grpId="0"/>
      <p:bldP spid="5" grpId="0" animBg="1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6904" y="1700807"/>
            <a:ext cx="8213001" cy="39084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Jezero </a:t>
            </a:r>
            <a:r>
              <a:rPr lang="cs-CZ" sz="2000" dirty="0"/>
              <a:t>bylo tak studené, že cítil, jak ho kůže na nohou pálí, jako by vstoupil do ohně a ne do ledové vody. </a:t>
            </a:r>
            <a:r>
              <a:rPr lang="cs-CZ" sz="2000" dirty="0" smtClean="0"/>
              <a:t>Jakmile </a:t>
            </a:r>
            <a:r>
              <a:rPr lang="cs-CZ" sz="2000" dirty="0"/>
              <a:t>zašel hloub, zmáčený hábit ho začal stahovat dolů; teď už mu voda sahala nad kolena a chodidla, v nichž </a:t>
            </a:r>
            <a:r>
              <a:rPr lang="cs-CZ" sz="2000" dirty="0" smtClean="0"/>
              <a:t>rychle </a:t>
            </a:r>
            <a:r>
              <a:rPr lang="cs-CZ" sz="2000" dirty="0"/>
              <a:t>ztrácel cit, se mu smekala v bahně a po plochých, kluzkých kamenech. Žvýkal </a:t>
            </a:r>
            <a:r>
              <a:rPr lang="cs-CZ" sz="2000" dirty="0" err="1"/>
              <a:t>žaberník</a:t>
            </a:r>
            <a:r>
              <a:rPr lang="cs-CZ" sz="2000" dirty="0"/>
              <a:t> ostošest, úporně a </a:t>
            </a:r>
            <a:r>
              <a:rPr lang="cs-CZ" sz="2000" dirty="0" smtClean="0"/>
              <a:t>rychle</a:t>
            </a:r>
            <a:r>
              <a:rPr lang="cs-CZ" sz="2000" dirty="0"/>
              <a:t>; chutnal nepříjemně slizce a gumovitě, asi jako chapadla chobotnice. Když už byl v mrazivé vodě po pás</a:t>
            </a:r>
            <a:r>
              <a:rPr lang="cs-CZ" sz="2000" dirty="0" smtClean="0"/>
              <a:t>, </a:t>
            </a:r>
            <a:r>
              <a:rPr lang="cs-CZ" sz="2000" dirty="0"/>
              <a:t>zůstal stát, polkl a čekal, co se bude dít.</a:t>
            </a:r>
          </a:p>
          <a:p>
            <a:pPr marL="0" indent="0">
              <a:buNone/>
            </a:pPr>
            <a:r>
              <a:rPr lang="cs-CZ" sz="2000" dirty="0"/>
              <a:t>Zaslechl mezi diváky smích a věděl, že musí vypadat hloupě, když jen tak vkročil do jezera a nepředvedl </a:t>
            </a:r>
            <a:r>
              <a:rPr lang="cs-CZ" sz="2000" dirty="0" smtClean="0"/>
              <a:t>žádné </a:t>
            </a:r>
            <a:r>
              <a:rPr lang="cs-CZ" sz="2000" dirty="0"/>
              <a:t>kouzlo. Od pasu nahoru, kde byl ještě suchý, mu naskočila husí kůže, a jak byl napolo v ledové vodě a nelítostný </a:t>
            </a:r>
            <a:r>
              <a:rPr lang="cs-CZ" sz="2000" dirty="0" smtClean="0"/>
              <a:t>vítr </a:t>
            </a:r>
            <a:r>
              <a:rPr lang="cs-CZ" sz="2000" dirty="0"/>
              <a:t>mu </a:t>
            </a:r>
            <a:r>
              <a:rPr lang="cs-CZ" sz="2000" dirty="0" smtClean="0"/>
              <a:t>cuchal </a:t>
            </a:r>
            <a:r>
              <a:rPr lang="cs-CZ" sz="2000" dirty="0"/>
              <a:t>vlasy, začal se prudce třást. Na tribuny se raději ani nedíval; smích nabýval na síle a z míst, kde </a:t>
            </a:r>
            <a:r>
              <a:rPr lang="cs-CZ" sz="2000" dirty="0" smtClean="0"/>
              <a:t>seděli </a:t>
            </a:r>
            <a:r>
              <a:rPr lang="cs-CZ" sz="2000" dirty="0"/>
              <a:t>studenti ze </a:t>
            </a:r>
            <a:r>
              <a:rPr lang="cs-CZ" sz="2000" dirty="0" err="1" smtClean="0"/>
              <a:t>Zmijozelu</a:t>
            </a:r>
            <a:r>
              <a:rPr lang="cs-CZ" sz="2000" dirty="0"/>
              <a:t>, bylo slyšet pískot a posměšky...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5859165"/>
            <a:ext cx="8344370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Najděte </a:t>
            </a:r>
            <a:r>
              <a:rPr lang="cs-CZ" dirty="0"/>
              <a:t>v textu podstatná jména rodu </a:t>
            </a:r>
            <a:r>
              <a:rPr lang="cs-CZ" dirty="0" smtClean="0"/>
              <a:t>mužského a </a:t>
            </a:r>
            <a:r>
              <a:rPr lang="cs-CZ" dirty="0"/>
              <a:t>určete jejich mluvnické kategorie (pád, číslo, rod, vzor)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48141" y="6093543"/>
            <a:ext cx="783530" cy="7835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40152" y="5593497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Potter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sz="1200" b="1" dirty="0" smtClean="0">
                <a:solidFill>
                  <a:schemeClr val="accent6">
                    <a:lumMod val="50000"/>
                  </a:schemeClr>
                </a:solidFill>
              </a:rPr>
              <a:t>Ohnivý pohár</a:t>
            </a:r>
            <a:endParaRPr lang="cs-CZ" sz="1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48118" y="2204864"/>
            <a:ext cx="8191788" cy="4248472"/>
          </a:xfrm>
        </p:spPr>
        <p:txBody>
          <a:bodyPr>
            <a:noAutofit/>
          </a:bodyPr>
          <a:lstStyle/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hrad: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stůl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slon, útes, pytel, klenot,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trojúhelník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král, hotel, datel</a:t>
            </a:r>
          </a:p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pán: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dravec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učitel, horník, sob, řetěz, František</a:t>
            </a:r>
          </a:p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stroj: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vůz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peníz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, cvičitel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pytel, velitel, kašel</a:t>
            </a:r>
          </a:p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muž: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bratr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přítel, jitrocel, jednatel, Francouz, Ital</a:t>
            </a:r>
          </a:p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předseda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:	Ota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Jitka, husita, traktorista, Zdeněk</a:t>
            </a:r>
          </a:p>
          <a:p>
            <a:pPr marL="2157413" indent="-2157413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soudce: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obránce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otec, průvodce, rádce, plavec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616933"/>
            <a:ext cx="7538982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Označte </a:t>
            </a:r>
            <a:r>
              <a:rPr lang="cs-CZ" dirty="0"/>
              <a:t>podstatná jména, která nepatří do řady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24459" y="1766356"/>
            <a:ext cx="783530" cy="783530"/>
          </a:xfrm>
          <a:prstGeom prst="rect">
            <a:avLst/>
          </a:prstGeom>
        </p:spPr>
      </p:pic>
      <p:sp>
        <p:nvSpPr>
          <p:cNvPr id="6" name="Symbol „Zákaz“ 5"/>
          <p:cNvSpPr/>
          <p:nvPr/>
        </p:nvSpPr>
        <p:spPr>
          <a:xfrm>
            <a:off x="5180277" y="2262951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Symbol „Zákaz“ 8"/>
          <p:cNvSpPr/>
          <p:nvPr/>
        </p:nvSpPr>
        <p:spPr>
          <a:xfrm>
            <a:off x="6228184" y="263691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Symbol „Zákaz“ 9"/>
          <p:cNvSpPr/>
          <p:nvPr/>
        </p:nvSpPr>
        <p:spPr>
          <a:xfrm>
            <a:off x="3035417" y="314096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Symbol „Zákaz“ 10"/>
          <p:cNvSpPr/>
          <p:nvPr/>
        </p:nvSpPr>
        <p:spPr>
          <a:xfrm>
            <a:off x="4046933" y="3152711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Symbol „Zákaz“ 11"/>
          <p:cNvSpPr/>
          <p:nvPr/>
        </p:nvSpPr>
        <p:spPr>
          <a:xfrm>
            <a:off x="2803389" y="407707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Symbol „Zákaz“ 12"/>
          <p:cNvSpPr/>
          <p:nvPr/>
        </p:nvSpPr>
        <p:spPr>
          <a:xfrm>
            <a:off x="4531270" y="407707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Symbol „Zákaz“ 13"/>
          <p:cNvSpPr/>
          <p:nvPr/>
        </p:nvSpPr>
        <p:spPr>
          <a:xfrm>
            <a:off x="2805060" y="458112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Symbol „Zákaz“ 14"/>
          <p:cNvSpPr/>
          <p:nvPr/>
        </p:nvSpPr>
        <p:spPr>
          <a:xfrm>
            <a:off x="6532342" y="407707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Symbol „Zákaz“ 15"/>
          <p:cNvSpPr/>
          <p:nvPr/>
        </p:nvSpPr>
        <p:spPr>
          <a:xfrm>
            <a:off x="4604213" y="263691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Symbol „Zákaz“ 17"/>
          <p:cNvSpPr/>
          <p:nvPr/>
        </p:nvSpPr>
        <p:spPr>
          <a:xfrm>
            <a:off x="6668616" y="3152711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Symbol „Zákaz“ 18"/>
          <p:cNvSpPr/>
          <p:nvPr/>
        </p:nvSpPr>
        <p:spPr>
          <a:xfrm>
            <a:off x="4799080" y="458112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Symbol „Zákaz“ 19"/>
          <p:cNvSpPr/>
          <p:nvPr/>
        </p:nvSpPr>
        <p:spPr>
          <a:xfrm>
            <a:off x="2743491" y="5085184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Symbol „Zákaz“ 20"/>
          <p:cNvSpPr/>
          <p:nvPr/>
        </p:nvSpPr>
        <p:spPr>
          <a:xfrm>
            <a:off x="3587573" y="5589240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Symbol „Zákaz“ 21"/>
          <p:cNvSpPr/>
          <p:nvPr/>
        </p:nvSpPr>
        <p:spPr>
          <a:xfrm>
            <a:off x="7244680" y="5589240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Symbol „Zákaz“ 22"/>
          <p:cNvSpPr/>
          <p:nvPr/>
        </p:nvSpPr>
        <p:spPr>
          <a:xfrm>
            <a:off x="4163637" y="6093296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Symbol „Zákaz“ 23"/>
          <p:cNvSpPr/>
          <p:nvPr/>
        </p:nvSpPr>
        <p:spPr>
          <a:xfrm>
            <a:off x="7790502" y="6101478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3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Vzory: pán, muž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916832"/>
            <a:ext cx="8096621" cy="4104456"/>
          </a:xfrm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3. a 6. pád jednotného čísla má vždy koncovku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4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(Petrovi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3400" b="1" dirty="0" smtClean="0">
                <a:solidFill>
                  <a:schemeClr val="accent6">
                    <a:lumMod val="50000"/>
                  </a:schemeClr>
                </a:solidFill>
              </a:rPr>
              <a:t>Mozartovi,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Václavovi)</a:t>
            </a:r>
          </a:p>
          <a:p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ve spojení s dalším podstatným jménem dáváme koncovku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4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pouze k poslednímu jménu</a:t>
            </a:r>
          </a:p>
          <a:p>
            <a:pPr lvl="1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př. o řediteli Petru Zahradníkovi, spisovateli Karlu Jaromíru Erbenovi</a:t>
            </a:r>
            <a:endParaRPr lang="cs-CZ" sz="30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44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Vzor: předseda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916832"/>
            <a:ext cx="8096621" cy="4104456"/>
          </a:xfrm>
        </p:spPr>
        <p:txBody>
          <a:bodyPr>
            <a:noAutofit/>
          </a:bodyPr>
          <a:lstStyle/>
          <a:p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6. pád má vždy zakončení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4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</a:t>
            </a:r>
            <a:endParaRPr lang="cs-CZ" sz="3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př. fotbalistovi Otovi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Kratochvílovi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3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400" b="1" dirty="0">
                <a:solidFill>
                  <a:schemeClr val="accent6">
                    <a:lumMod val="50000"/>
                  </a:schemeClr>
                </a:solidFill>
              </a:rPr>
              <a:t>1. a 5. pád množného čísla má zakončení na </a:t>
            </a:r>
            <a:r>
              <a:rPr lang="cs-CZ" sz="3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-é</a:t>
            </a:r>
          </a:p>
          <a:p>
            <a:pPr lvl="1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př. hokejisté, fotbalisté, husité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581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Vzor: hrad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916832"/>
            <a:ext cx="8096621" cy="4104456"/>
          </a:xfrm>
        </p:spPr>
        <p:txBody>
          <a:bodyPr>
            <a:no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6. pád množného čísla je zakončen na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-ech, -</a:t>
            </a:r>
            <a:r>
              <a:rPr lang="cs-CZ" sz="40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ích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, možná je i koncovka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0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ách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dochází k měkčení hlásky</a:t>
            </a:r>
          </a:p>
          <a:p>
            <a:pPr lvl="1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př. balíčcích i balíčkách, pytlíčcích i pytlíčkách, kouscích i kouskách, schůdcích i schůdkách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813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Vzor: soudce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1916832"/>
            <a:ext cx="8096621" cy="4104456"/>
          </a:xfrm>
        </p:spPr>
        <p:txBody>
          <a:bodyPr>
            <a:no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5. pád se shoduje s 1. pádem</a:t>
            </a:r>
          </a:p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pozor na tvary podstatných jmen zakončených na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000" b="1" dirty="0" err="1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př. soudce! obránce! zachránce!</a:t>
            </a:r>
          </a:p>
          <a:p>
            <a:pPr lvl="1"/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ALE! otče! letče! světče!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164288" y="4005064"/>
            <a:ext cx="50405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!</a:t>
            </a:r>
            <a:endParaRPr lang="cs-CZ" sz="1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495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4" presetClass="emph" presetSubtype="0" repeatCount="1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4"/>
          <p:cNvSpPr txBox="1">
            <a:spLocks/>
          </p:cNvSpPr>
          <p:nvPr/>
        </p:nvSpPr>
        <p:spPr>
          <a:xfrm>
            <a:off x="251520" y="2337230"/>
            <a:ext cx="8712967" cy="426012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Vojáci byli pochváleni svými velitel_.  Mezi oběma král_ bylo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nepřátelstv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 Karlov_  jsem poslal už dva dopis_. Děti si hrály mezi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pytl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 zrní.  V dutině stromu měli hnízdo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datl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Šakal_ štěkají podobně jako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ps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Nad skalními útes_ kroužili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orl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Z kukel se na jaře vylíhnou motýl_. Myslivec zastřelil dva jestřáb_. Byly tam vysázeny četné větrolam_.  Srdečně se rozloučil se svými věrnými přátel_.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8795" y="1608680"/>
            <a:ext cx="3240360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/>
              <a:t>Úkol</a:t>
            </a:r>
            <a:r>
              <a:rPr lang="cs-CZ" sz="2400" dirty="0" smtClean="0"/>
              <a:t>: </a:t>
            </a:r>
            <a:r>
              <a:rPr lang="cs-CZ" sz="2400" dirty="0"/>
              <a:t>Doplňte i/y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07226" y="1553700"/>
            <a:ext cx="783530" cy="78353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349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313910"/>
            <a:ext cx="8640960" cy="4355450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 hodinách literatury jsme se učili o (básník Jan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Neruda).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Předejte prosím tuto žádost (pan předseda Ota Šmíd).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Naši (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mn. číslo od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fotbalista) neuspěli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 kvalifikaci na mistrovství světa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. V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hodinách literatury jsme se učili o (spisovatel Jaroslav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Foglar).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Zavolej prosím co nejdřív (Honza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Kahuda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).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Naši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(mn. číslo od basketbalista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 neuspěli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 kvalifikaci na mistrovství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světa (mn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. číslo od basketbalista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).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5273" y="1700808"/>
            <a:ext cx="7704856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 Doplňte do vět </a:t>
            </a:r>
            <a:r>
              <a:rPr lang="cs-CZ" dirty="0" err="1"/>
              <a:t>podst</a:t>
            </a:r>
            <a:r>
              <a:rPr lang="cs-CZ" dirty="0"/>
              <a:t>. jméno v určeném tvaru: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8364" y="1530380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8213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768556"/>
            <a:ext cx="3384376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 smtClean="0"/>
              <a:t>Úkol: </a:t>
            </a:r>
            <a:r>
              <a:rPr lang="cs-CZ" sz="2400" dirty="0"/>
              <a:t>Utvořte 5. </a:t>
            </a:r>
            <a:r>
              <a:rPr lang="cs-CZ" sz="2400" dirty="0" smtClean="0"/>
              <a:t>pád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2104" y="1632180"/>
            <a:ext cx="783530" cy="783530"/>
          </a:xfrm>
          <a:prstGeom prst="rect">
            <a:avLst/>
          </a:prstGeom>
        </p:spPr>
      </p:pic>
      <p:sp>
        <p:nvSpPr>
          <p:cNvPr id="6" name="Zástupný symbol pro obsah 4"/>
          <p:cNvSpPr txBox="1">
            <a:spLocks/>
          </p:cNvSpPr>
          <p:nvPr/>
        </p:nvSpPr>
        <p:spPr>
          <a:xfrm>
            <a:off x="1851581" y="3501008"/>
            <a:ext cx="5184576" cy="2448272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obránce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chlapec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obhájce</a:t>
            </a:r>
          </a:p>
          <a:p>
            <a:pPr marL="0" indent="0">
              <a:buNone/>
            </a:pP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lovec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poslanec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rádce</a:t>
            </a:r>
          </a:p>
        </p:txBody>
      </p:sp>
    </p:spTree>
    <p:extLst>
      <p:ext uri="{BB962C8B-B14F-4D97-AF65-F5344CB8AC3E}">
        <p14:creationId xmlns:p14="http://schemas.microsoft.com/office/powerpoint/2010/main" xmlns="" val="303568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  <a:endParaRPr lang="cs-CZ" dirty="0" smtClean="0"/>
          </a:p>
          <a:p>
            <a:r>
              <a:rPr lang="en-US" dirty="0" smtClean="0"/>
              <a:t>JOANNE K. ROWLINGOVÁ. </a:t>
            </a:r>
            <a:r>
              <a:rPr lang="en-US" i="1" dirty="0" smtClean="0"/>
              <a:t>Harry Potter a Ohnivý pohár</a:t>
            </a:r>
            <a:r>
              <a:rPr lang="en-US" dirty="0" smtClean="0"/>
              <a:t>. 4. vyd. Praha: Albatros, 2007. ISBN 978-80-00-01253-7.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 smtClean="0"/>
              <a:t>://</a:t>
            </a:r>
            <a:r>
              <a:rPr lang="cs-CZ" dirty="0" smtClean="0"/>
              <a:t>commons.wikimedia.org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</a:t>
            </a:r>
            <a:r>
              <a:rPr lang="cs-CZ" smtClean="0"/>
              <a:t>stažen </a:t>
            </a:r>
            <a:r>
              <a:rPr lang="cs-CZ" smtClean="0"/>
              <a:t>22. </a:t>
            </a:r>
            <a:r>
              <a:rPr lang="cs-CZ" dirty="0" smtClean="0"/>
              <a:t>11. 2012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820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Podstatná jména rodu mužského</vt:lpstr>
      <vt:lpstr>Snímek 3</vt:lpstr>
      <vt:lpstr>Procvičování</vt:lpstr>
      <vt:lpstr>Procvičování</vt:lpstr>
      <vt:lpstr>Vzory: pán, muž</vt:lpstr>
      <vt:lpstr>Vzor: předseda</vt:lpstr>
      <vt:lpstr>Vzor: hrad</vt:lpstr>
      <vt:lpstr>Vzor: soudce</vt:lpstr>
      <vt:lpstr>Snímek 10</vt:lpstr>
      <vt:lpstr>Procvičování</vt:lpstr>
      <vt:lpstr>Procvičování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52</cp:revision>
  <dcterms:created xsi:type="dcterms:W3CDTF">2012-10-30T20:52:10Z</dcterms:created>
  <dcterms:modified xsi:type="dcterms:W3CDTF">2012-11-21T23:43:56Z</dcterms:modified>
</cp:coreProperties>
</file>