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9"/>
  </p:notesMasterIdLst>
  <p:sldIdLst>
    <p:sldId id="257" r:id="rId2"/>
    <p:sldId id="256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731C7C-AD5B-4CBB-926B-9A9EA9D0782C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439B5E-940C-4108-81BF-1978FFD137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6696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1pPr>
            <a:lvl2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2pPr>
            <a:lvl3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3pPr>
            <a:lvl4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4pPr>
            <a:lvl5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5pPr>
            <a:lvl6pPr marL="2204550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6pPr>
            <a:lvl7pPr marL="2605377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7pPr>
            <a:lvl8pPr marL="3006204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8pPr>
            <a:lvl9pPr marL="3407032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cs typeface="Arial Unicode MS" charset="0"/>
              </a:defRPr>
            </a:lvl9pPr>
          </a:lstStyle>
          <a:p>
            <a:pPr eaLnBrk="1"/>
            <a:fld id="{090F7755-D10D-45DA-BD1A-84CD8AEB0412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1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741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741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512" y="4343230"/>
            <a:ext cx="5486976" cy="4115139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673EA-6C5E-48B3-BD55-98E6A72BF2F4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B86120-2C30-4D7F-8D59-5061A94BE36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673EA-6C5E-48B3-BD55-98E6A72BF2F4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86120-2C30-4D7F-8D59-5061A94BE3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673EA-6C5E-48B3-BD55-98E6A72BF2F4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86120-2C30-4D7F-8D59-5061A94BE36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673EA-6C5E-48B3-BD55-98E6A72BF2F4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86120-2C30-4D7F-8D59-5061A94BE36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673EA-6C5E-48B3-BD55-98E6A72BF2F4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86120-2C30-4D7F-8D59-5061A94BE36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673EA-6C5E-48B3-BD55-98E6A72BF2F4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86120-2C30-4D7F-8D59-5061A94BE3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673EA-6C5E-48B3-BD55-98E6A72BF2F4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86120-2C30-4D7F-8D59-5061A94BE3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673EA-6C5E-48B3-BD55-98E6A72BF2F4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86120-2C30-4D7F-8D59-5061A94BE3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673EA-6C5E-48B3-BD55-98E6A72BF2F4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86120-2C30-4D7F-8D59-5061A94BE3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673EA-6C5E-48B3-BD55-98E6A72BF2F4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86120-2C30-4D7F-8D59-5061A94BE3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673EA-6C5E-48B3-BD55-98E6A72BF2F4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86120-2C30-4D7F-8D59-5061A94BE3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481" y="273629"/>
            <a:ext cx="8226720" cy="114348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15F1BE-C228-4FA5-B36F-B1E6290E1F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356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36673EA-6C5E-48B3-BD55-98E6A72BF2F4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5B86120-2C30-4D7F-8D59-5061A94BE36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/>
          <p:cNvSpPr>
            <a:spLocks noGrp="1" noChangeArrowheads="1"/>
          </p:cNvSpPr>
          <p:nvPr>
            <p:ph type="title"/>
          </p:nvPr>
        </p:nvSpPr>
        <p:spPr>
          <a:xfrm>
            <a:off x="456481" y="-855449"/>
            <a:ext cx="8228160" cy="3401637"/>
          </a:xfrm>
        </p:spPr>
        <p:txBody>
          <a:bodyPr tIns="35203">
            <a:normAutofit fontScale="90000"/>
          </a:bodyPr>
          <a:lstStyle/>
          <a:p>
            <a:pPr>
              <a:tabLst>
                <a:tab pos="656650" algn="l"/>
                <a:tab pos="1313299" algn="l"/>
                <a:tab pos="1969949" algn="l"/>
                <a:tab pos="2626599" algn="l"/>
                <a:tab pos="3283248" algn="l"/>
                <a:tab pos="3939898" algn="l"/>
                <a:tab pos="4596548" algn="l"/>
                <a:tab pos="5253198" algn="l"/>
                <a:tab pos="5909847" algn="l"/>
                <a:tab pos="6566497" algn="l"/>
                <a:tab pos="7223147" algn="l"/>
                <a:tab pos="7879796" algn="l"/>
              </a:tabLst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680" y="4245566"/>
            <a:ext cx="5224320" cy="1143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0639088"/>
              </p:ext>
            </p:extLst>
          </p:nvPr>
        </p:nvGraphicFramePr>
        <p:xfrm>
          <a:off x="162720" y="1405587"/>
          <a:ext cx="8818560" cy="1986610"/>
        </p:xfrm>
        <a:graphic>
          <a:graphicData uri="http://schemas.openxmlformats.org/drawingml/2006/table">
            <a:tbl>
              <a:tblPr/>
              <a:tblGrid>
                <a:gridCol w="8818560"/>
              </a:tblGrid>
              <a:tr h="41274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</a:tabLst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 Unicode MS" charset="0"/>
                        </a:rPr>
                        <a:t>NÁZEV ŠKOLY:    Základní škola J. E. Purkyně a ZUŠ Libochovice</a:t>
                      </a:r>
                    </a:p>
                  </a:txBody>
                  <a:tcPr marL="81638" marR="81638" marT="61664" marB="42459" anchor="b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3CAFF"/>
                    </a:solidFill>
                  </a:tcPr>
                </a:tc>
              </a:tr>
              <a:tr h="41274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</a:tabLst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 Unicode MS" charset="0"/>
                        </a:rPr>
                        <a:t>AUTOR : Mgr. Jana </a:t>
                      </a:r>
                      <a:r>
                        <a:rPr kumimoji="0" lang="cs-CZ" sz="2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 Unicode MS" charset="0"/>
                        </a:rPr>
                        <a:t>Christenová</a:t>
                      </a:r>
                      <a:endParaRPr kumimoji="0" lang="cs-CZ" sz="2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  <a:cs typeface="Arial Unicode MS" charset="0"/>
                      </a:endParaRPr>
                    </a:p>
                  </a:txBody>
                  <a:tcPr marL="81638" marR="81638" marT="61664" marB="42459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385389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</a:tabLst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 Unicode MS" charset="0"/>
                        </a:rPr>
                        <a:t>NÁZEV: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Vy_32_INOVACE_11_Čj_Podstatná jména hromadná a pomnožná</a:t>
                      </a:r>
                    </a:p>
                  </a:txBody>
                  <a:tcPr marL="81638" marR="81638" marT="60064" marB="42459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  <a:tr h="385389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</a:tabLst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 Unicode MS" charset="0"/>
                        </a:rPr>
                        <a:t>TÉMA:   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Podstatná jména hromadná a pomnožná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  <a:cs typeface="Arial Unicode MS" charset="0"/>
                      </a:endParaRPr>
                    </a:p>
                  </a:txBody>
                  <a:tcPr marL="81638" marR="81638" marT="60064" marB="42459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385389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</a:tabLst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 Unicode MS" charset="0"/>
                        </a:rPr>
                        <a:t>ČÍSLO PROJEKTU:  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CZ.1.07/1.4.00/21.2803</a:t>
                      </a:r>
                    </a:p>
                  </a:txBody>
                  <a:tcPr marL="81638" marR="81638" marT="60064" marB="42459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6477284"/>
      </p:ext>
    </p:extLst>
  </p:cSld>
  <p:clrMapOvr>
    <a:masterClrMapping/>
  </p:clrMapOvr>
  <p:transition spd="med">
    <p:wheel spokes="2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3944898"/>
              </p:ext>
            </p:extLst>
          </p:nvPr>
        </p:nvGraphicFramePr>
        <p:xfrm>
          <a:off x="467544" y="1412776"/>
          <a:ext cx="8229600" cy="396106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2950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 </a:t>
                      </a:r>
                      <a:r>
                        <a:rPr lang="cs-CZ" sz="12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 si procvičí způsoby obohacování slovní zásoby, významy slov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950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Mgr. Jana Christenová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950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Jazyk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čeština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8661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Uvědomuje </a:t>
                      </a:r>
                      <a:r>
                        <a:rPr lang="cs-CZ" sz="1200" dirty="0" smtClean="0">
                          <a:effectLst/>
                        </a:rPr>
                        <a:t>si  mluvnické a věcné</a:t>
                      </a:r>
                      <a:r>
                        <a:rPr lang="cs-CZ" sz="1200" baseline="0" dirty="0" smtClean="0">
                          <a:effectLst/>
                        </a:rPr>
                        <a:t>  významy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950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Speciální vzdělávací potřeby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- žádné -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950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950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interaktivity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aktivita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950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Cílová skupina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žák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950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Stupeň a typ vzdělávání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vzdělávání – druhý stupeň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950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Typická věková skupina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12 - 15 let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9503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Materiál vyhovuje výuce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4295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34834" y="548680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Podstatná jména 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35643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Mají pouze tvary množného čísla, označují jimi i jednu věc.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21406" y="1798894"/>
            <a:ext cx="35643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Mají pouze tvary jednotného čísla, ale označují větší množství věcí, jevů stejného druhu.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133455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POMNOŽNÁ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61466" y="1134908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HROMADNÁ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Škola\AppData\Local\Microsoft\Windows\Temporary Internet Files\Content.IE5\EU0ZTCC9\MP9004011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22224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kola\AppData\Local\Microsoft\Windows\Temporary Internet Files\Content.IE5\4M0HDBZB\MP90031557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068960"/>
            <a:ext cx="18288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kola\AppData\Local\Microsoft\Windows\Temporary Internet Files\Content.IE5\EU0ZTCC9\MP9004035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775" y="3261948"/>
            <a:ext cx="2411760" cy="160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kola\AppData\Local\Microsoft\Windows\Temporary Internet Files\Content.IE5\4M0HDBZB\MP9003168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3390" y="4928976"/>
            <a:ext cx="1216152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9552" y="2492896"/>
            <a:ext cx="14542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DVEŘE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5085184"/>
            <a:ext cx="13532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BRÝLE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43020" y="2722224"/>
            <a:ext cx="17427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DŘÍVÍ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59865" y="6021288"/>
            <a:ext cx="35125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HMYZ, VČELSTVO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988919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66201" y="637228"/>
            <a:ext cx="39950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Zařaď podstatná jména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06828" y="1068716"/>
            <a:ext cx="2744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909308" y="1269296"/>
            <a:ext cx="18614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hromadná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64288" y="3573016"/>
            <a:ext cx="1441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FF"/>
                </a:solidFill>
              </a:rPr>
              <a:t>loďstvo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06828" y="4941168"/>
            <a:ext cx="11031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FF"/>
                </a:solidFill>
              </a:rPr>
              <a:t>hmyz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43257" y="3463806"/>
            <a:ext cx="8835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FF"/>
                </a:solidFill>
              </a:rPr>
              <a:t>skot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306084" y="3463806"/>
            <a:ext cx="14446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FF"/>
                </a:solidFill>
              </a:rPr>
              <a:t>kalhoty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4417948"/>
            <a:ext cx="10438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FF"/>
                </a:solidFill>
              </a:rPr>
              <a:t>brýle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308304" y="4941168"/>
            <a:ext cx="17203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FF"/>
                </a:solidFill>
              </a:rPr>
              <a:t>příušnice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5456357"/>
            <a:ext cx="12025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FF"/>
                </a:solidFill>
              </a:rPr>
              <a:t>Čechy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480128" y="5085184"/>
            <a:ext cx="8435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FF"/>
                </a:solidFill>
              </a:rPr>
              <a:t>zrní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951366" y="4295033"/>
            <a:ext cx="11624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FF"/>
                </a:solidFill>
              </a:rPr>
              <a:t>sáňky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440347" y="1337232"/>
            <a:ext cx="19223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pomnožná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3289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56337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SKLOŇOVÁNÍ POSTATNÝCH JMEN MÍSTNÍCH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UVEDENÁ PODSTATNÁ JMÉNA DOPLŇ POSTUPNĚ DO VĚT.</a:t>
            </a:r>
            <a:endParaRPr lang="cs-CZ" sz="20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z nich jsou pomnožná?</a:t>
            </a:r>
          </a:p>
          <a:p>
            <a:r>
              <a:rPr lang="cs-CZ" sz="28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Evropa, Čechy, Libochovice, Praha</a:t>
            </a:r>
            <a:endParaRPr lang="cs-CZ" sz="28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C:\Users\Škola\AppData\Local\Microsoft\Windows\Temporary Internet Files\Content.IE5\EU0ZTCC9\MP9004339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628800"/>
            <a:ext cx="240026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Škola\AppData\Local\Microsoft\Windows\Temporary Internet Files\Content.IE5\4RAM2O80\MP900438622[1]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2875"/>
                    </a14:imgEffect>
                    <a14:imgEffect>
                      <a14:saturation sat="6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48" y="1844824"/>
            <a:ext cx="6119868" cy="4895895"/>
          </a:xfrm>
          <a:prstGeom prst="rect">
            <a:avLst/>
          </a:prstGeom>
          <a:effectLst>
            <a:reflection blurRad="381000" endPos="73000" dist="685800" dir="5400000" sy="-100000" algn="bl" rotWithShape="0"/>
          </a:effectLst>
        </p:spPr>
      </p:pic>
      <p:sp>
        <p:nvSpPr>
          <p:cNvPr id="4" name="TextovéPole 3"/>
          <p:cNvSpPr txBox="1"/>
          <p:nvPr/>
        </p:nvSpPr>
        <p:spPr>
          <a:xfrm>
            <a:off x="866739" y="2041684"/>
            <a:ext cx="610033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Pocházím z ……….................</a:t>
            </a:r>
          </a:p>
          <a:p>
            <a:endParaRPr lang="cs-CZ" sz="3600" b="1" dirty="0" smtClean="0">
              <a:solidFill>
                <a:schemeClr val="bg1"/>
              </a:solidFill>
            </a:endParaRPr>
          </a:p>
          <a:p>
            <a:r>
              <a:rPr lang="cs-CZ" sz="3600" b="1" dirty="0" smtClean="0">
                <a:solidFill>
                  <a:schemeClr val="bg1"/>
                </a:solidFill>
              </a:rPr>
              <a:t>Navštívili jsme……………...</a:t>
            </a:r>
          </a:p>
          <a:p>
            <a:endParaRPr lang="cs-CZ" sz="3600" b="1" dirty="0" smtClean="0">
              <a:solidFill>
                <a:schemeClr val="bg1"/>
              </a:solidFill>
            </a:endParaRPr>
          </a:p>
          <a:p>
            <a:r>
              <a:rPr lang="cs-CZ" sz="3600" b="1" dirty="0" smtClean="0">
                <a:solidFill>
                  <a:schemeClr val="bg1"/>
                </a:solidFill>
              </a:rPr>
              <a:t>Turisté vyprávěli o…..…….</a:t>
            </a:r>
          </a:p>
          <a:p>
            <a:endParaRPr lang="cs-CZ" sz="3600" b="1" dirty="0">
              <a:solidFill>
                <a:schemeClr val="bg1"/>
              </a:solidFill>
            </a:endParaRPr>
          </a:p>
          <a:p>
            <a:endParaRPr lang="cs-CZ" sz="3600" b="1" dirty="0" smtClean="0">
              <a:solidFill>
                <a:schemeClr val="bg1"/>
              </a:solidFill>
            </a:endParaRPr>
          </a:p>
          <a:p>
            <a:endParaRPr lang="cs-CZ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439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86762" y="1062028"/>
            <a:ext cx="26917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Zařaď podstatná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jména: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15616" y="692696"/>
            <a:ext cx="10518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1132287" y="1431360"/>
            <a:ext cx="13003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pomnožná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80112" y="1468846"/>
            <a:ext cx="12618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hromadná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86174" y="1876182"/>
            <a:ext cx="9925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FF"/>
                </a:solidFill>
              </a:rPr>
              <a:t>kalhoty</a:t>
            </a:r>
          </a:p>
        </p:txBody>
      </p:sp>
      <p:sp>
        <p:nvSpPr>
          <p:cNvPr id="7" name="Obdélník 6"/>
          <p:cNvSpPr/>
          <p:nvPr/>
        </p:nvSpPr>
        <p:spPr>
          <a:xfrm>
            <a:off x="6032029" y="1906384"/>
            <a:ext cx="7745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FF"/>
                </a:solidFill>
              </a:rPr>
              <a:t>hmyz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388248" y="2276748"/>
            <a:ext cx="8130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FF"/>
                </a:solidFill>
              </a:rPr>
              <a:t>sáňky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115384" y="2275716"/>
            <a:ext cx="6078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FF"/>
                </a:solidFill>
              </a:rPr>
              <a:t>zrní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173093" y="2677314"/>
            <a:ext cx="6335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FF"/>
                </a:solidFill>
              </a:rPr>
              <a:t>skot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456932" y="2695848"/>
            <a:ext cx="736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FF"/>
                </a:solidFill>
              </a:rPr>
              <a:t>brýle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337076" y="3103602"/>
            <a:ext cx="8386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FF"/>
                </a:solidFill>
              </a:rPr>
              <a:t>Čechy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032029" y="3065180"/>
            <a:ext cx="9925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FF"/>
                </a:solidFill>
              </a:rPr>
              <a:t>loďstvo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208711" y="3478768"/>
            <a:ext cx="11721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FF"/>
                </a:solidFill>
              </a:rPr>
              <a:t>příušnice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208711" y="3933056"/>
            <a:ext cx="6319872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Pocházím </a:t>
            </a:r>
            <a:r>
              <a:rPr lang="cs-CZ" b="1" dirty="0"/>
              <a:t>z </a:t>
            </a:r>
            <a:r>
              <a:rPr lang="cs-CZ" b="1" dirty="0" smtClean="0">
                <a:solidFill>
                  <a:srgbClr val="0000FF"/>
                </a:solidFill>
              </a:rPr>
              <a:t>Evropy, Čech, Libochovic, Prahy.</a:t>
            </a:r>
          </a:p>
          <a:p>
            <a:r>
              <a:rPr lang="cs-CZ" b="1" dirty="0" smtClean="0"/>
              <a:t>Navštívili jsme </a:t>
            </a:r>
            <a:r>
              <a:rPr lang="cs-CZ" b="1" dirty="0" smtClean="0">
                <a:solidFill>
                  <a:srgbClr val="0000FF"/>
                </a:solidFill>
              </a:rPr>
              <a:t>Evropu, Čechy, Libochovice, Prahu.</a:t>
            </a:r>
          </a:p>
          <a:p>
            <a:r>
              <a:rPr lang="cs-CZ" b="1" dirty="0" smtClean="0"/>
              <a:t>Turisté vyprávěli </a:t>
            </a:r>
            <a:r>
              <a:rPr lang="cs-CZ" b="1" dirty="0" smtClean="0">
                <a:solidFill>
                  <a:srgbClr val="0000FF"/>
                </a:solidFill>
              </a:rPr>
              <a:t>o Evropě, Čechách, Libochovicích, Praze.</a:t>
            </a:r>
          </a:p>
          <a:p>
            <a:r>
              <a:rPr lang="cs-CZ" b="1" dirty="0" smtClean="0"/>
              <a:t>Pomnožná: </a:t>
            </a:r>
            <a:r>
              <a:rPr lang="cs-CZ" b="1" dirty="0" smtClean="0">
                <a:solidFill>
                  <a:srgbClr val="0000FF"/>
                </a:solidFill>
              </a:rPr>
              <a:t>Čechy</a:t>
            </a:r>
            <a:r>
              <a:rPr lang="cs-CZ" b="1" smtClean="0">
                <a:solidFill>
                  <a:srgbClr val="0000FF"/>
                </a:solidFill>
              </a:rPr>
              <a:t>, Libochovice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2492" y="2385774"/>
            <a:ext cx="2401887" cy="180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19062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3573016"/>
            <a:ext cx="8226720" cy="1143480"/>
          </a:xfrm>
        </p:spPr>
        <p:txBody>
          <a:bodyPr/>
          <a:lstStyle/>
          <a:p>
            <a:r>
              <a:rPr lang="cs-CZ" sz="4000" dirty="0">
                <a:solidFill>
                  <a:prstClr val="black"/>
                </a:solidFill>
              </a:rPr>
              <a:t>Zpracovala Mgr. Jana Christenová </a:t>
            </a:r>
            <a:br>
              <a:rPr lang="cs-CZ" sz="4000" dirty="0">
                <a:solidFill>
                  <a:prstClr val="black"/>
                </a:solidFill>
              </a:rPr>
            </a:br>
            <a:r>
              <a:rPr lang="cs-CZ" sz="4000" dirty="0">
                <a:solidFill>
                  <a:prstClr val="black"/>
                </a:solidFill>
              </a:rPr>
              <a:t>v programu PowerPoint</a:t>
            </a:r>
            <a:br>
              <a:rPr lang="cs-CZ" sz="4000" dirty="0">
                <a:solidFill>
                  <a:prstClr val="black"/>
                </a:solidFill>
              </a:rPr>
            </a:br>
            <a:r>
              <a:rPr lang="cs-CZ" sz="4000" dirty="0">
                <a:solidFill>
                  <a:prstClr val="black"/>
                </a:solidFill>
              </a:rPr>
              <a:t>Ilustrace www.office.microsoft.com</a:t>
            </a:r>
            <a:endParaRPr lang="cs-CZ" sz="40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680" y="4843574"/>
            <a:ext cx="5224320" cy="1143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2635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163</TotalTime>
  <Words>245</Words>
  <Application>Microsoft Office PowerPoint</Application>
  <PresentationFormat>Předvádění na obrazovce (4:3)</PresentationFormat>
  <Paragraphs>80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Zpracovala Mgr. Jana Christenová  v programu PowerPoint Ilustrace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Jana Christenová</dc:creator>
  <cp:lastModifiedBy>Jana Christenová</cp:lastModifiedBy>
  <cp:revision>18</cp:revision>
  <dcterms:created xsi:type="dcterms:W3CDTF">2012-09-10T17:10:56Z</dcterms:created>
  <dcterms:modified xsi:type="dcterms:W3CDTF">2012-11-19T15:18:21Z</dcterms:modified>
</cp:coreProperties>
</file>