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2460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009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680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8734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20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2844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5962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0625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197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73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5175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180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7861899"/>
              </p:ext>
            </p:extLst>
          </p:nvPr>
        </p:nvGraphicFramePr>
        <p:xfrm>
          <a:off x="162720" y="1405587"/>
          <a:ext cx="8818560" cy="1986610"/>
        </p:xfrm>
        <a:graphic>
          <a:graphicData uri="http://schemas.openxmlformats.org/drawingml/2006/table">
            <a:tbl>
              <a:tblPr/>
              <a:tblGrid>
                <a:gridCol w="8818560"/>
              </a:tblGrid>
              <a:tr h="41274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</a:tabLst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NÁZEV ŠKOLY:    Základní škola J. E. Purkyně a ZUŠ Libochovice</a:t>
                      </a:r>
                    </a:p>
                  </a:txBody>
                  <a:tcPr marL="81638" marR="81638" marT="61664" marB="42459" anchor="b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3CAFF"/>
                    </a:solidFill>
                  </a:tcPr>
                </a:tc>
              </a:tr>
              <a:tr h="41274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</a:tabLst>
                      </a:pPr>
                      <a:r>
                        <a:rPr kumimoji="0" lang="cs-CZ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AUTOR : Mgr. Jana </a:t>
                      </a:r>
                      <a:r>
                        <a:rPr kumimoji="0" lang="cs-CZ" sz="2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Christenová</a:t>
                      </a:r>
                      <a:endParaRPr kumimoji="0" lang="cs-CZ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  <a:cs typeface="Arial Unicode MS" charset="0"/>
                      </a:endParaRPr>
                    </a:p>
                  </a:txBody>
                  <a:tcPr marL="81638" marR="81638" marT="61664" marB="4245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85389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</a:tabLst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NÁZEV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: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6" charset="0"/>
                        </a:rPr>
                        <a:t>Vy_32_INOVACE_14_Čj_Stupňování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6" charset="0"/>
                        </a:rPr>
                        <a:t>přídavných jmen</a:t>
                      </a:r>
                    </a:p>
                  </a:txBody>
                  <a:tcPr marL="81638" marR="81638" marT="60064" marB="4245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385389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</a:tabLst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TÉMA:   </a:t>
                      </a: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6" charset="0"/>
                        </a:rPr>
                        <a:t>Stupňování přídavných jmen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icrosoft YaHei" charset="-122"/>
                        <a:cs typeface="Arial Unicode MS" charset="0"/>
                      </a:endParaRPr>
                    </a:p>
                  </a:txBody>
                  <a:tcPr marL="81638" marR="81638" marT="60064" marB="4245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/>
                    </a:solidFill>
                  </a:tcPr>
                </a:tc>
              </a:tr>
              <a:tr h="385389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3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  <a:tab pos="8686800" algn="l"/>
                          <a:tab pos="9410700" algn="l"/>
                        </a:tabLst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  <a:cs typeface="Arial Unicode MS" charset="0"/>
                        </a:rPr>
                        <a:t>ČÍSLO PROJEKTU:  </a:t>
                      </a: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6" charset="0"/>
                        </a:rPr>
                        <a:t>CZ.1.07/1.4.00/21.2803</a:t>
                      </a:r>
                    </a:p>
                  </a:txBody>
                  <a:tcPr marL="81638" marR="81638" marT="60064" marB="42459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680" y="4245566"/>
            <a:ext cx="5224320" cy="1143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5591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8224445"/>
              </p:ext>
            </p:extLst>
          </p:nvPr>
        </p:nvGraphicFramePr>
        <p:xfrm>
          <a:off x="467544" y="1412776"/>
          <a:ext cx="8229600" cy="44216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295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Anotace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 </a:t>
                      </a:r>
                      <a:r>
                        <a:rPr lang="cs-CZ" sz="16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Žák si procvičí způsoby obohacování slovní zásoby, zesilování</a:t>
                      </a:r>
                      <a:r>
                        <a:rPr lang="cs-CZ" sz="16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 zeslabování významu přídavných jmen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95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Autor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>
                          <a:effectLst/>
                        </a:rPr>
                        <a:t>Mgr. Jana Christenová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95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Jazyk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čeština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866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Očekávaný výstup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>
                          <a:effectLst/>
                        </a:rPr>
                        <a:t>Uvědomuje </a:t>
                      </a:r>
                      <a:r>
                        <a:rPr lang="cs-CZ" sz="1600" dirty="0" smtClean="0">
                          <a:effectLst/>
                        </a:rPr>
                        <a:t>si  mluvnické  a věcné</a:t>
                      </a:r>
                      <a:r>
                        <a:rPr lang="cs-CZ" sz="1600" baseline="0" dirty="0" smtClean="0">
                          <a:effectLst/>
                        </a:rPr>
                        <a:t>  významy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95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Speciální vzdělávací potřeby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- žádné -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95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Druh učebního materiálu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prezentace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95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Druh interaktivity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aktivita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95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Cílová skupina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žák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95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Stupeň a typ vzdělávání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základní vzdělávání – druhý stupeň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950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Typická věková skupina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12 - 15 let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29503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Materiál vyhovuje výuce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976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856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Stupňování přídavných jmen</a:t>
            </a:r>
            <a:endParaRPr lang="cs-CZ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2913928"/>
              </p:ext>
            </p:extLst>
          </p:nvPr>
        </p:nvGraphicFramePr>
        <p:xfrm>
          <a:off x="467544" y="1124744"/>
          <a:ext cx="8579295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6608"/>
                <a:gridCol w="3332922"/>
                <a:gridCol w="2859765"/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1. STUPEŇ</a:t>
                      </a:r>
                    </a:p>
                  </a:txBody>
                  <a:tcPr marL="186257" marR="186257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2. STUPEŇ</a:t>
                      </a:r>
                    </a:p>
                    <a:p>
                      <a:pPr algn="ctr"/>
                      <a:endParaRPr lang="cs-CZ" b="1" dirty="0"/>
                    </a:p>
                  </a:txBody>
                  <a:tcPr marL="186257" marR="186257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3. STUPEŇ</a:t>
                      </a:r>
                    </a:p>
                    <a:p>
                      <a:pPr algn="ctr"/>
                      <a:endParaRPr lang="cs-CZ" b="1" dirty="0"/>
                    </a:p>
                  </a:txBody>
                  <a:tcPr marL="186257" marR="186257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Vyjadřuje základní míru vlastnosti</a:t>
                      </a:r>
                      <a:endParaRPr lang="cs-CZ" sz="2800" b="1" dirty="0"/>
                    </a:p>
                  </a:txBody>
                  <a:tcPr marL="186257" marR="1862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Vyjadřuje větší míru vlastnosti než 1. stupeň</a:t>
                      </a:r>
                      <a:endParaRPr lang="cs-CZ" sz="2800" b="1" dirty="0"/>
                    </a:p>
                  </a:txBody>
                  <a:tcPr marL="186257" marR="18625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Vyjadřuje největší míru vlastnosti</a:t>
                      </a:r>
                      <a:endParaRPr lang="cs-CZ" sz="2800" b="1" dirty="0"/>
                    </a:p>
                  </a:txBody>
                  <a:tcPr marL="186257" marR="186257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 marL="186257" marR="186257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Tvoří se z 1.</a:t>
                      </a:r>
                      <a:r>
                        <a:rPr lang="cs-CZ" sz="2400" b="1" baseline="0" dirty="0" smtClean="0"/>
                        <a:t> </a:t>
                      </a:r>
                      <a:r>
                        <a:rPr lang="cs-CZ" sz="2400" b="1" dirty="0" smtClean="0"/>
                        <a:t>stupně příponami </a:t>
                      </a:r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-</a:t>
                      </a:r>
                      <a:r>
                        <a:rPr lang="cs-CZ" sz="2400" b="1" baseline="0" dirty="0" smtClean="0">
                          <a:solidFill>
                            <a:srgbClr val="C00000"/>
                          </a:solidFill>
                        </a:rPr>
                        <a:t> </a:t>
                      </a:r>
                      <a:r>
                        <a:rPr lang="cs-CZ" sz="2400" b="1" dirty="0" err="1" smtClean="0">
                          <a:solidFill>
                            <a:srgbClr val="C00000"/>
                          </a:solidFill>
                        </a:rPr>
                        <a:t>ejší</a:t>
                      </a:r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, -</a:t>
                      </a:r>
                      <a:r>
                        <a:rPr lang="cs-CZ" sz="2400" b="1" dirty="0" err="1" smtClean="0">
                          <a:solidFill>
                            <a:srgbClr val="C00000"/>
                          </a:solidFill>
                        </a:rPr>
                        <a:t>ější</a:t>
                      </a:r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, </a:t>
                      </a:r>
                    </a:p>
                    <a:p>
                      <a:pPr algn="l"/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                     -</a:t>
                      </a:r>
                      <a:r>
                        <a:rPr lang="cs-CZ" sz="2400" b="1" dirty="0" err="1" smtClean="0">
                          <a:solidFill>
                            <a:srgbClr val="C00000"/>
                          </a:solidFill>
                        </a:rPr>
                        <a:t>ší</a:t>
                      </a:r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, -í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 marL="186257" marR="186257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Tvoří se z 2. stupně předponou </a:t>
                      </a:r>
                      <a:r>
                        <a:rPr lang="cs-CZ" sz="2400" b="1" dirty="0" err="1" smtClean="0">
                          <a:solidFill>
                            <a:srgbClr val="C00000"/>
                          </a:solidFill>
                        </a:rPr>
                        <a:t>nej</a:t>
                      </a:r>
                      <a:r>
                        <a:rPr lang="cs-CZ" sz="2400" b="1" dirty="0" smtClean="0">
                          <a:solidFill>
                            <a:srgbClr val="C00000"/>
                          </a:solidFill>
                        </a:rPr>
                        <a:t>-</a:t>
                      </a:r>
                      <a:endParaRPr lang="cs-CZ" sz="2400" b="1" dirty="0">
                        <a:solidFill>
                          <a:srgbClr val="C00000"/>
                        </a:solidFill>
                      </a:endParaRPr>
                    </a:p>
                  </a:txBody>
                  <a:tcPr marL="186257" marR="186257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chytrý</a:t>
                      </a:r>
                    </a:p>
                    <a:p>
                      <a:pPr algn="ctr"/>
                      <a:r>
                        <a:rPr lang="cs-CZ" sz="2800" b="1" dirty="0" smtClean="0"/>
                        <a:t>slavný</a:t>
                      </a:r>
                    </a:p>
                    <a:p>
                      <a:pPr algn="ctr"/>
                      <a:r>
                        <a:rPr lang="cs-CZ" sz="2800" b="1" dirty="0" smtClean="0"/>
                        <a:t>hladký</a:t>
                      </a:r>
                    </a:p>
                    <a:p>
                      <a:pPr algn="ctr"/>
                      <a:r>
                        <a:rPr lang="cs-CZ" sz="2800" b="1" dirty="0" smtClean="0"/>
                        <a:t>křehký</a:t>
                      </a:r>
                      <a:endParaRPr lang="cs-CZ" sz="2800" b="1" dirty="0"/>
                    </a:p>
                  </a:txBody>
                  <a:tcPr marL="186257" marR="186257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chytř</a:t>
                      </a:r>
                      <a:r>
                        <a:rPr lang="cs-CZ" sz="2800" b="1" dirty="0" smtClean="0">
                          <a:solidFill>
                            <a:srgbClr val="C00000"/>
                          </a:solidFill>
                        </a:rPr>
                        <a:t>ejší</a:t>
                      </a:r>
                    </a:p>
                    <a:p>
                      <a:pPr algn="l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slavn</a:t>
                      </a:r>
                      <a:r>
                        <a:rPr lang="cs-CZ" sz="2800" b="1" dirty="0" smtClean="0">
                          <a:solidFill>
                            <a:srgbClr val="C00000"/>
                          </a:solidFill>
                        </a:rPr>
                        <a:t>ější</a:t>
                      </a:r>
                    </a:p>
                    <a:p>
                      <a:pPr algn="l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hlad</a:t>
                      </a:r>
                      <a:r>
                        <a:rPr lang="cs-CZ" sz="2800" b="1" dirty="0" smtClean="0">
                          <a:solidFill>
                            <a:srgbClr val="C00000"/>
                          </a:solidFill>
                        </a:rPr>
                        <a:t>ší</a:t>
                      </a:r>
                    </a:p>
                    <a:p>
                      <a:pPr algn="l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křehč</a:t>
                      </a:r>
                      <a:r>
                        <a:rPr lang="cs-CZ" sz="2800" b="1" dirty="0" smtClean="0">
                          <a:solidFill>
                            <a:srgbClr val="C00000"/>
                          </a:solidFill>
                        </a:rPr>
                        <a:t>í</a:t>
                      </a:r>
                      <a:endParaRPr lang="cs-CZ" sz="2800" b="1" dirty="0">
                        <a:solidFill>
                          <a:srgbClr val="C00000"/>
                        </a:solidFill>
                      </a:endParaRPr>
                    </a:p>
                  </a:txBody>
                  <a:tcPr marL="186257" marR="186257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b="1" dirty="0" err="1" smtClean="0">
                          <a:solidFill>
                            <a:srgbClr val="C00000"/>
                          </a:solidFill>
                        </a:rPr>
                        <a:t>nej</a:t>
                      </a:r>
                      <a:r>
                        <a:rPr lang="cs-CZ" sz="2800" b="1" dirty="0" err="1" smtClean="0">
                          <a:solidFill>
                            <a:schemeClr val="tx1"/>
                          </a:solidFill>
                        </a:rPr>
                        <a:t>chytřejšín</a:t>
                      </a:r>
                      <a:endParaRPr lang="cs-CZ" sz="28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/>
                      <a:r>
                        <a:rPr lang="cs-CZ" sz="2800" b="1" dirty="0" smtClean="0">
                          <a:solidFill>
                            <a:srgbClr val="C00000"/>
                          </a:solidFill>
                        </a:rPr>
                        <a:t>nej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slavnější</a:t>
                      </a:r>
                    </a:p>
                    <a:p>
                      <a:pPr algn="l"/>
                      <a:r>
                        <a:rPr lang="cs-CZ" sz="2800" b="1" dirty="0" smtClean="0">
                          <a:solidFill>
                            <a:srgbClr val="C00000"/>
                          </a:solidFill>
                        </a:rPr>
                        <a:t>nej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hladší</a:t>
                      </a:r>
                    </a:p>
                    <a:p>
                      <a:pPr algn="l"/>
                      <a:r>
                        <a:rPr lang="cs-CZ" sz="2800" b="1" dirty="0" smtClean="0">
                          <a:solidFill>
                            <a:srgbClr val="C00000"/>
                          </a:solidFill>
                        </a:rPr>
                        <a:t>nej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křehčí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L="186257" marR="186257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296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340840"/>
          </a:xfrm>
        </p:spPr>
        <p:txBody>
          <a:bodyPr>
            <a:normAutofit/>
          </a:bodyPr>
          <a:lstStyle/>
          <a:p>
            <a:r>
              <a:rPr lang="cs-CZ" sz="4200" b="1" dirty="0" smtClean="0">
                <a:solidFill>
                  <a:schemeClr val="bg1"/>
                </a:solidFill>
              </a:rPr>
              <a:t>Určete stupně přídavných jmen a doplňte k nim vhodná podstatná jména:</a:t>
            </a:r>
            <a:endParaRPr lang="cs-CZ" sz="4200" b="1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043608" y="2276872"/>
            <a:ext cx="1728192" cy="79208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úzký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Čárový popisek 3 (s ohraničením a zvýrazněním) 6"/>
          <p:cNvSpPr/>
          <p:nvPr/>
        </p:nvSpPr>
        <p:spPr>
          <a:xfrm>
            <a:off x="323528" y="2132856"/>
            <a:ext cx="720080" cy="540060"/>
          </a:xfrm>
          <a:prstGeom prst="accentBorderCallout3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1.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798199" y="2267744"/>
            <a:ext cx="1728192" cy="79208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4400" b="1" dirty="0">
                <a:solidFill>
                  <a:schemeClr val="tx1"/>
                </a:solidFill>
              </a:rPr>
              <a:t>tunel</a:t>
            </a:r>
          </a:p>
        </p:txBody>
      </p:sp>
      <p:sp>
        <p:nvSpPr>
          <p:cNvPr id="14" name="Zaoblený obdélník 13"/>
          <p:cNvSpPr/>
          <p:nvPr/>
        </p:nvSpPr>
        <p:spPr>
          <a:xfrm>
            <a:off x="1070007" y="4149080"/>
            <a:ext cx="1728192" cy="79208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delší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1067272" y="5085184"/>
            <a:ext cx="2304256" cy="79208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nejstarší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070007" y="3212976"/>
            <a:ext cx="1728192" cy="79208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tišší</a:t>
            </a:r>
            <a:endParaRPr lang="cs-CZ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708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1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Některá přídavná jména tvoří 2. stupeň od jiného kořene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0115" y="1768251"/>
            <a:ext cx="15641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bg1"/>
                </a:solidFill>
              </a:rPr>
              <a:t>dobrý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3861048"/>
            <a:ext cx="641803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Někdy jsou možné 2 tvary:</a:t>
            </a:r>
          </a:p>
          <a:p>
            <a:r>
              <a:rPr lang="cs-CZ" sz="4400" b="1" dirty="0"/>
              <a:t>s</a:t>
            </a:r>
            <a:r>
              <a:rPr lang="cs-CZ" sz="4400" b="1" dirty="0" smtClean="0"/>
              <a:t>nadný – snazší i snadnější</a:t>
            </a:r>
          </a:p>
          <a:p>
            <a:r>
              <a:rPr lang="cs-CZ" sz="4400" b="1" dirty="0" smtClean="0"/>
              <a:t>  zadní  </a:t>
            </a:r>
            <a:r>
              <a:rPr lang="cs-CZ" sz="4400" b="1" dirty="0"/>
              <a:t>– zazší i zadnější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814261" y="1768251"/>
            <a:ext cx="157011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bg1"/>
                </a:solidFill>
              </a:rPr>
              <a:t>- lepší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20141" y="2708920"/>
            <a:ext cx="8146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bg1"/>
                </a:solidFill>
              </a:rPr>
              <a:t>zlý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14261" y="2688495"/>
            <a:ext cx="16477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bg1"/>
                </a:solidFill>
              </a:rPr>
              <a:t>- horší</a:t>
            </a:r>
            <a:endParaRPr lang="cs-CZ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266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Utvoř 2. stupeň přídavných jmen:</a:t>
            </a:r>
            <a:endParaRPr lang="cs-CZ" b="1" dirty="0">
              <a:solidFill>
                <a:schemeClr val="bg1"/>
              </a:solidFill>
            </a:endParaRP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454757"/>
              </p:ext>
            </p:extLst>
          </p:nvPr>
        </p:nvGraphicFramePr>
        <p:xfrm>
          <a:off x="1331640" y="980728"/>
          <a:ext cx="6096000" cy="560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1. stupeň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2. stupeň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>
                          <a:solidFill>
                            <a:schemeClr val="tx1"/>
                          </a:solidFill>
                        </a:rPr>
                        <a:t>vysoký</a:t>
                      </a:r>
                      <a:endParaRPr lang="cs-CZ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lidský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malý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dobrý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měkký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temný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zadní</a:t>
                      </a:r>
                      <a:endParaRPr lang="cs-CZ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4000" dirty="0" smtClean="0"/>
                        <a:t>zazší i </a:t>
                      </a:r>
                      <a:endParaRPr lang="cs-CZ" sz="4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785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570186"/>
          </a:xfrm>
        </p:spPr>
        <p:txBody>
          <a:bodyPr>
            <a:normAutofit/>
          </a:bodyPr>
          <a:lstStyle/>
          <a:p>
            <a:r>
              <a:rPr lang="cs-CZ" sz="3800" b="1" dirty="0" smtClean="0">
                <a:solidFill>
                  <a:schemeClr val="bg1"/>
                </a:solidFill>
              </a:rPr>
              <a:t>Skupina mě/mně zůstává ve všech stupních, při psaní si odůvodňujeme 1. stupněm</a:t>
            </a:r>
            <a:endParaRPr lang="cs-CZ" sz="38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1988840"/>
            <a:ext cx="21436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>
                <a:solidFill>
                  <a:schemeClr val="bg1"/>
                </a:solidFill>
              </a:rPr>
              <a:t>t</a:t>
            </a:r>
            <a:r>
              <a:rPr lang="cs-CZ" sz="4000" b="1" dirty="0" smtClean="0">
                <a:solidFill>
                  <a:schemeClr val="bg1"/>
                </a:solidFill>
              </a:rPr>
              <a:t>em</a:t>
            </a:r>
            <a:r>
              <a:rPr lang="cs-CZ" sz="4000" b="1" dirty="0" smtClean="0">
                <a:solidFill>
                  <a:schemeClr val="bg1">
                    <a:lumMod val="65000"/>
                  </a:schemeClr>
                </a:solidFill>
              </a:rPr>
              <a:t>n</a:t>
            </a:r>
            <a:r>
              <a:rPr lang="cs-CZ" sz="4000" b="1" dirty="0" smtClean="0">
                <a:solidFill>
                  <a:schemeClr val="bg1"/>
                </a:solidFill>
              </a:rPr>
              <a:t>ější </a:t>
            </a:r>
            <a:endParaRPr lang="cs-CZ" sz="4000" b="1" dirty="0">
              <a:solidFill>
                <a:schemeClr val="bg1"/>
              </a:solidFill>
            </a:endParaRPr>
          </a:p>
        </p:txBody>
      </p:sp>
      <p:sp>
        <p:nvSpPr>
          <p:cNvPr id="4" name="Šipka doleva 3"/>
          <p:cNvSpPr/>
          <p:nvPr/>
        </p:nvSpPr>
        <p:spPr>
          <a:xfrm>
            <a:off x="3043256" y="2204864"/>
            <a:ext cx="952680" cy="288032"/>
          </a:xfrm>
          <a:prstGeom prst="lef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139952" y="1994937"/>
            <a:ext cx="15412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prstClr val="white"/>
                </a:solidFill>
              </a:rPr>
              <a:t>tem</a:t>
            </a:r>
            <a:r>
              <a:rPr lang="cs-CZ" sz="4000" b="1" dirty="0" smtClean="0">
                <a:solidFill>
                  <a:schemeClr val="bg1">
                    <a:lumMod val="65000"/>
                  </a:schemeClr>
                </a:solidFill>
              </a:rPr>
              <a:t>n</a:t>
            </a:r>
            <a:r>
              <a:rPr lang="cs-CZ" sz="4000" b="1" dirty="0" smtClean="0">
                <a:solidFill>
                  <a:prstClr val="white"/>
                </a:solidFill>
              </a:rPr>
              <a:t>ý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2650447"/>
            <a:ext cx="93404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400" b="1" dirty="0" smtClean="0"/>
              <a:t>Od přídavných jmen v závorkách utvoř 2. stupeň:</a:t>
            </a:r>
          </a:p>
          <a:p>
            <a:r>
              <a:rPr lang="cs-CZ" sz="3600" b="1" i="1" dirty="0" smtClean="0"/>
              <a:t>Radka je (upřímná) 				než Eva.</a:t>
            </a:r>
          </a:p>
          <a:p>
            <a:r>
              <a:rPr lang="cs-CZ" sz="3600" b="1" i="1" dirty="0" smtClean="0"/>
              <a:t>Do vrchu vedla stále (strmá)                     stezka.</a:t>
            </a:r>
          </a:p>
          <a:p>
            <a:r>
              <a:rPr lang="cs-CZ" sz="3600" b="1" i="1" dirty="0" smtClean="0"/>
              <a:t>Doplň mě/mně:</a:t>
            </a:r>
          </a:p>
          <a:p>
            <a:r>
              <a:rPr lang="cs-CZ" sz="3600" b="1" i="1" dirty="0" smtClean="0"/>
              <a:t>Jsme zvyklé na </a:t>
            </a:r>
            <a:r>
              <a:rPr lang="cs-CZ" sz="3600" b="1" i="1" dirty="0" err="1" smtClean="0"/>
              <a:t>skrom</a:t>
            </a:r>
            <a:r>
              <a:rPr lang="cs-CZ" sz="3600" b="1" i="1" dirty="0" smtClean="0"/>
              <a:t>___ </a:t>
            </a:r>
            <a:r>
              <a:rPr lang="cs-CZ" sz="3600" b="1" i="1" dirty="0" err="1" smtClean="0"/>
              <a:t>jší</a:t>
            </a:r>
            <a:r>
              <a:rPr lang="cs-CZ" sz="3600" b="1" i="1" dirty="0" smtClean="0"/>
              <a:t> stravu.</a:t>
            </a:r>
          </a:p>
          <a:p>
            <a:r>
              <a:rPr lang="cs-CZ" sz="3600" b="1" i="1" dirty="0" smtClean="0"/>
              <a:t>Poslouchal jen znám___ </a:t>
            </a:r>
            <a:r>
              <a:rPr lang="cs-CZ" sz="3600" b="1" i="1" dirty="0" err="1" smtClean="0"/>
              <a:t>jší</a:t>
            </a:r>
            <a:r>
              <a:rPr lang="cs-CZ" sz="3600" b="1" i="1" dirty="0" smtClean="0"/>
              <a:t> skladby.</a:t>
            </a:r>
          </a:p>
          <a:p>
            <a:r>
              <a:rPr lang="cs-CZ" sz="3600" b="1" i="1" dirty="0" smtClean="0"/>
              <a:t>Jeho zájem byl stále </a:t>
            </a:r>
            <a:r>
              <a:rPr lang="cs-CZ" sz="3600" b="1" i="1" dirty="0" err="1" smtClean="0"/>
              <a:t>zřejm</a:t>
            </a:r>
            <a:r>
              <a:rPr lang="cs-CZ" sz="3600" b="1" i="1" dirty="0" smtClean="0"/>
              <a:t>___ </a:t>
            </a:r>
            <a:r>
              <a:rPr lang="cs-CZ" sz="3600" b="1" i="1" dirty="0" err="1" smtClean="0"/>
              <a:t>jší</a:t>
            </a:r>
            <a:r>
              <a:rPr lang="cs-CZ" sz="3600" b="1" i="1" dirty="0" smtClean="0"/>
              <a:t>.</a:t>
            </a:r>
          </a:p>
          <a:p>
            <a:endParaRPr lang="cs-CZ" sz="3600" b="1" i="1" dirty="0" smtClean="0"/>
          </a:p>
          <a:p>
            <a:endParaRPr lang="cs-CZ" sz="3400" b="1" dirty="0"/>
          </a:p>
        </p:txBody>
      </p:sp>
    </p:spTree>
    <p:extLst>
      <p:ext uri="{BB962C8B-B14F-4D97-AF65-F5344CB8AC3E}">
        <p14:creationId xmlns:p14="http://schemas.microsoft.com/office/powerpoint/2010/main" val="160617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Škola\AppData\Local\Microsoft\Windows\Temporary Internet Files\Content.IE5\EU0ZTCC9\MC90044498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280" y="1844824"/>
            <a:ext cx="4236720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Vysvětli významový rozdíl mezi dvojicemi přídavných jmen: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8443" y="2564903"/>
            <a:ext cx="48903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/>
              <a:t>n</a:t>
            </a:r>
            <a:r>
              <a:rPr lang="cs-CZ" sz="4400" b="1" dirty="0" smtClean="0"/>
              <a:t>ejistější - nejjistější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4630435"/>
            <a:ext cx="54136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/>
              <a:t>n</a:t>
            </a:r>
            <a:r>
              <a:rPr lang="cs-CZ" sz="4400" b="1" dirty="0" smtClean="0"/>
              <a:t>ejasnější - nejjasnější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41653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188640"/>
            <a:ext cx="5645456" cy="70173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solidFill>
                  <a:schemeClr val="bg1"/>
                </a:solidFill>
              </a:rPr>
              <a:t>ŘEŠENÍ</a:t>
            </a:r>
            <a:r>
              <a:rPr lang="cs-CZ" b="1" dirty="0" smtClean="0">
                <a:solidFill>
                  <a:schemeClr val="bg1"/>
                </a:solidFill>
              </a:rPr>
              <a:t>: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2. st. </a:t>
            </a:r>
            <a:r>
              <a:rPr lang="cs-CZ" b="1" dirty="0">
                <a:solidFill>
                  <a:schemeClr val="bg1"/>
                </a:solidFill>
              </a:rPr>
              <a:t>t</a:t>
            </a:r>
            <a:r>
              <a:rPr lang="cs-CZ" b="1" dirty="0" smtClean="0">
                <a:solidFill>
                  <a:schemeClr val="bg1"/>
                </a:solidFill>
              </a:rPr>
              <a:t>išší hlas; 2. st. </a:t>
            </a:r>
            <a:r>
              <a:rPr lang="cs-CZ" b="1" dirty="0">
                <a:solidFill>
                  <a:schemeClr val="bg1"/>
                </a:solidFill>
              </a:rPr>
              <a:t>d</a:t>
            </a:r>
            <a:r>
              <a:rPr lang="cs-CZ" b="1" dirty="0" smtClean="0">
                <a:solidFill>
                  <a:schemeClr val="bg1"/>
                </a:solidFill>
              </a:rPr>
              <a:t>elší vlasy; 3. st. </a:t>
            </a:r>
            <a:r>
              <a:rPr lang="cs-CZ" b="1" dirty="0">
                <a:solidFill>
                  <a:schemeClr val="bg1"/>
                </a:solidFill>
              </a:rPr>
              <a:t>n</a:t>
            </a:r>
            <a:r>
              <a:rPr lang="cs-CZ" b="1" dirty="0" smtClean="0">
                <a:solidFill>
                  <a:schemeClr val="bg1"/>
                </a:solidFill>
              </a:rPr>
              <a:t>ejstarší obyvatelka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smtClean="0"/>
              <a:t>1</a:t>
            </a:r>
            <a:r>
              <a:rPr lang="cs-CZ" b="1" dirty="0"/>
              <a:t>. </a:t>
            </a:r>
            <a:r>
              <a:rPr lang="cs-CZ" b="1" dirty="0" smtClean="0"/>
              <a:t>stupeň    2</a:t>
            </a:r>
            <a:r>
              <a:rPr lang="cs-CZ" b="1" dirty="0"/>
              <a:t>. </a:t>
            </a:r>
            <a:r>
              <a:rPr lang="cs-CZ" b="1" dirty="0" smtClean="0"/>
              <a:t>stupeň</a:t>
            </a:r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ysoký  	     vyšší	</a:t>
            </a:r>
            <a:endParaRPr lang="cs-CZ" dirty="0"/>
          </a:p>
          <a:p>
            <a:pPr fontAlgn="t"/>
            <a:r>
              <a:rPr lang="cs-CZ" dirty="0" smtClean="0"/>
              <a:t>lidský	     lidštější</a:t>
            </a:r>
            <a:endParaRPr lang="cs-CZ" dirty="0"/>
          </a:p>
          <a:p>
            <a:pPr fontAlgn="t"/>
            <a:r>
              <a:rPr lang="cs-CZ" dirty="0"/>
              <a:t>m</a:t>
            </a:r>
            <a:r>
              <a:rPr lang="cs-CZ" dirty="0" smtClean="0"/>
              <a:t>alý	     menší</a:t>
            </a:r>
            <a:endParaRPr lang="cs-CZ" dirty="0"/>
          </a:p>
          <a:p>
            <a:pPr fontAlgn="t"/>
            <a:r>
              <a:rPr lang="cs-CZ" dirty="0"/>
              <a:t>d</a:t>
            </a:r>
            <a:r>
              <a:rPr lang="cs-CZ" dirty="0" smtClean="0"/>
              <a:t>obrý	     lepší</a:t>
            </a:r>
            <a:endParaRPr lang="cs-CZ" dirty="0"/>
          </a:p>
          <a:p>
            <a:pPr fontAlgn="t"/>
            <a:r>
              <a:rPr lang="cs-CZ" dirty="0"/>
              <a:t>m</a:t>
            </a:r>
            <a:r>
              <a:rPr lang="cs-CZ" dirty="0" smtClean="0"/>
              <a:t>ěkký 	     měkčí</a:t>
            </a:r>
            <a:endParaRPr lang="cs-CZ" dirty="0"/>
          </a:p>
          <a:p>
            <a:pPr fontAlgn="t"/>
            <a:r>
              <a:rPr lang="cs-CZ" dirty="0"/>
              <a:t>t</a:t>
            </a:r>
            <a:r>
              <a:rPr lang="cs-CZ" dirty="0" smtClean="0"/>
              <a:t>emný	     temnější</a:t>
            </a:r>
            <a:endParaRPr lang="cs-CZ" dirty="0"/>
          </a:p>
          <a:p>
            <a:pPr fontAlgn="t"/>
            <a:r>
              <a:rPr lang="cs-CZ" dirty="0" smtClean="0"/>
              <a:t>zadní	     zazší </a:t>
            </a:r>
            <a:r>
              <a:rPr lang="cs-CZ" dirty="0"/>
              <a:t>i </a:t>
            </a:r>
            <a:r>
              <a:rPr lang="cs-CZ" dirty="0" smtClean="0"/>
              <a:t> zadnější</a:t>
            </a:r>
          </a:p>
          <a:p>
            <a:r>
              <a:rPr lang="cs-CZ" b="1" dirty="0"/>
              <a:t>Od přídavných jmen v závorkách utvoř 2. stupeň:</a:t>
            </a:r>
          </a:p>
          <a:p>
            <a:r>
              <a:rPr lang="cs-CZ" i="1" dirty="0"/>
              <a:t>Radka je (upřímná) </a:t>
            </a:r>
            <a:r>
              <a:rPr lang="cs-CZ" i="1" dirty="0" smtClean="0"/>
              <a:t>upřímnější než </a:t>
            </a:r>
            <a:r>
              <a:rPr lang="cs-CZ" i="1" dirty="0"/>
              <a:t>Eva.</a:t>
            </a:r>
          </a:p>
          <a:p>
            <a:r>
              <a:rPr lang="cs-CZ" i="1" dirty="0"/>
              <a:t>Do vrchu vedla stále (strmá) </a:t>
            </a:r>
            <a:r>
              <a:rPr lang="cs-CZ" i="1" dirty="0" smtClean="0"/>
              <a:t>strmější stezka</a:t>
            </a:r>
            <a:r>
              <a:rPr lang="cs-CZ" i="1" dirty="0"/>
              <a:t>.</a:t>
            </a:r>
          </a:p>
          <a:p>
            <a:r>
              <a:rPr lang="cs-CZ" b="1" i="1" dirty="0"/>
              <a:t>Doplň mě/mně:</a:t>
            </a:r>
          </a:p>
          <a:p>
            <a:r>
              <a:rPr lang="cs-CZ" i="1" dirty="0"/>
              <a:t>Jsme zvyklé na </a:t>
            </a:r>
            <a:r>
              <a:rPr lang="cs-CZ" i="1" dirty="0" smtClean="0"/>
              <a:t>skromnější </a:t>
            </a:r>
            <a:r>
              <a:rPr lang="cs-CZ" i="1" dirty="0"/>
              <a:t>stravu.</a:t>
            </a:r>
          </a:p>
          <a:p>
            <a:r>
              <a:rPr lang="cs-CZ" i="1" dirty="0"/>
              <a:t>Poslouchal jen </a:t>
            </a:r>
            <a:r>
              <a:rPr lang="cs-CZ" i="1" dirty="0" smtClean="0"/>
              <a:t>známější </a:t>
            </a:r>
            <a:r>
              <a:rPr lang="cs-CZ" i="1" dirty="0"/>
              <a:t>skladby.</a:t>
            </a:r>
          </a:p>
          <a:p>
            <a:r>
              <a:rPr lang="cs-CZ" i="1" dirty="0"/>
              <a:t>Jeho zájem byl stále </a:t>
            </a:r>
            <a:r>
              <a:rPr lang="cs-CZ" i="1" dirty="0" smtClean="0"/>
              <a:t>zřejmější.</a:t>
            </a:r>
          </a:p>
          <a:p>
            <a:endParaRPr lang="cs-CZ" i="1" dirty="0" smtClean="0"/>
          </a:p>
          <a:p>
            <a:r>
              <a:rPr lang="cs-CZ" i="1" dirty="0" smtClean="0"/>
              <a:t>nejjistější  = nejvíce jistý (3. stupeň od jistý )</a:t>
            </a:r>
          </a:p>
          <a:p>
            <a:r>
              <a:rPr lang="cs-CZ" i="1" dirty="0"/>
              <a:t>n</a:t>
            </a:r>
            <a:r>
              <a:rPr lang="cs-CZ" i="1" dirty="0" smtClean="0"/>
              <a:t>ejistější  = mít pochybnosti, pochybnější (2. st. od nejistý)</a:t>
            </a:r>
          </a:p>
          <a:p>
            <a:r>
              <a:rPr lang="cs-CZ" i="1" dirty="0"/>
              <a:t>n</a:t>
            </a:r>
            <a:r>
              <a:rPr lang="cs-CZ" i="1" dirty="0" smtClean="0"/>
              <a:t>ejjasnější  = nejvíce jasný (3. st. </a:t>
            </a:r>
            <a:r>
              <a:rPr lang="cs-CZ" i="1" dirty="0"/>
              <a:t>o</a:t>
            </a:r>
            <a:r>
              <a:rPr lang="cs-CZ" i="1" dirty="0" smtClean="0"/>
              <a:t>d jasný)</a:t>
            </a:r>
          </a:p>
          <a:p>
            <a:r>
              <a:rPr lang="cs-CZ" i="1" dirty="0" smtClean="0"/>
              <a:t>nejasnější  = málo jasný (2. st. od nejasný)</a:t>
            </a:r>
            <a:endParaRPr lang="cs-CZ" i="1" dirty="0"/>
          </a:p>
          <a:p>
            <a:pPr fontAlgn="t"/>
            <a:endParaRPr lang="cs-CZ" dirty="0"/>
          </a:p>
          <a:p>
            <a:endParaRPr lang="cs-CZ" b="1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017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7504" y="2132856"/>
            <a:ext cx="88569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000" b="1" dirty="0">
                <a:solidFill>
                  <a:schemeClr val="bg1"/>
                </a:solidFill>
              </a:rPr>
              <a:t>Zpracovala </a:t>
            </a:r>
            <a:r>
              <a:rPr lang="cs-CZ" sz="4000" b="1" dirty="0" smtClean="0">
                <a:solidFill>
                  <a:schemeClr val="bg1"/>
                </a:solidFill>
              </a:rPr>
              <a:t>Mgr. Jana Christenová</a:t>
            </a:r>
          </a:p>
          <a:p>
            <a:pPr algn="ctr"/>
            <a:r>
              <a:rPr lang="cs-CZ" sz="4000" b="1" dirty="0" smtClean="0">
                <a:solidFill>
                  <a:schemeClr val="bg1"/>
                </a:solidFill>
              </a:rPr>
              <a:t> v programu </a:t>
            </a:r>
            <a:r>
              <a:rPr lang="cs-CZ" sz="4000" b="1" dirty="0">
                <a:solidFill>
                  <a:schemeClr val="bg1"/>
                </a:solidFill>
              </a:rPr>
              <a:t>PowerPoint</a:t>
            </a:r>
            <a:br>
              <a:rPr lang="cs-CZ" sz="4000" b="1" dirty="0">
                <a:solidFill>
                  <a:schemeClr val="bg1"/>
                </a:solidFill>
              </a:rPr>
            </a:br>
            <a:r>
              <a:rPr lang="cs-CZ" sz="4000" b="1" dirty="0">
                <a:solidFill>
                  <a:schemeClr val="bg1"/>
                </a:solidFill>
              </a:rPr>
              <a:t>Ilustrace www.office.microsoft.com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680" y="4245566"/>
            <a:ext cx="5224320" cy="1143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3128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</TotalTime>
  <Words>324</Words>
  <Application>Microsoft Office PowerPoint</Application>
  <PresentationFormat>Předvádění na obrazovce (4:3)</PresentationFormat>
  <Paragraphs>112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Stupňování přídavných jmen</vt:lpstr>
      <vt:lpstr>Určete stupně přídavných jmen a doplňte k nim vhodná podstatná jména:</vt:lpstr>
      <vt:lpstr>Některá přídavná jména tvoří 2. stupeň od jiného kořene</vt:lpstr>
      <vt:lpstr>Utvoř 2. stupeň přídavných jmen:</vt:lpstr>
      <vt:lpstr>Skupina mě/mně zůstává ve všech stupních, při psaní si odůvodňujeme 1. stupněm</vt:lpstr>
      <vt:lpstr>Vysvětli významový rozdíl mezi dvojicemi přídavných jmen: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Jana Christenová</cp:lastModifiedBy>
  <cp:revision>15</cp:revision>
  <dcterms:created xsi:type="dcterms:W3CDTF">2012-11-18T13:50:52Z</dcterms:created>
  <dcterms:modified xsi:type="dcterms:W3CDTF">2012-11-18T16:01:35Z</dcterms:modified>
</cp:coreProperties>
</file>