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720" r:id="rId1"/>
  </p:sldMasterIdLst>
  <p:notesMasterIdLst>
    <p:notesMasterId r:id="rId9"/>
  </p:notesMasterIdLst>
  <p:handoutMasterIdLst>
    <p:handoutMasterId r:id="rId10"/>
  </p:handoutMasterIdLst>
  <p:sldIdLst>
    <p:sldId id="257" r:id="rId2"/>
    <p:sldId id="263" r:id="rId3"/>
    <p:sldId id="259" r:id="rId4"/>
    <p:sldId id="260" r:id="rId5"/>
    <p:sldId id="261" r:id="rId6"/>
    <p:sldId id="262" r:id="rId7"/>
    <p:sldId id="264" r:id="rId8"/>
  </p:sldIdLst>
  <p:sldSz cx="9144000" cy="6858000" type="screen4x3"/>
  <p:notesSz cx="9723438" cy="6858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89789" autoAdjust="0"/>
  </p:normalViewPr>
  <p:slideViewPr>
    <p:cSldViewPr>
      <p:cViewPr>
        <p:scale>
          <a:sx n="60" d="100"/>
          <a:sy n="60" d="100"/>
        </p:scale>
        <p:origin x="-786" y="7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18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handoutMaster" Target="handoutMasters/handoutMaster1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Relationship Id="rId14" Type="http://schemas.openxmlformats.org/officeDocument/2006/relationships/tableStyles" Target="tableStyle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4213225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5507038" y="0"/>
            <a:ext cx="4214812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</a:defRPr>
            </a:lvl1pPr>
          </a:lstStyle>
          <a:p>
            <a:pPr>
              <a:defRPr/>
            </a:pPr>
            <a:fld id="{B2B9F208-0632-4380-B4FA-87356EAEF8E9}" type="datetimeFigureOut">
              <a:rPr lang="cs-CZ"/>
              <a:pPr>
                <a:defRPr/>
              </a:pPr>
              <a:t>11.12.2011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6513513"/>
            <a:ext cx="4213225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5507038" y="6513513"/>
            <a:ext cx="4214812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</a:defRPr>
            </a:lvl1pPr>
          </a:lstStyle>
          <a:p>
            <a:pPr>
              <a:defRPr/>
            </a:pPr>
            <a:fld id="{2EEB3A3D-079E-4E14-87B7-913839E40759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62124678"/>
      </p:ext>
    </p:extLst>
  </p:cSld>
  <p:clrMap bg1="lt1" tx1="dk1" bg2="lt2" tx2="dk2" accent1="accent1" accent2="accent2" accent3="accent3" accent4="accent4" accent5="accent5" accent6="accent6" hlink="hlink" folHlink="folHlink"/>
  <p:hf sldNum="0" hd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4213225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5507038" y="0"/>
            <a:ext cx="4214812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</a:defRPr>
            </a:lvl1pPr>
          </a:lstStyle>
          <a:p>
            <a:pPr>
              <a:defRPr/>
            </a:pPr>
            <a:fld id="{30A117FD-479E-4470-A293-362B95521279}" type="datetimeFigureOut">
              <a:rPr lang="cs-CZ"/>
              <a:pPr>
                <a:defRPr/>
              </a:pPr>
              <a:t>11.12.2011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3148013" y="514350"/>
            <a:ext cx="3427412" cy="257175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973138" y="3257550"/>
            <a:ext cx="7778750" cy="30861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noProof="0" smtClean="0"/>
              <a:t>Kliknutím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  <a:endParaRPr lang="cs-CZ" noProof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6513513"/>
            <a:ext cx="4213225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5507038" y="6513513"/>
            <a:ext cx="4214812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</a:defRPr>
            </a:lvl1pPr>
          </a:lstStyle>
          <a:p>
            <a:pPr>
              <a:defRPr/>
            </a:pPr>
            <a:fld id="{DF6DF673-D656-4C83-848D-AEE2B302B166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54674711"/>
      </p:ext>
    </p:extLst>
  </p:cSld>
  <p:clrMap bg1="lt1" tx1="dk1" bg2="lt2" tx2="dk2" accent1="accent1" accent2="accent2" accent3="accent3" accent4="accent4" accent5="accent5" accent6="accent6" hlink="hlink" folHlink="folHlink"/>
  <p:hf sldNum="0" hdr="0" dt="0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5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6386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dirty="0" smtClean="0"/>
          </a:p>
        </p:txBody>
      </p:sp>
      <p:sp>
        <p:nvSpPr>
          <p:cNvPr id="16387" name="Zástupný symbol pro zápatí 4"/>
          <p:cNvSpPr>
            <a:spLocks noGrp="1"/>
          </p:cNvSpPr>
          <p:nvPr>
            <p:ph type="ftr" sz="quarter" idx="4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endParaRPr lang="cs-CZ" dirty="0" smtClean="0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7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9458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marL="0" marR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lang="cs-CZ" sz="1000" i="1" dirty="0" smtClean="0">
                <a:latin typeface="Tahoma" pitchFamily="34" charset="0"/>
                <a:cs typeface="Tahoma" pitchFamily="34" charset="0"/>
              </a:rPr>
              <a:t>Poznámky:</a:t>
            </a:r>
          </a:p>
          <a:p>
            <a:pPr marL="0" marR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lang="cs-CZ" sz="1000" i="1" dirty="0" smtClean="0">
                <a:latin typeface="Tahoma" pitchFamily="34" charset="0"/>
                <a:cs typeface="Tahoma" pitchFamily="34" charset="0"/>
              </a:rPr>
              <a:t>Soutěžíme,</a:t>
            </a:r>
            <a:r>
              <a:rPr lang="cs-CZ" sz="1000" i="1" baseline="0" dirty="0" smtClean="0">
                <a:latin typeface="Tahoma" pitchFamily="34" charset="0"/>
                <a:cs typeface="Tahoma" pitchFamily="34" charset="0"/>
              </a:rPr>
              <a:t> kdo dříve. A od konce? Které jsou letní měsíce? Které zimní? </a:t>
            </a:r>
          </a:p>
          <a:p>
            <a:pPr marL="0" marR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lang="cs-CZ" sz="1000" i="1" baseline="0" dirty="0" smtClean="0">
                <a:latin typeface="Tahoma" pitchFamily="34" charset="0"/>
                <a:cs typeface="Tahoma" pitchFamily="34" charset="0"/>
              </a:rPr>
              <a:t>Měsíce píšeme v angličtině vždy s velkým písmenem.</a:t>
            </a:r>
            <a:endParaRPr lang="cs-CZ" sz="1000" i="1" dirty="0" smtClean="0">
              <a:latin typeface="Tahoma" pitchFamily="34" charset="0"/>
              <a:cs typeface="Tahoma" pitchFamily="34" charset="0"/>
            </a:endParaRPr>
          </a:p>
        </p:txBody>
      </p:sp>
      <p:sp>
        <p:nvSpPr>
          <p:cNvPr id="19459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B0542CB9-51F1-43D4-8E4E-322298227F27}" type="slidenum">
              <a:rPr lang="cs-CZ"/>
              <a:pPr fontAlgn="base">
                <a:spcBef>
                  <a:spcPct val="0"/>
                </a:spcBef>
                <a:spcAft>
                  <a:spcPct val="0"/>
                </a:spcAft>
              </a:pPr>
              <a:t>4</a:t>
            </a:fld>
            <a:endParaRPr lang="cs-CZ" dirty="0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5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1506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marL="0" marR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lang="cs-CZ" sz="1000" i="1" dirty="0" smtClean="0">
                <a:latin typeface="Tahoma" pitchFamily="34" charset="0"/>
                <a:cs typeface="Tahoma" pitchFamily="34" charset="0"/>
              </a:rPr>
              <a:t>Poznámky:</a:t>
            </a:r>
          </a:p>
          <a:p>
            <a:pPr>
              <a:spcBef>
                <a:spcPct val="0"/>
              </a:spcBef>
            </a:pPr>
            <a:r>
              <a:rPr lang="cs-CZ" sz="1000" i="1" dirty="0" smtClean="0">
                <a:latin typeface="Tahoma" pitchFamily="34" charset="0"/>
                <a:cs typeface="Tahoma" pitchFamily="34" charset="0"/>
              </a:rPr>
              <a:t>Spojujeme</a:t>
            </a:r>
            <a:r>
              <a:rPr lang="cs-CZ" sz="1000" i="1" baseline="0" dirty="0" smtClean="0">
                <a:latin typeface="Tahoma" pitchFamily="34" charset="0"/>
                <a:cs typeface="Tahoma" pitchFamily="34" charset="0"/>
              </a:rPr>
              <a:t> český a anglický výraz</a:t>
            </a:r>
            <a:r>
              <a:rPr lang="cs-CZ" sz="1000" i="1" dirty="0" smtClean="0">
                <a:latin typeface="Tahoma" pitchFamily="34" charset="0"/>
                <a:cs typeface="Tahoma" pitchFamily="34" charset="0"/>
              </a:rPr>
              <a:t>. Procvičujeme další měsíce.</a:t>
            </a:r>
          </a:p>
        </p:txBody>
      </p:sp>
      <p:sp>
        <p:nvSpPr>
          <p:cNvPr id="21507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27CD24F9-1C3E-4F9D-A017-913389067503}" type="slidenum">
              <a:rPr lang="cs-CZ"/>
              <a:pPr fontAlgn="base">
                <a:spcBef>
                  <a:spcPct val="0"/>
                </a:spcBef>
                <a:spcAft>
                  <a:spcPct val="0"/>
                </a:spcAft>
              </a:pPr>
              <a:t>5</a:t>
            </a:fld>
            <a:endParaRPr lang="cs-CZ" dirty="0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sz="1000" i="1" dirty="0" smtClean="0">
                <a:latin typeface="Tahoma" pitchFamily="34" charset="0"/>
                <a:cs typeface="Tahoma" pitchFamily="34" charset="0"/>
              </a:rPr>
              <a:t>Poznámky:</a:t>
            </a:r>
          </a:p>
          <a:p>
            <a:pPr marL="0" marR="0" indent="0" algn="l" defTabSz="914400" rtl="0" eaLnBrk="1" fontAlgn="base" latinLnBrk="0" hangingPunct="1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lang="cs-CZ" sz="1000" i="1" dirty="0" smtClean="0">
                <a:latin typeface="Tahoma" pitchFamily="34" charset="0"/>
                <a:cs typeface="Tahoma" pitchFamily="34" charset="0"/>
              </a:rPr>
              <a:t>Dokážeš</a:t>
            </a:r>
            <a:r>
              <a:rPr lang="cs-CZ" sz="1000" i="1" baseline="0" dirty="0" smtClean="0">
                <a:latin typeface="Tahoma" pitchFamily="34" charset="0"/>
                <a:cs typeface="Tahoma" pitchFamily="34" charset="0"/>
              </a:rPr>
              <a:t> tyto věty přeložit? </a:t>
            </a:r>
            <a:r>
              <a:rPr lang="cs-CZ" sz="1000" i="1" dirty="0" smtClean="0">
                <a:latin typeface="Tahoma" pitchFamily="34" charset="0"/>
                <a:cs typeface="Tahoma" pitchFamily="34" charset="0"/>
              </a:rPr>
              <a:t>Uvědom</a:t>
            </a:r>
            <a:r>
              <a:rPr lang="cs-CZ" sz="1000" i="1" baseline="0" dirty="0" smtClean="0">
                <a:latin typeface="Tahoma" pitchFamily="34" charset="0"/>
                <a:cs typeface="Tahoma" pitchFamily="34" charset="0"/>
              </a:rPr>
              <a:t> si slovosled. </a:t>
            </a:r>
            <a:r>
              <a:rPr lang="cs-CZ" sz="1000" i="1" baseline="0" dirty="0" smtClean="0">
                <a:latin typeface="Tahoma" pitchFamily="34" charset="0"/>
                <a:cs typeface="Tahoma" pitchFamily="34" charset="0"/>
              </a:rPr>
              <a:t>Každý vymyslí </a:t>
            </a:r>
            <a:r>
              <a:rPr lang="cs-CZ" sz="1000" i="1" baseline="0" smtClean="0">
                <a:latin typeface="Tahoma" pitchFamily="34" charset="0"/>
                <a:cs typeface="Tahoma" pitchFamily="34" charset="0"/>
              </a:rPr>
              <a:t>svoji větu.</a:t>
            </a:r>
            <a:endParaRPr lang="cs-CZ" sz="1000" i="1" dirty="0" smtClean="0">
              <a:latin typeface="Tahoma" pitchFamily="34" charset="0"/>
              <a:cs typeface="Tahoma" pitchFamily="34" charset="0"/>
            </a:endParaRPr>
          </a:p>
          <a:p>
            <a:r>
              <a:rPr lang="cs-CZ" sz="1000" i="1" dirty="0" smtClean="0">
                <a:latin typeface="Tahoma" pitchFamily="34" charset="0"/>
                <a:cs typeface="Tahoma" pitchFamily="34" charset="0"/>
              </a:rPr>
              <a:t>Pokročilí žáci</a:t>
            </a:r>
            <a:r>
              <a:rPr lang="cs-CZ" sz="1000" i="1" baseline="0" dirty="0" smtClean="0">
                <a:latin typeface="Tahoma" pitchFamily="34" charset="0"/>
                <a:cs typeface="Tahoma" pitchFamily="34" charset="0"/>
              </a:rPr>
              <a:t> u</a:t>
            </a:r>
            <a:r>
              <a:rPr lang="cs-CZ" sz="1000" i="1" dirty="0" smtClean="0">
                <a:latin typeface="Tahoma" pitchFamily="34" charset="0"/>
                <a:cs typeface="Tahoma" pitchFamily="34" charset="0"/>
              </a:rPr>
              <a:t>tvoř</a:t>
            </a:r>
            <a:r>
              <a:rPr lang="cs-CZ" sz="1000" i="1" baseline="0" dirty="0" smtClean="0">
                <a:latin typeface="Tahoma" pitchFamily="34" charset="0"/>
                <a:cs typeface="Tahoma" pitchFamily="34" charset="0"/>
              </a:rPr>
              <a:t>í svoji větu.</a:t>
            </a:r>
            <a:r>
              <a:rPr lang="cs-CZ" sz="1000" i="1" dirty="0" smtClean="0">
                <a:latin typeface="Tahoma" pitchFamily="34" charset="0"/>
                <a:cs typeface="Tahoma" pitchFamily="34" charset="0"/>
              </a:rPr>
              <a:t> </a:t>
            </a:r>
            <a:endParaRPr lang="cs-CZ" sz="1000" i="1" dirty="0">
              <a:latin typeface="Tahoma" pitchFamily="34" charset="0"/>
              <a:cs typeface="Tahoma" pitchFamily="34" charset="0"/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endParaRPr lang="cs-CZ" dirty="0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3148013" y="514350"/>
            <a:ext cx="3427412" cy="2571750"/>
          </a:xfrm>
        </p:spPr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2215276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6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5162D00-436F-4C73-B2B3-8F9C66704596}" type="datetime1">
              <a:rPr lang="cs-CZ"/>
              <a:pPr>
                <a:defRPr/>
              </a:pPr>
              <a:t>11.12.2011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22BAB87-8C02-4960-88BC-E75465FD7C81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2324B9F-3950-4E15-BA1D-8CEE03B8D94D}" type="datetime1">
              <a:rPr lang="cs-CZ"/>
              <a:pPr>
                <a:defRPr/>
              </a:pPr>
              <a:t>11.12.2011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44DC7A0-F58D-447F-B4E6-2877316D8678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4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E415C6E-EE94-4652-9D31-0283E0D77200}" type="datetime1">
              <a:rPr lang="cs-CZ"/>
              <a:pPr>
                <a:defRPr/>
              </a:pPr>
              <a:t>11.12.2011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3A8700B-4892-46BD-B37C-F5252E412B90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D953E58-6807-48D8-90FC-2736A0F0F82F}" type="datetime1">
              <a:rPr lang="cs-CZ"/>
              <a:pPr>
                <a:defRPr/>
              </a:pPr>
              <a:t>11.12.2011</a:t>
            </a:fld>
            <a:endParaRPr lang="cs-CZ" dirty="0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61DAAE1-95F0-4206-B183-C1852F84DD4A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1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1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6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6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900F5B7-27C8-4255-90E2-C42339151DAD}" type="datetime1">
              <a:rPr lang="cs-CZ"/>
              <a:pPr>
                <a:defRPr/>
              </a:pPr>
              <a:t>11.12.2011</a:t>
            </a:fld>
            <a:endParaRPr lang="cs-CZ" dirty="0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A06F36E-394E-4357-A577-28BE63E48325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51D5F87-F11E-486F-9A3F-EADD4A280E09}" type="datetime1">
              <a:rPr lang="cs-CZ"/>
              <a:pPr>
                <a:defRPr/>
              </a:pPr>
              <a:t>11.12.2011</a:t>
            </a:fld>
            <a:endParaRPr lang="cs-CZ" dirty="0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10C480E-6A4A-49A2-80D9-10AA1F9AFEB8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8955594-BB22-40DB-A0AE-CF3F1E107276}" type="datetime1">
              <a:rPr lang="cs-CZ"/>
              <a:pPr>
                <a:defRPr/>
              </a:pPr>
              <a:t>11.12.2011</a:t>
            </a:fld>
            <a:endParaRPr lang="cs-CZ" dirty="0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BCB57F8-0DA6-495B-978C-C8755BE1234B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1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1"/>
            <a:ext cx="5111751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1" y="1435101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A4553B8-D525-4224-AF61-D82B76769693}" type="datetime1">
              <a:rPr lang="cs-CZ"/>
              <a:pPr>
                <a:defRPr/>
              </a:pPr>
              <a:t>11.12.2011</a:t>
            </a:fld>
            <a:endParaRPr lang="cs-CZ" dirty="0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B8E6237-B45A-4D99-8622-0DBA69DCD1F8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1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9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628D446-7FDF-47F3-8BF4-1039BEF32D70}" type="datetime1">
              <a:rPr lang="cs-CZ"/>
              <a:pPr>
                <a:defRPr/>
              </a:pPr>
              <a:t>11.12.2011</a:t>
            </a:fld>
            <a:endParaRPr lang="cs-CZ" dirty="0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974EB62-F177-4E77-9665-57BC46C6B1A9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1B52B37-F46B-4272-839D-7BB9C9E6853B}" type="datetime1">
              <a:rPr lang="cs-CZ"/>
              <a:pPr>
                <a:defRPr/>
              </a:pPr>
              <a:t>11.12.2011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3260D9C-C8CE-4C08-BE34-CC59466AE7B2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C25BC2B-A4A8-4A05-B4B2-F3A20FE9364A}" type="datetime1">
              <a:rPr lang="cs-CZ"/>
              <a:pPr>
                <a:defRPr/>
              </a:pPr>
              <a:t>11.12.2011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CE7AD0C-7941-4D99-BB88-60F51019A350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9270570C-A90F-4541-8DC9-3CB757F7B883}" type="datetime1">
              <a:rPr lang="cs-CZ"/>
              <a:pPr>
                <a:defRPr/>
              </a:pPr>
              <a:t>11.12.2011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FC6CAF2D-5EFA-440E-AEC8-089ABCA5DBC6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p:hf sldNum="0" hdr="0" dt="0"/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png"/><Relationship Id="rId13" Type="http://schemas.openxmlformats.org/officeDocument/2006/relationships/image" Target="../media/image12.png"/><Relationship Id="rId3" Type="http://schemas.openxmlformats.org/officeDocument/2006/relationships/image" Target="../media/image2.png"/><Relationship Id="rId7" Type="http://schemas.openxmlformats.org/officeDocument/2006/relationships/image" Target="../media/image6.png"/><Relationship Id="rId12" Type="http://schemas.openxmlformats.org/officeDocument/2006/relationships/image" Target="../media/image11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.png"/><Relationship Id="rId11" Type="http://schemas.openxmlformats.org/officeDocument/2006/relationships/image" Target="../media/image10.png"/><Relationship Id="rId5" Type="http://schemas.openxmlformats.org/officeDocument/2006/relationships/image" Target="../media/image4.png"/><Relationship Id="rId15" Type="http://schemas.openxmlformats.org/officeDocument/2006/relationships/image" Target="../media/image14.png"/><Relationship Id="rId10" Type="http://schemas.openxmlformats.org/officeDocument/2006/relationships/image" Target="../media/image9.png"/><Relationship Id="rId4" Type="http://schemas.openxmlformats.org/officeDocument/2006/relationships/image" Target="../media/image3.png"/><Relationship Id="rId9" Type="http://schemas.openxmlformats.org/officeDocument/2006/relationships/image" Target="../media/image8.png"/><Relationship Id="rId14" Type="http://schemas.openxmlformats.org/officeDocument/2006/relationships/image" Target="../media/image13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5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://office.microsoft.com/" TargetMode="External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2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0" y="1700808"/>
            <a:ext cx="9144000" cy="4248472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endParaRPr lang="cs-CZ" sz="1500" noProof="1" smtClean="0">
              <a:solidFill>
                <a:schemeClr val="tx1"/>
              </a:solidFill>
              <a:latin typeface="Tahoma" pitchFamily="34" charset="0"/>
              <a:cs typeface="Tahoma" pitchFamily="34" charset="0"/>
            </a:endParaRPr>
          </a:p>
          <a:p>
            <a:r>
              <a:rPr lang="cs-CZ" sz="1500" dirty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Jazyk a jazyková komunikace</a:t>
            </a:r>
          </a:p>
          <a:p>
            <a:endParaRPr lang="cs-CZ" sz="1500" dirty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Cizí jazyk</a:t>
            </a:r>
          </a:p>
          <a:p>
            <a:endParaRPr lang="cs-CZ" sz="1500" dirty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Slovní zásoba</a:t>
            </a:r>
          </a:p>
          <a:p>
            <a:pPr>
              <a:lnSpc>
                <a:spcPct val="90000"/>
              </a:lnSpc>
            </a:pPr>
            <a:endParaRPr lang="cs-CZ" sz="1500" noProof="1" smtClean="0">
              <a:solidFill>
                <a:schemeClr val="tx1"/>
              </a:solidFill>
              <a:latin typeface="Tahoma" pitchFamily="34" charset="0"/>
              <a:cs typeface="Tahoma" pitchFamily="34" charset="0"/>
            </a:endParaRPr>
          </a:p>
          <a:p>
            <a:pPr>
              <a:lnSpc>
                <a:spcPct val="90000"/>
              </a:lnSpc>
            </a:pPr>
            <a:r>
              <a:rPr lang="cs-CZ" sz="1500" noProof="1" smtClean="0">
                <a:solidFill>
                  <a:schemeClr val="tx1"/>
                </a:solidFill>
                <a:latin typeface="Tahoma" pitchFamily="34" charset="0"/>
                <a:cs typeface="Tahoma" pitchFamily="34" charset="0"/>
              </a:rPr>
              <a:t>Months</a:t>
            </a:r>
          </a:p>
          <a:p>
            <a:pPr>
              <a:lnSpc>
                <a:spcPct val="90000"/>
              </a:lnSpc>
            </a:pPr>
            <a:endParaRPr lang="cs-CZ" sz="1500" dirty="0" smtClean="0">
              <a:solidFill>
                <a:schemeClr val="tx1"/>
              </a:solidFill>
              <a:latin typeface="Tahoma" pitchFamily="34" charset="0"/>
              <a:cs typeface="Tahoma" pitchFamily="34" charset="0"/>
            </a:endParaRPr>
          </a:p>
          <a:p>
            <a:pPr>
              <a:lnSpc>
                <a:spcPct val="90000"/>
              </a:lnSpc>
            </a:pPr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cs typeface="Tahoma" pitchFamily="34" charset="0"/>
              </a:rPr>
              <a:t>VY_22_INOVACE_06 </a:t>
            </a:r>
          </a:p>
          <a:p>
            <a:pPr>
              <a:lnSpc>
                <a:spcPct val="90000"/>
              </a:lnSpc>
            </a:pPr>
            <a:endParaRPr lang="cs-CZ" sz="1500" dirty="0" smtClean="0">
              <a:solidFill>
                <a:schemeClr val="tx1"/>
              </a:solidFill>
              <a:latin typeface="Tahoma" pitchFamily="34" charset="0"/>
              <a:cs typeface="Tahoma" pitchFamily="34" charset="0"/>
            </a:endParaRPr>
          </a:p>
          <a:p>
            <a:pPr>
              <a:lnSpc>
                <a:spcPct val="90000"/>
              </a:lnSpc>
            </a:pPr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cs typeface="Tahoma" pitchFamily="34" charset="0"/>
              </a:rPr>
              <a:t>Sada 3</a:t>
            </a:r>
          </a:p>
          <a:p>
            <a:pPr>
              <a:lnSpc>
                <a:spcPct val="90000"/>
              </a:lnSpc>
            </a:pPr>
            <a:endParaRPr lang="cs-CZ" sz="1500" dirty="0" smtClean="0">
              <a:solidFill>
                <a:schemeClr val="tx1"/>
              </a:solidFill>
              <a:latin typeface="Tahoma" pitchFamily="34" charset="0"/>
              <a:cs typeface="Tahoma" pitchFamily="34" charset="0"/>
            </a:endParaRPr>
          </a:p>
          <a:p>
            <a:pPr>
              <a:lnSpc>
                <a:spcPct val="90000"/>
              </a:lnSpc>
            </a:pPr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cs typeface="Tahoma" pitchFamily="34" charset="0"/>
              </a:rPr>
              <a:t>Základní škola T. G. Masaryka, Český Krumlov, T. G. Masaryka 213</a:t>
            </a:r>
          </a:p>
          <a:p>
            <a:pPr>
              <a:lnSpc>
                <a:spcPct val="90000"/>
              </a:lnSpc>
            </a:pPr>
            <a:endParaRPr lang="cs-CZ" sz="1500" dirty="0" smtClean="0">
              <a:solidFill>
                <a:schemeClr val="tx1"/>
              </a:solidFill>
              <a:latin typeface="Tahoma" pitchFamily="34" charset="0"/>
              <a:cs typeface="Tahoma" pitchFamily="34" charset="0"/>
            </a:endParaRPr>
          </a:p>
          <a:p>
            <a:pPr>
              <a:lnSpc>
                <a:spcPct val="90000"/>
              </a:lnSpc>
            </a:pPr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cs typeface="Tahoma" pitchFamily="34" charset="0"/>
              </a:rPr>
              <a:t>Vypracovala: Michaela Slaninová, </a:t>
            </a:r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08 </a:t>
            </a:r>
            <a:r>
              <a:rPr lang="cs-CZ" sz="1500" dirty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- 2011</a:t>
            </a:r>
          </a:p>
          <a:p>
            <a:pPr>
              <a:lnSpc>
                <a:spcPct val="90000"/>
              </a:lnSpc>
            </a:pPr>
            <a:endParaRPr lang="cs-CZ" sz="1500" dirty="0" smtClean="0">
              <a:solidFill>
                <a:schemeClr val="tx1"/>
              </a:solidFill>
              <a:latin typeface="Tahoma" pitchFamily="34" charset="0"/>
              <a:cs typeface="Tahoma" pitchFamily="34" charset="0"/>
            </a:endParaRPr>
          </a:p>
          <a:p>
            <a:pPr>
              <a:lnSpc>
                <a:spcPct val="90000"/>
              </a:lnSpc>
            </a:pPr>
            <a:endParaRPr lang="cs-CZ" dirty="0" smtClean="0">
              <a:solidFill>
                <a:srgbClr val="898989"/>
              </a:solidFill>
            </a:endParaRPr>
          </a:p>
          <a:p>
            <a:pPr>
              <a:lnSpc>
                <a:spcPct val="90000"/>
              </a:lnSpc>
            </a:pPr>
            <a:endParaRPr lang="cs-CZ" dirty="0" smtClean="0">
              <a:solidFill>
                <a:srgbClr val="898989"/>
              </a:solidFill>
            </a:endParaRPr>
          </a:p>
        </p:txBody>
      </p:sp>
      <p:pic>
        <p:nvPicPr>
          <p:cNvPr id="15362" name="Picture 3" descr="F:\Šablony 2010\TVORBA MATERIÁLŮ\vzorové hodiny\opvk_hor_zakladni_logolink_bar_cz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868488" y="333375"/>
            <a:ext cx="5407025" cy="10461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" name="Zástupný symbol pro zápatí 1"/>
          <p:cNvSpPr>
            <a:spLocks noGrp="1"/>
          </p:cNvSpPr>
          <p:nvPr>
            <p:ph type="ftr" sz="quarter" idx="11"/>
          </p:nvPr>
        </p:nvSpPr>
        <p:spPr>
          <a:xfrm>
            <a:off x="3124200" y="6356351"/>
            <a:ext cx="2895600" cy="365125"/>
          </a:xfrm>
        </p:spPr>
        <p:txBody>
          <a:bodyPr/>
          <a:lstStyle/>
          <a:p>
            <a:r>
              <a:rPr lang="cs-CZ" dirty="0" smtClean="0"/>
              <a:t>Moderní škola 2011, CZ.1.07/1.4.00/21.1692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3850" y="6381750"/>
            <a:ext cx="530225" cy="2746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/>
              <a:t>Moderní škola 2011, CZ.1.07/1.4.00/21.1692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683568" y="548681"/>
            <a:ext cx="7848872" cy="17081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Anotace: </a:t>
            </a:r>
          </a:p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Předmět: Anglický jazyk</a:t>
            </a:r>
          </a:p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Ročník: </a:t>
            </a:r>
            <a:r>
              <a:rPr lang="cs-CZ" sz="1500" dirty="0">
                <a:latin typeface="Tahoma" pitchFamily="34" charset="0"/>
                <a:ea typeface="Tahoma" pitchFamily="34" charset="0"/>
                <a:cs typeface="Tahoma" pitchFamily="34" charset="0"/>
              </a:rPr>
              <a:t>6</a:t>
            </a:r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.</a:t>
            </a:r>
          </a:p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Využití materiálu: upevňování znalosti slovní zásoby</a:t>
            </a:r>
          </a:p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Forma výuky: prezentace v programu </a:t>
            </a:r>
            <a:r>
              <a:rPr lang="en-GB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Power</a:t>
            </a:r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 </a:t>
            </a:r>
            <a:r>
              <a:rPr lang="en-GB" sz="1500" dirty="0">
                <a:latin typeface="Tahoma" pitchFamily="34" charset="0"/>
                <a:ea typeface="Tahoma" pitchFamily="34" charset="0"/>
                <a:cs typeface="Tahoma" pitchFamily="34" charset="0"/>
              </a:rPr>
              <a:t>point, </a:t>
            </a:r>
            <a:r>
              <a:rPr lang="en-GB" sz="1500" dirty="0">
                <a:latin typeface="Tahoma" pitchFamily="34" charset="0"/>
                <a:ea typeface="Tahoma" pitchFamily="34" charset="0"/>
                <a:cs typeface="Tahoma" pitchFamily="34" charset="0"/>
              </a:rPr>
              <a:t>podrobnější</a:t>
            </a:r>
            <a:r>
              <a:rPr lang="en-GB" sz="1500" dirty="0">
                <a:latin typeface="Tahoma" pitchFamily="34" charset="0"/>
                <a:ea typeface="Tahoma" pitchFamily="34" charset="0"/>
                <a:cs typeface="Tahoma" pitchFamily="34" charset="0"/>
              </a:rPr>
              <a:t> </a:t>
            </a:r>
            <a:r>
              <a:rPr lang="en-GB" sz="1500" dirty="0">
                <a:latin typeface="Tahoma" pitchFamily="34" charset="0"/>
                <a:ea typeface="Tahoma" pitchFamily="34" charset="0"/>
                <a:cs typeface="Tahoma" pitchFamily="34" charset="0"/>
              </a:rPr>
              <a:t>metodika</a:t>
            </a:r>
            <a:r>
              <a:rPr lang="en-GB" sz="1500" dirty="0">
                <a:latin typeface="Tahoma" pitchFamily="34" charset="0"/>
                <a:ea typeface="Tahoma" pitchFamily="34" charset="0"/>
                <a:cs typeface="Tahoma" pitchFamily="34" charset="0"/>
              </a:rPr>
              <a:t> viz. </a:t>
            </a:r>
            <a:r>
              <a:rPr lang="en-GB" sz="1500" dirty="0">
                <a:latin typeface="Tahoma" pitchFamily="34" charset="0"/>
                <a:ea typeface="Tahoma" pitchFamily="34" charset="0"/>
                <a:cs typeface="Tahoma" pitchFamily="34" charset="0"/>
              </a:rPr>
              <a:t>poznámky</a:t>
            </a:r>
            <a:r>
              <a:rPr lang="en-GB" sz="1500" dirty="0">
                <a:latin typeface="Tahoma" pitchFamily="34" charset="0"/>
                <a:ea typeface="Tahoma" pitchFamily="34" charset="0"/>
                <a:cs typeface="Tahoma" pitchFamily="34" charset="0"/>
              </a:rPr>
              <a:t> u </a:t>
            </a:r>
            <a:r>
              <a:rPr lang="en-GB" sz="1500" dirty="0">
                <a:latin typeface="Tahoma" pitchFamily="34" charset="0"/>
                <a:ea typeface="Tahoma" pitchFamily="34" charset="0"/>
                <a:cs typeface="Tahoma" pitchFamily="34" charset="0"/>
              </a:rPr>
              <a:t>jednotlivých</a:t>
            </a:r>
            <a:r>
              <a:rPr lang="en-GB" sz="1500" dirty="0">
                <a:latin typeface="Tahoma" pitchFamily="34" charset="0"/>
                <a:ea typeface="Tahoma" pitchFamily="34" charset="0"/>
                <a:cs typeface="Tahoma" pitchFamily="34" charset="0"/>
              </a:rPr>
              <a:t> </a:t>
            </a:r>
            <a:r>
              <a:rPr lang="en-GB" sz="1500" dirty="0">
                <a:latin typeface="Tahoma" pitchFamily="34" charset="0"/>
                <a:ea typeface="Tahoma" pitchFamily="34" charset="0"/>
                <a:cs typeface="Tahoma" pitchFamily="34" charset="0"/>
              </a:rPr>
              <a:t>snímků</a:t>
            </a:r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 </a:t>
            </a:r>
            <a:endParaRPr lang="cs-CZ" sz="1500" dirty="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Pomůcky: počítač, dataprojektor</a:t>
            </a:r>
            <a:endParaRPr lang="cs-CZ" sz="1500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0062583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3347864" y="2924944"/>
            <a:ext cx="2372765" cy="92333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solidFill>
              <a:srgbClr val="002060"/>
            </a:solidFill>
          </a:ln>
          <a:scene3d>
            <a:camera prst="orthographicFront"/>
            <a:lightRig rig="threePt" dir="t"/>
          </a:scene3d>
          <a:sp3d>
            <a:bevelT prst="relaxedInset"/>
          </a:sp3d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5400" b="1" noProof="1" smtClean="0">
                <a:ln w="31550" cmpd="sng">
                  <a:gradFill>
                    <a:gsLst>
                      <a:gs pos="70000">
                        <a:schemeClr val="accent6">
                          <a:shade val="50000"/>
                          <a:satMod val="190000"/>
                        </a:schemeClr>
                      </a:gs>
                      <a:gs pos="0">
                        <a:schemeClr val="accent6">
                          <a:tint val="77000"/>
                          <a:satMod val="18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C00000"/>
                </a:solidFill>
                <a:effectLst>
                  <a:outerShdw blurRad="50800" dist="40000" dir="5400000" algn="tl" rotWithShape="0">
                    <a:srgbClr val="000000">
                      <a:shade val="5000"/>
                      <a:satMod val="120000"/>
                      <a:alpha val="33000"/>
                    </a:srgbClr>
                  </a:outerShdw>
                </a:effectLst>
                <a:latin typeface="+mn-lt"/>
              </a:rPr>
              <a:t>months</a:t>
            </a:r>
            <a:endParaRPr lang="cs-CZ" sz="5400" b="1" noProof="1">
              <a:ln w="31550" cmpd="sng">
                <a:gradFill>
                  <a:gsLst>
                    <a:gs pos="70000">
                      <a:schemeClr val="accent6">
                        <a:shade val="50000"/>
                        <a:satMod val="190000"/>
                      </a:schemeClr>
                    </a:gs>
                    <a:gs pos="0">
                      <a:schemeClr val="accent6">
                        <a:tint val="77000"/>
                        <a:satMod val="180000"/>
                      </a:schemeClr>
                    </a:gs>
                  </a:gsLst>
                  <a:lin ang="5400000"/>
                </a:gradFill>
                <a:prstDash val="solid"/>
              </a:ln>
              <a:solidFill>
                <a:srgbClr val="C00000"/>
              </a:solidFill>
              <a:effectLst>
                <a:outerShdw blurRad="50800" dist="40000" dir="5400000" algn="tl" rotWithShape="0">
                  <a:srgbClr val="000000">
                    <a:shade val="5000"/>
                    <a:satMod val="120000"/>
                    <a:alpha val="33000"/>
                  </a:srgbClr>
                </a:outerShdw>
              </a:effectLst>
              <a:latin typeface="+mn-lt"/>
            </a:endParaRPr>
          </a:p>
        </p:txBody>
      </p:sp>
      <p:pic>
        <p:nvPicPr>
          <p:cNvPr id="17410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3850" y="6381750"/>
            <a:ext cx="530225" cy="2746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Zástupný symbol pro zápatí 2"/>
          <p:cNvSpPr>
            <a:spLocks noGrp="1"/>
          </p:cNvSpPr>
          <p:nvPr>
            <p:ph type="ftr" sz="quarter" idx="11"/>
          </p:nvPr>
        </p:nvSpPr>
        <p:spPr>
          <a:xfrm>
            <a:off x="3124200" y="6356351"/>
            <a:ext cx="2895600" cy="365125"/>
          </a:xfrm>
        </p:spPr>
        <p:txBody>
          <a:bodyPr/>
          <a:lstStyle/>
          <a:p>
            <a:r>
              <a:rPr lang="cs-CZ" dirty="0" smtClean="0"/>
              <a:t>Moderní škola 2011, CZ.1.07/1.4.00/21.1692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435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3850" y="6381750"/>
            <a:ext cx="530225" cy="2746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4" name="Nadpis 1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1800" dirty="0" smtClean="0"/>
              <a:t>Poskládej měsíce, jak jdou za sebou.</a:t>
            </a:r>
            <a:endParaRPr lang="cs-CZ" sz="1800" dirty="0"/>
          </a:p>
        </p:txBody>
      </p:sp>
      <p:pic>
        <p:nvPicPr>
          <p:cNvPr id="18" name="Picture 4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259632" y="4941168"/>
            <a:ext cx="1080120" cy="10801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9" name="Picture 8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827584" y="3645024"/>
            <a:ext cx="842392" cy="84239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" name="Picture 9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3635896" y="5157192"/>
            <a:ext cx="914400" cy="914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1" name="Picture 7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7308304" y="2996952"/>
            <a:ext cx="936104" cy="93610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2" name="Picture 8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5508104" y="1628800"/>
            <a:ext cx="914400" cy="914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3" name="Picture 12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2195736" y="1556792"/>
            <a:ext cx="1130424" cy="113042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4" name="Picture 2"/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3635896" y="2492896"/>
            <a:ext cx="1108720" cy="11087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5" name="Picture 4"/>
          <p:cNvPicPr>
            <a:picLocks noChangeAspect="1" noChangeArrowheads="1"/>
          </p:cNvPicPr>
          <p:nvPr/>
        </p:nvPicPr>
        <p:blipFill>
          <a:blip r:embed="rId11" cstate="print"/>
          <a:srcRect/>
          <a:stretch>
            <a:fillRect/>
          </a:stretch>
        </p:blipFill>
        <p:spPr bwMode="auto">
          <a:xfrm>
            <a:off x="5940152" y="5373216"/>
            <a:ext cx="1058416" cy="105841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6" name="Picture 8"/>
          <p:cNvPicPr>
            <a:picLocks noChangeAspect="1" noChangeArrowheads="1"/>
          </p:cNvPicPr>
          <p:nvPr/>
        </p:nvPicPr>
        <p:blipFill>
          <a:blip r:embed="rId12" cstate="print"/>
          <a:srcRect/>
          <a:stretch>
            <a:fillRect/>
          </a:stretch>
        </p:blipFill>
        <p:spPr bwMode="auto">
          <a:xfrm>
            <a:off x="5148064" y="3429000"/>
            <a:ext cx="1058416" cy="105841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7" name="Picture 7"/>
          <p:cNvPicPr>
            <a:picLocks noChangeAspect="1" noChangeArrowheads="1"/>
          </p:cNvPicPr>
          <p:nvPr/>
        </p:nvPicPr>
        <p:blipFill>
          <a:blip r:embed="rId13" cstate="print"/>
          <a:srcRect/>
          <a:stretch>
            <a:fillRect/>
          </a:stretch>
        </p:blipFill>
        <p:spPr bwMode="auto">
          <a:xfrm>
            <a:off x="6660232" y="4221088"/>
            <a:ext cx="1130424" cy="113042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8" name="Picture 8"/>
          <p:cNvPicPr>
            <a:picLocks noChangeAspect="1" noChangeArrowheads="1"/>
          </p:cNvPicPr>
          <p:nvPr/>
        </p:nvPicPr>
        <p:blipFill>
          <a:blip r:embed="rId14" cstate="print"/>
          <a:srcRect/>
          <a:stretch>
            <a:fillRect/>
          </a:stretch>
        </p:blipFill>
        <p:spPr bwMode="auto">
          <a:xfrm>
            <a:off x="1619672" y="2636912"/>
            <a:ext cx="1008112" cy="1008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9" name="Picture 10"/>
          <p:cNvPicPr>
            <a:picLocks noChangeAspect="1" noChangeArrowheads="1"/>
          </p:cNvPicPr>
          <p:nvPr/>
        </p:nvPicPr>
        <p:blipFill>
          <a:blip r:embed="rId15" cstate="print"/>
          <a:srcRect/>
          <a:stretch>
            <a:fillRect/>
          </a:stretch>
        </p:blipFill>
        <p:spPr bwMode="auto">
          <a:xfrm>
            <a:off x="2987824" y="4005064"/>
            <a:ext cx="1130424" cy="113042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6" name="Zástupný symbol pro zápatí 2"/>
          <p:cNvSpPr>
            <a:spLocks noGrp="1"/>
          </p:cNvSpPr>
          <p:nvPr>
            <p:ph type="ftr" sz="quarter" idx="11"/>
          </p:nvPr>
        </p:nvSpPr>
        <p:spPr>
          <a:xfrm>
            <a:off x="3124200" y="6356351"/>
            <a:ext cx="2895600" cy="365125"/>
          </a:xfrm>
        </p:spPr>
        <p:txBody>
          <a:bodyPr/>
          <a:lstStyle/>
          <a:p>
            <a:r>
              <a:rPr lang="cs-CZ" dirty="0" smtClean="0"/>
              <a:t>Moderní škola 2011, CZ.1.07/1.4.00/21.1692</a:t>
            </a:r>
            <a:endParaRPr lang="cs-CZ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1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2400" dirty="0" smtClean="0">
                <a:latin typeface="Tahoma" pitchFamily="34" charset="0"/>
              </a:rPr>
              <a:t>S měsíci se pojí předložka IN.</a:t>
            </a:r>
          </a:p>
        </p:txBody>
      </p:sp>
      <p:sp>
        <p:nvSpPr>
          <p:cNvPr id="20483" name="TextovéPole 3"/>
          <p:cNvSpPr txBox="1">
            <a:spLocks noChangeArrowheads="1"/>
          </p:cNvSpPr>
          <p:nvPr/>
        </p:nvSpPr>
        <p:spPr bwMode="auto">
          <a:xfrm>
            <a:off x="1692275" y="1700213"/>
            <a:ext cx="184150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endParaRPr lang="cs-CZ" dirty="0">
              <a:latin typeface="Calibri" pitchFamily="34" charset="0"/>
            </a:endParaRPr>
          </a:p>
        </p:txBody>
      </p:sp>
      <p:pic>
        <p:nvPicPr>
          <p:cNvPr id="20484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3850" y="6381750"/>
            <a:ext cx="530225" cy="2746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Elipsa 4"/>
          <p:cNvSpPr/>
          <p:nvPr/>
        </p:nvSpPr>
        <p:spPr>
          <a:xfrm>
            <a:off x="755576" y="1772816"/>
            <a:ext cx="1512168" cy="648072"/>
          </a:xfrm>
          <a:prstGeom prst="ellipse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v červenci</a:t>
            </a:r>
            <a:endParaRPr lang="cs-CZ" dirty="0"/>
          </a:p>
        </p:txBody>
      </p:sp>
      <p:sp>
        <p:nvSpPr>
          <p:cNvPr id="6" name="Elipsa 5"/>
          <p:cNvSpPr/>
          <p:nvPr/>
        </p:nvSpPr>
        <p:spPr>
          <a:xfrm>
            <a:off x="1187624" y="2636912"/>
            <a:ext cx="1512168" cy="64807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v lednu</a:t>
            </a:r>
            <a:endParaRPr lang="cs-CZ" dirty="0"/>
          </a:p>
        </p:txBody>
      </p:sp>
      <p:sp>
        <p:nvSpPr>
          <p:cNvPr id="7" name="Elipsa 6"/>
          <p:cNvSpPr/>
          <p:nvPr/>
        </p:nvSpPr>
        <p:spPr>
          <a:xfrm>
            <a:off x="611560" y="3573016"/>
            <a:ext cx="1512168" cy="648072"/>
          </a:xfrm>
          <a:prstGeom prst="ellipse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v listopadu</a:t>
            </a:r>
            <a:endParaRPr lang="cs-CZ" dirty="0"/>
          </a:p>
        </p:txBody>
      </p:sp>
      <p:sp>
        <p:nvSpPr>
          <p:cNvPr id="8" name="Elipsa 7"/>
          <p:cNvSpPr/>
          <p:nvPr/>
        </p:nvSpPr>
        <p:spPr>
          <a:xfrm>
            <a:off x="1115616" y="4365104"/>
            <a:ext cx="1512168" cy="64807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v srpnu</a:t>
            </a:r>
            <a:endParaRPr lang="cs-CZ" dirty="0"/>
          </a:p>
        </p:txBody>
      </p:sp>
      <p:sp>
        <p:nvSpPr>
          <p:cNvPr id="9" name="Elipsa 8"/>
          <p:cNvSpPr/>
          <p:nvPr/>
        </p:nvSpPr>
        <p:spPr>
          <a:xfrm>
            <a:off x="4716016" y="1772816"/>
            <a:ext cx="1512168" cy="64807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in </a:t>
            </a:r>
            <a:r>
              <a:rPr lang="cs-CZ" noProof="1" smtClean="0"/>
              <a:t>January</a:t>
            </a:r>
            <a:endParaRPr lang="cs-CZ" noProof="1"/>
          </a:p>
        </p:txBody>
      </p:sp>
      <p:sp>
        <p:nvSpPr>
          <p:cNvPr id="10" name="Elipsa 9"/>
          <p:cNvSpPr/>
          <p:nvPr/>
        </p:nvSpPr>
        <p:spPr>
          <a:xfrm>
            <a:off x="5220072" y="2636912"/>
            <a:ext cx="1512168" cy="648072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in August</a:t>
            </a:r>
            <a:endParaRPr lang="cs-CZ" dirty="0"/>
          </a:p>
        </p:txBody>
      </p:sp>
      <p:sp>
        <p:nvSpPr>
          <p:cNvPr id="11" name="Elipsa 10"/>
          <p:cNvSpPr/>
          <p:nvPr/>
        </p:nvSpPr>
        <p:spPr>
          <a:xfrm>
            <a:off x="4572000" y="3573016"/>
            <a:ext cx="1512168" cy="64807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in </a:t>
            </a:r>
            <a:r>
              <a:rPr lang="cs-CZ" noProof="1" smtClean="0"/>
              <a:t>July</a:t>
            </a:r>
            <a:endParaRPr lang="cs-CZ" noProof="1"/>
          </a:p>
        </p:txBody>
      </p:sp>
      <p:sp>
        <p:nvSpPr>
          <p:cNvPr id="12" name="Elipsa 11"/>
          <p:cNvSpPr/>
          <p:nvPr/>
        </p:nvSpPr>
        <p:spPr>
          <a:xfrm>
            <a:off x="5220072" y="4437112"/>
            <a:ext cx="1656184" cy="648072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in </a:t>
            </a:r>
            <a:r>
              <a:rPr lang="cs-CZ" noProof="1" smtClean="0"/>
              <a:t>November</a:t>
            </a:r>
            <a:endParaRPr lang="cs-CZ" noProof="1"/>
          </a:p>
        </p:txBody>
      </p:sp>
      <p:sp>
        <p:nvSpPr>
          <p:cNvPr id="13" name="Zástupný symbol pro zápatí 2"/>
          <p:cNvSpPr>
            <a:spLocks noGrp="1"/>
          </p:cNvSpPr>
          <p:nvPr>
            <p:ph type="ftr" sz="quarter" idx="11"/>
          </p:nvPr>
        </p:nvSpPr>
        <p:spPr>
          <a:xfrm>
            <a:off x="3124200" y="6356351"/>
            <a:ext cx="2895600" cy="365125"/>
          </a:xfrm>
        </p:spPr>
        <p:txBody>
          <a:bodyPr/>
          <a:lstStyle/>
          <a:p>
            <a:r>
              <a:rPr lang="cs-CZ" dirty="0" smtClean="0"/>
              <a:t>Moderní škola 2011, CZ.1.07/1.4.00/21.1692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2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532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3850" y="6381750"/>
            <a:ext cx="530225" cy="2746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9" name="TextovéPole 8"/>
          <p:cNvSpPr txBox="1"/>
          <p:nvPr/>
        </p:nvSpPr>
        <p:spPr>
          <a:xfrm>
            <a:off x="1115616" y="404664"/>
            <a:ext cx="72008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noProof="1" smtClean="0">
                <a:solidFill>
                  <a:srgbClr val="7030A0"/>
                </a:solidFill>
              </a:rPr>
              <a:t>What do you usually do in the month?</a:t>
            </a:r>
            <a:endParaRPr lang="cs-CZ" sz="2000" noProof="1">
              <a:solidFill>
                <a:srgbClr val="7030A0"/>
              </a:solidFill>
            </a:endParaRPr>
          </a:p>
        </p:txBody>
      </p:sp>
      <p:sp>
        <p:nvSpPr>
          <p:cNvPr id="11" name="Zaoblený obdélník 10"/>
          <p:cNvSpPr/>
          <p:nvPr/>
        </p:nvSpPr>
        <p:spPr>
          <a:xfrm>
            <a:off x="755576" y="1340768"/>
            <a:ext cx="4464496" cy="1008112"/>
          </a:xfrm>
          <a:prstGeom prst="round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 </a:t>
            </a:r>
            <a:r>
              <a:rPr lang="cs-CZ" noProof="1" smtClean="0">
                <a:solidFill>
                  <a:schemeClr val="tx1"/>
                </a:solidFill>
              </a:rPr>
              <a:t>In September school starts.</a:t>
            </a:r>
            <a:endParaRPr lang="cs-CZ" noProof="1">
              <a:solidFill>
                <a:schemeClr val="tx1"/>
              </a:solidFill>
            </a:endParaRPr>
          </a:p>
        </p:txBody>
      </p:sp>
      <p:sp>
        <p:nvSpPr>
          <p:cNvPr id="13" name="Zaoblený obdélník 12"/>
          <p:cNvSpPr/>
          <p:nvPr/>
        </p:nvSpPr>
        <p:spPr>
          <a:xfrm>
            <a:off x="2051720" y="2996952"/>
            <a:ext cx="4464496" cy="1008112"/>
          </a:xfrm>
          <a:prstGeom prst="roundRect">
            <a:avLst/>
          </a:prstGeom>
          <a:solidFill>
            <a:schemeClr val="accent3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noProof="1" smtClean="0">
                <a:solidFill>
                  <a:schemeClr val="tx1"/>
                </a:solidFill>
              </a:rPr>
              <a:t>In December we have got winter holiday.</a:t>
            </a:r>
            <a:endParaRPr lang="cs-CZ" noProof="1">
              <a:solidFill>
                <a:schemeClr val="tx1"/>
              </a:solidFill>
            </a:endParaRPr>
          </a:p>
        </p:txBody>
      </p:sp>
      <p:sp>
        <p:nvSpPr>
          <p:cNvPr id="14" name="Zaoblený obdélník 13"/>
          <p:cNvSpPr/>
          <p:nvPr/>
        </p:nvSpPr>
        <p:spPr>
          <a:xfrm>
            <a:off x="4067944" y="4581128"/>
            <a:ext cx="4464496" cy="1008112"/>
          </a:xfrm>
          <a:prstGeom prst="roundRec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noProof="1" smtClean="0">
                <a:solidFill>
                  <a:schemeClr val="tx1"/>
                </a:solidFill>
              </a:rPr>
              <a:t>In March it is my dad’s birthday.</a:t>
            </a:r>
            <a:endParaRPr lang="en-US" noProof="1">
              <a:solidFill>
                <a:schemeClr val="tx1"/>
              </a:solidFill>
            </a:endParaRPr>
          </a:p>
        </p:txBody>
      </p:sp>
      <p:sp>
        <p:nvSpPr>
          <p:cNvPr id="7" name="Zástupný symbol pro zápatí 2"/>
          <p:cNvSpPr>
            <a:spLocks noGrp="1"/>
          </p:cNvSpPr>
          <p:nvPr>
            <p:ph type="ftr" sz="quarter" idx="11"/>
          </p:nvPr>
        </p:nvSpPr>
        <p:spPr>
          <a:xfrm>
            <a:off x="3124200" y="6356351"/>
            <a:ext cx="2895600" cy="365125"/>
          </a:xfrm>
        </p:spPr>
        <p:txBody>
          <a:bodyPr/>
          <a:lstStyle/>
          <a:p>
            <a:r>
              <a:rPr lang="cs-CZ" dirty="0" smtClean="0"/>
              <a:t>Moderní škola 2011, CZ.1.07/1.4.00/21.1692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 animBg="1"/>
      <p:bldP spid="13" grpId="0" animBg="1"/>
      <p:bldP spid="14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1000" dirty="0" smtClean="0"/>
              <a:t/>
            </a:r>
            <a:br>
              <a:rPr lang="cs-CZ" sz="1000" dirty="0" smtClean="0"/>
            </a:br>
            <a:endParaRPr lang="cs-CZ" sz="10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683568" y="548681"/>
            <a:ext cx="7848872" cy="103105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Citace: </a:t>
            </a:r>
          </a:p>
          <a:p>
            <a:r>
              <a:rPr lang="en-GB" sz="1600" dirty="0">
                <a:latin typeface="Tahoma" pitchFamily="34" charset="0"/>
                <a:ea typeface="Tahoma" pitchFamily="34" charset="0"/>
                <a:cs typeface="Tahoma" pitchFamily="34" charset="0"/>
                <a:hlinkClick r:id="rId3"/>
              </a:rPr>
              <a:t>http://office.microsoft.com</a:t>
            </a:r>
            <a:endParaRPr lang="en-GB" sz="1600" dirty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endParaRPr lang="cs-CZ" sz="1500" dirty="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 lvl="1">
              <a:buFont typeface="Arial" pitchFamily="34" charset="0"/>
              <a:buChar char="•"/>
            </a:pPr>
            <a:endParaRPr lang="cs-CZ" sz="1500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pic>
        <p:nvPicPr>
          <p:cNvPr id="9" name="Picture 4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/>
              <a:t>Moderní škola 2011, CZ.1.07/1.4.00/21.1692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792115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760</TotalTime>
  <Words>243</Words>
  <Application>Microsoft Office PowerPoint</Application>
  <PresentationFormat>Předvádění na obrazovce (4:3)</PresentationFormat>
  <Paragraphs>58</Paragraphs>
  <Slides>7</Slides>
  <Notes>5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systému Office</vt:lpstr>
      <vt:lpstr>Prezentace aplikace PowerPoint</vt:lpstr>
      <vt:lpstr>Prezentace aplikace PowerPoint</vt:lpstr>
      <vt:lpstr>Prezentace aplikace PowerPoint</vt:lpstr>
      <vt:lpstr>Poskládej měsíce, jak jdou za sebou.</vt:lpstr>
      <vt:lpstr>S měsíci se pojí předložka IN.</vt:lpstr>
      <vt:lpstr>Prezentace aplikace PowerPoint</vt:lpstr>
      <vt:lpstr> </vt:lpstr>
    </vt:vector>
  </TitlesOfParts>
  <Company>Základní škola TGM Český Krumlov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vytvořit prezentaci v powerpointu zaměřenou na lesní zvířata celkový počet snímků je 3 nastavte na každý snímek přechod každý snímek bude obsahovat  jeden obrázek, který si vezmete ze</dc:title>
  <dc:creator>UT-15</dc:creator>
  <cp:lastModifiedBy>Michaela</cp:lastModifiedBy>
  <cp:revision>82</cp:revision>
  <dcterms:created xsi:type="dcterms:W3CDTF">2011-05-26T14:17:08Z</dcterms:created>
  <dcterms:modified xsi:type="dcterms:W3CDTF">2011-12-11T17:01:42Z</dcterms:modified>
</cp:coreProperties>
</file>