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VY_32_INOVACE_02_12- </a:t>
          </a:r>
          <a:r>
            <a:rPr lang="cs-CZ" sz="2000" baseline="0" smtClean="0"/>
            <a:t>SlovesaII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4. –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61507EE-6D93-44D9-914E-F7AAB8484AC4}" type="presOf" srcId="{D1D4F407-5343-4D3F-B5B9-D407B03CAEB4}" destId="{D005CE8C-CC26-4C3E-AC11-E15060ECD759}" srcOrd="0" destOrd="0" presId="urn:microsoft.com/office/officeart/2005/8/layout/target3"/>
    <dgm:cxn modelId="{BCDDD9EC-126B-4B31-83AB-4566F01529B0}" type="presOf" srcId="{4C35D32F-0EAB-4CD7-82EE-45574DC2A586}" destId="{8BEBB6EC-1DAA-4CAC-8A25-BC0FCBD5DBD5}" srcOrd="0" destOrd="0" presId="urn:microsoft.com/office/officeart/2005/8/layout/target3"/>
    <dgm:cxn modelId="{50A53635-74FD-434C-AD58-061DF64F0B2B}" type="presOf" srcId="{B651F6E3-6281-48DB-9319-2AEAFDAE7572}" destId="{619D679B-A015-4ECF-8348-D1034C574F40}" srcOrd="0" destOrd="0" presId="urn:microsoft.com/office/officeart/2005/8/layout/target3"/>
    <dgm:cxn modelId="{2A80D5BD-25F8-4B9F-981A-26F06C993FA1}" type="presOf" srcId="{4C35D32F-0EAB-4CD7-82EE-45574DC2A586}" destId="{890E4F0B-2866-4A3F-A3C7-2A14B1797930}" srcOrd="1" destOrd="0" presId="urn:microsoft.com/office/officeart/2005/8/layout/target3"/>
    <dgm:cxn modelId="{F100A361-3F76-4E38-B4BE-9119072A5177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C0B6E9A-5016-4855-8E23-15F964264F96}" type="presOf" srcId="{D8197B8C-B260-4A16-BDF4-0947B075E274}" destId="{5A5FFA88-C948-4069-8E93-59FA12366E83}" srcOrd="1" destOrd="0" presId="urn:microsoft.com/office/officeart/2005/8/layout/target3"/>
    <dgm:cxn modelId="{82CFE713-F7F6-4E80-A096-1BBB370B3078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B3EEDF2-10F4-49C6-B3A3-CD64055848EF}" type="presOf" srcId="{D1B46980-6531-4606-95E6-44980827E919}" destId="{2BE915AB-18AA-4053-B92C-3BFC9ED204BB}" srcOrd="1" destOrd="0" presId="urn:microsoft.com/office/officeart/2005/8/layout/target3"/>
    <dgm:cxn modelId="{7FC6E9DD-E096-4D7B-935E-30C9EDEADCD7}" type="presOf" srcId="{B651F6E3-6281-48DB-9319-2AEAFDAE7572}" destId="{6BB5E863-4638-4E1D-BFDE-399D028AC4ED}" srcOrd="1" destOrd="0" presId="urn:microsoft.com/office/officeart/2005/8/layout/target3"/>
    <dgm:cxn modelId="{3E8331A8-451E-4D80-83C7-48784F803A66}" type="presOf" srcId="{D1D4F407-5343-4D3F-B5B9-D407B03CAEB4}" destId="{AED2198E-93D5-4001-81B4-73124B309672}" srcOrd="1" destOrd="0" presId="urn:microsoft.com/office/officeart/2005/8/layout/target3"/>
    <dgm:cxn modelId="{F01E944C-8AF3-45D0-88CC-3D6385540168}" type="presOf" srcId="{D1B46980-6531-4606-95E6-44980827E919}" destId="{6140AFEC-043D-4C43-A2F9-D0F5331DF3A3}" srcOrd="0" destOrd="0" presId="urn:microsoft.com/office/officeart/2005/8/layout/target3"/>
    <dgm:cxn modelId="{168085AD-E292-47F8-AEEA-0FB68BDE25B4}" type="presParOf" srcId="{333A1088-737F-45CB-B68E-254E46348037}" destId="{F5ABB229-8D3B-4694-996A-96F23CF14429}" srcOrd="0" destOrd="0" presId="urn:microsoft.com/office/officeart/2005/8/layout/target3"/>
    <dgm:cxn modelId="{6991AD5C-AC1D-4F32-8E4C-D9B8D725F056}" type="presParOf" srcId="{333A1088-737F-45CB-B68E-254E46348037}" destId="{F41139FD-01EE-4571-8B17-4FB00FC51163}" srcOrd="1" destOrd="0" presId="urn:microsoft.com/office/officeart/2005/8/layout/target3"/>
    <dgm:cxn modelId="{5F5F1190-4002-4E6B-B0E4-E75092CE1C85}" type="presParOf" srcId="{333A1088-737F-45CB-B68E-254E46348037}" destId="{D005CE8C-CC26-4C3E-AC11-E15060ECD759}" srcOrd="2" destOrd="0" presId="urn:microsoft.com/office/officeart/2005/8/layout/target3"/>
    <dgm:cxn modelId="{6EAF7039-5023-44D4-8038-06A3F2CE247A}" type="presParOf" srcId="{333A1088-737F-45CB-B68E-254E46348037}" destId="{2C702D82-9B77-49B7-9568-BB8EB47C3372}" srcOrd="3" destOrd="0" presId="urn:microsoft.com/office/officeart/2005/8/layout/target3"/>
    <dgm:cxn modelId="{76FCDB8D-8CA0-4D9B-A5E6-5AE01C339AEC}" type="presParOf" srcId="{333A1088-737F-45CB-B68E-254E46348037}" destId="{A52A0455-90FF-4808-ABD0-F02540D31D5A}" srcOrd="4" destOrd="0" presId="urn:microsoft.com/office/officeart/2005/8/layout/target3"/>
    <dgm:cxn modelId="{690FBBD0-68E9-4931-B867-73A1BBBFD1A7}" type="presParOf" srcId="{333A1088-737F-45CB-B68E-254E46348037}" destId="{6140AFEC-043D-4C43-A2F9-D0F5331DF3A3}" srcOrd="5" destOrd="0" presId="urn:microsoft.com/office/officeart/2005/8/layout/target3"/>
    <dgm:cxn modelId="{E28136D1-4946-4A83-BCB8-E96A3A94C992}" type="presParOf" srcId="{333A1088-737F-45CB-B68E-254E46348037}" destId="{9358AC05-5D7D-4327-9F80-1AD486AEA664}" srcOrd="6" destOrd="0" presId="urn:microsoft.com/office/officeart/2005/8/layout/target3"/>
    <dgm:cxn modelId="{8D39B8BE-56E2-46E4-BF9E-49C4E99D423B}" type="presParOf" srcId="{333A1088-737F-45CB-B68E-254E46348037}" destId="{313FC574-E1CD-4FB4-B054-0B805CE0447D}" srcOrd="7" destOrd="0" presId="urn:microsoft.com/office/officeart/2005/8/layout/target3"/>
    <dgm:cxn modelId="{A63AC802-B296-4583-B6AB-6DBA7AF90A1C}" type="presParOf" srcId="{333A1088-737F-45CB-B68E-254E46348037}" destId="{619D679B-A015-4ECF-8348-D1034C574F40}" srcOrd="8" destOrd="0" presId="urn:microsoft.com/office/officeart/2005/8/layout/target3"/>
    <dgm:cxn modelId="{9D610625-C533-40A1-9B02-F652B50F2F1C}" type="presParOf" srcId="{333A1088-737F-45CB-B68E-254E46348037}" destId="{322283A8-4A27-4CDA-BAE3-F381106A9174}" srcOrd="9" destOrd="0" presId="urn:microsoft.com/office/officeart/2005/8/layout/target3"/>
    <dgm:cxn modelId="{3397107D-86B2-46FC-AB39-3F662902D937}" type="presParOf" srcId="{333A1088-737F-45CB-B68E-254E46348037}" destId="{FFC9F71D-1B4F-4AD9-A4A6-86ADEFC8AF5C}" srcOrd="10" destOrd="0" presId="urn:microsoft.com/office/officeart/2005/8/layout/target3"/>
    <dgm:cxn modelId="{1DFA4E51-718A-46D0-9AEC-A15AB8655768}" type="presParOf" srcId="{333A1088-737F-45CB-B68E-254E46348037}" destId="{25B08C86-7E15-44DC-BE7F-FFB55DD49D12}" srcOrd="11" destOrd="0" presId="urn:microsoft.com/office/officeart/2005/8/layout/target3"/>
    <dgm:cxn modelId="{2F405A29-C9BE-4E64-9248-568EEB045CAF}" type="presParOf" srcId="{333A1088-737F-45CB-B68E-254E46348037}" destId="{76644BE8-9D7C-4C09-B250-3D10AF48CBB7}" srcOrd="12" destOrd="0" presId="urn:microsoft.com/office/officeart/2005/8/layout/target3"/>
    <dgm:cxn modelId="{174EF57B-068D-4565-8628-13DD7DB737DC}" type="presParOf" srcId="{333A1088-737F-45CB-B68E-254E46348037}" destId="{EE85B701-7295-41C0-BA7A-34D3756A2AE6}" srcOrd="13" destOrd="0" presId="urn:microsoft.com/office/officeart/2005/8/layout/target3"/>
    <dgm:cxn modelId="{65F29A4F-3C1A-4D28-965E-0737ECE4F85A}" type="presParOf" srcId="{333A1088-737F-45CB-B68E-254E46348037}" destId="{8BEBB6EC-1DAA-4CAC-8A25-BC0FCBD5DBD5}" srcOrd="14" destOrd="0" presId="urn:microsoft.com/office/officeart/2005/8/layout/target3"/>
    <dgm:cxn modelId="{9366AB58-454B-4140-A864-5D92BF21E0BE}" type="presParOf" srcId="{333A1088-737F-45CB-B68E-254E46348037}" destId="{AED2198E-93D5-4001-81B4-73124B309672}" srcOrd="15" destOrd="0" presId="urn:microsoft.com/office/officeart/2005/8/layout/target3"/>
    <dgm:cxn modelId="{68A58EF5-98F4-40FF-8F1F-BF3BBEF55235}" type="presParOf" srcId="{333A1088-737F-45CB-B68E-254E46348037}" destId="{2BE915AB-18AA-4053-B92C-3BFC9ED204BB}" srcOrd="16" destOrd="0" presId="urn:microsoft.com/office/officeart/2005/8/layout/target3"/>
    <dgm:cxn modelId="{38528E8A-A270-4F7C-9141-A7DAB2A5409F}" type="presParOf" srcId="{333A1088-737F-45CB-B68E-254E46348037}" destId="{6BB5E863-4638-4E1D-BFDE-399D028AC4ED}" srcOrd="17" destOrd="0" presId="urn:microsoft.com/office/officeart/2005/8/layout/target3"/>
    <dgm:cxn modelId="{2182D742-8D0A-46F8-9650-CE477B27B382}" type="presParOf" srcId="{333A1088-737F-45CB-B68E-254E46348037}" destId="{5A5FFA88-C948-4069-8E93-59FA12366E83}" srcOrd="18" destOrd="0" presId="urn:microsoft.com/office/officeart/2005/8/layout/target3"/>
    <dgm:cxn modelId="{3642431B-5B9D-490F-94BA-FDFEB11AA47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VY_32_INOVACE_02_12- </a:t>
          </a:r>
          <a:r>
            <a:rPr lang="cs-CZ" sz="2000" kern="1200" baseline="0" smtClean="0"/>
            <a:t>SlovesaII</a:t>
          </a:r>
          <a:endParaRPr lang="cs-CZ" sz="2000" kern="1200" dirty="0"/>
        </a:p>
      </dsp:txBody>
      <dsp:txXfrm>
        <a:off x="1381869" y="884396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4. –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2D5B8D-443C-45A8-818C-CF9A3EBA551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C2D30-A02E-4621-80F4-1CFC731CF0E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9641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6463041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81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Prezentace je určena pro žáky  4. a 5. ročníku.  Na pracovních listech si žáci prakticky procvičí určování mluvnických kategorií sloves. Učební materiál je určen pro práci na interaktivní tabuli , lze ho vytisknout a použít v tištěné podobě.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osvojení si učiva o slovesech, určování mluvnických kategorií sloves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slovesa, slovesná osoba, číslo, čas a způsob</a:t>
            </a:r>
          </a:p>
          <a:p>
            <a:r>
              <a:rPr lang="cs-CZ" dirty="0" smtClean="0"/>
              <a:t>Druh učebního materiálu: prezentace, pracovní listy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2. období</a:t>
            </a:r>
          </a:p>
          <a:p>
            <a:r>
              <a:rPr lang="cs-CZ" dirty="0" smtClean="0"/>
              <a:t>Věková skupina: 10  - 11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5029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98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2060848"/>
            <a:ext cx="6196405" cy="36038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300" b="1" u="sng" dirty="0" smtClean="0">
                <a:solidFill>
                  <a:schemeClr val="bg2">
                    <a:lumMod val="25000"/>
                  </a:schemeClr>
                </a:solidFill>
              </a:rPr>
              <a:t>Vyber </a:t>
            </a:r>
            <a:r>
              <a:rPr lang="cs-CZ" sz="2300" b="1" u="sng" dirty="0" smtClean="0">
                <a:solidFill>
                  <a:schemeClr val="bg2">
                    <a:lumMod val="25000"/>
                  </a:schemeClr>
                </a:solidFill>
              </a:rPr>
              <a:t>z </a:t>
            </a:r>
            <a:r>
              <a:rPr lang="cs-CZ" sz="2300" b="1" u="sng" dirty="0" smtClean="0">
                <a:solidFill>
                  <a:schemeClr val="bg2">
                    <a:lumMod val="25000"/>
                  </a:schemeClr>
                </a:solidFill>
              </a:rPr>
              <a:t>nabídky slovesa a zapiš je podle zadání na správné místo:</a:t>
            </a:r>
          </a:p>
          <a:p>
            <a:pPr marL="0" indent="0">
              <a:buNone/>
            </a:pPr>
            <a:r>
              <a:rPr lang="cs-CZ" sz="2800" u="sng" dirty="0" smtClean="0">
                <a:solidFill>
                  <a:schemeClr val="bg2">
                    <a:lumMod val="25000"/>
                  </a:schemeClr>
                </a:solidFill>
              </a:rPr>
              <a:t>Nabídka sloves: napíšeš, četla jsem, koupe se, vrátili jsme se, budeme psát, mají, byli jste, zavoláš</a:t>
            </a:r>
          </a:p>
          <a:p>
            <a:r>
              <a:rPr lang="cs-CZ" sz="2800" dirty="0" smtClean="0"/>
              <a:t>2. os., č. mn., čas min. - …………………..</a:t>
            </a:r>
          </a:p>
          <a:p>
            <a:r>
              <a:rPr lang="cs-CZ" sz="2800" dirty="0" smtClean="0"/>
              <a:t>1. os., č. j., čas min. - ……………………….</a:t>
            </a:r>
          </a:p>
          <a:p>
            <a:r>
              <a:rPr lang="cs-CZ" sz="2800" dirty="0" smtClean="0"/>
              <a:t>1. os., č. mn., čas bud. - …………………..</a:t>
            </a:r>
          </a:p>
          <a:p>
            <a:r>
              <a:rPr lang="cs-CZ" sz="2800" dirty="0" smtClean="0"/>
              <a:t>3. os., č. mn., čas přít. - ……………………</a:t>
            </a:r>
          </a:p>
          <a:p>
            <a:r>
              <a:rPr lang="cs-CZ" sz="2800" dirty="0" smtClean="0"/>
              <a:t>2. os., č. j., čas bud. - ……………………..</a:t>
            </a:r>
          </a:p>
          <a:p>
            <a:r>
              <a:rPr lang="cs-CZ" sz="2800" dirty="0" smtClean="0"/>
              <a:t>1. os., č. mn., čas min. -……………………</a:t>
            </a:r>
          </a:p>
          <a:p>
            <a:r>
              <a:rPr lang="cs-CZ" sz="2800" dirty="0" smtClean="0"/>
              <a:t>2. os., č. j., čas bud.- ………………………..</a:t>
            </a:r>
          </a:p>
          <a:p>
            <a:r>
              <a:rPr lang="cs-CZ" sz="2800" dirty="0" smtClean="0"/>
              <a:t>3. os., č. j., čas přít. - ………………………..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5296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132856"/>
            <a:ext cx="6196405" cy="36038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i="1" u="sng" dirty="0">
                <a:solidFill>
                  <a:schemeClr val="bg2">
                    <a:lumMod val="25000"/>
                  </a:schemeClr>
                </a:solidFill>
              </a:rPr>
              <a:t>V</a:t>
            </a:r>
            <a:r>
              <a:rPr lang="cs-CZ" sz="2000" i="1" u="sng" dirty="0" smtClean="0">
                <a:solidFill>
                  <a:schemeClr val="bg2">
                    <a:lumMod val="25000"/>
                  </a:schemeClr>
                </a:solidFill>
              </a:rPr>
              <a:t> následujících větách:</a:t>
            </a:r>
          </a:p>
          <a:p>
            <a:pPr marL="0" indent="0">
              <a:buNone/>
            </a:pPr>
            <a:r>
              <a:rPr lang="cs-CZ" sz="2000" i="1" u="sng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000" i="1" u="sng" dirty="0" smtClean="0">
                <a:solidFill>
                  <a:schemeClr val="bg2">
                    <a:lumMod val="25000"/>
                  </a:schemeClr>
                </a:solidFill>
              </a:rPr>
              <a:t>                               a) podtrhni slovesa</a:t>
            </a:r>
          </a:p>
          <a:p>
            <a:pPr marL="0" indent="0">
              <a:buNone/>
            </a:pPr>
            <a:r>
              <a:rPr lang="cs-CZ" sz="2000" i="1" u="sng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000" i="1" u="sng" dirty="0" smtClean="0">
                <a:solidFill>
                  <a:schemeClr val="bg2">
                    <a:lumMod val="25000"/>
                  </a:schemeClr>
                </a:solidFill>
              </a:rPr>
              <a:t>                               b) urči os., číslo a čas sloves</a:t>
            </a:r>
            <a:endParaRPr lang="cs-CZ" sz="2000" i="1" u="sng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/>
              <a:t>Děti si udělaly skrýš mezi šípkovými keři.</a:t>
            </a:r>
          </a:p>
          <a:p>
            <a:r>
              <a:rPr lang="cs-CZ" dirty="0" smtClean="0"/>
              <a:t>Bylo mi líto, že začalo pršet.</a:t>
            </a:r>
          </a:p>
          <a:p>
            <a:r>
              <a:rPr lang="cs-CZ" dirty="0" smtClean="0"/>
              <a:t>První zmínka o Nedvědici je z roku 1350.</a:t>
            </a:r>
          </a:p>
          <a:p>
            <a:r>
              <a:rPr lang="cs-CZ" dirty="0" smtClean="0"/>
              <a:t>Až napíšeš domácí úkol, půjdeme </a:t>
            </a:r>
            <a:r>
              <a:rPr lang="cs-CZ" dirty="0" smtClean="0"/>
              <a:t>         na </a:t>
            </a:r>
            <a:r>
              <a:rPr lang="cs-CZ" dirty="0" smtClean="0"/>
              <a:t>vycházku.</a:t>
            </a:r>
          </a:p>
          <a:p>
            <a:r>
              <a:rPr lang="cs-CZ" dirty="0" smtClean="0"/>
              <a:t>Věřím, že většina lidí přírodu chrání.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133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u="sng" dirty="0" smtClean="0">
                <a:solidFill>
                  <a:schemeClr val="bg2">
                    <a:lumMod val="25000"/>
                  </a:schemeClr>
                </a:solidFill>
              </a:rPr>
              <a:t>Do vět doplň chybějící slovesa v </a:t>
            </a:r>
            <a:r>
              <a:rPr lang="cs-CZ" sz="2000" i="1" u="sng" dirty="0" smtClean="0">
                <a:solidFill>
                  <a:srgbClr val="FF0000"/>
                </a:solidFill>
              </a:rPr>
              <a:t>oznamovacím způsobu</a:t>
            </a:r>
            <a:r>
              <a:rPr lang="cs-CZ" sz="2000" i="1" dirty="0" smtClean="0">
                <a:solidFill>
                  <a:srgbClr val="00B050"/>
                </a:solidFill>
              </a:rPr>
              <a:t>:</a:t>
            </a:r>
          </a:p>
          <a:p>
            <a:pPr marL="0" indent="0">
              <a:buNone/>
            </a:pPr>
            <a:r>
              <a:rPr lang="cs-CZ" sz="3200" dirty="0" smtClean="0"/>
              <a:t>Teta ………… okna.</a:t>
            </a:r>
          </a:p>
          <a:p>
            <a:pPr marL="0" indent="0">
              <a:buNone/>
            </a:pPr>
            <a:r>
              <a:rPr lang="cs-CZ" sz="3200" dirty="0" smtClean="0"/>
              <a:t>Jarda …………….kolo.</a:t>
            </a:r>
          </a:p>
          <a:p>
            <a:pPr marL="0" indent="0">
              <a:buNone/>
            </a:pPr>
            <a:r>
              <a:rPr lang="cs-CZ" sz="3200" dirty="0" smtClean="0"/>
              <a:t>Náš pes ……………….. kost.</a:t>
            </a:r>
          </a:p>
          <a:p>
            <a:pPr marL="0" indent="0">
              <a:buNone/>
            </a:pPr>
            <a:r>
              <a:rPr lang="cs-CZ" sz="3200" dirty="0" smtClean="0"/>
              <a:t>Pan učitel …………….. </a:t>
            </a:r>
            <a:r>
              <a:rPr lang="cs-CZ" sz="3200" dirty="0"/>
              <a:t>ž</a:t>
            </a:r>
            <a:r>
              <a:rPr lang="cs-CZ" sz="3200" dirty="0" smtClean="0"/>
              <a:t>áky.</a:t>
            </a:r>
          </a:p>
          <a:p>
            <a:pPr marL="0" indent="0">
              <a:buNone/>
            </a:pPr>
            <a:r>
              <a:rPr lang="cs-CZ" sz="3200" dirty="0" smtClean="0"/>
              <a:t>Čmelák ……………….. </a:t>
            </a:r>
            <a:r>
              <a:rPr lang="cs-CZ" sz="3200" dirty="0"/>
              <a:t>k</a:t>
            </a:r>
            <a:r>
              <a:rPr lang="cs-CZ" sz="3200" dirty="0" smtClean="0"/>
              <a:t>věty.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45123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u="sng" dirty="0" smtClean="0">
                <a:solidFill>
                  <a:schemeClr val="bg2">
                    <a:lumMod val="25000"/>
                  </a:schemeClr>
                </a:solidFill>
              </a:rPr>
              <a:t>Podtrhni slovesa, která jsou v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u="sng" dirty="0" smtClean="0">
                <a:solidFill>
                  <a:srgbClr val="FF0000"/>
                </a:solidFill>
              </a:rPr>
              <a:t>oznamovacím způsobu:</a:t>
            </a:r>
          </a:p>
          <a:p>
            <a:pPr marL="0" indent="0">
              <a:buNone/>
            </a:pPr>
            <a:r>
              <a:rPr lang="cs-CZ" sz="2800" dirty="0" smtClean="0"/>
              <a:t>Karel mi nabídl čokoládový bonbón.</a:t>
            </a:r>
          </a:p>
          <a:p>
            <a:pPr marL="0" indent="0">
              <a:buNone/>
            </a:pPr>
            <a:r>
              <a:rPr lang="cs-CZ" sz="2800" dirty="0" smtClean="0"/>
              <a:t>Přečti mi ten dopis od táty.</a:t>
            </a:r>
          </a:p>
          <a:p>
            <a:pPr marL="0" indent="0">
              <a:buNone/>
            </a:pPr>
            <a:r>
              <a:rPr lang="cs-CZ" sz="2800" dirty="0" smtClean="0"/>
              <a:t>Nemám teď čas, přijď za chvíli. </a:t>
            </a:r>
          </a:p>
          <a:p>
            <a:pPr marL="0" indent="0">
              <a:buNone/>
            </a:pPr>
            <a:r>
              <a:rPr lang="cs-CZ" sz="2800" dirty="0" smtClean="0"/>
              <a:t>Chtěl bych mít více pěkných zážitků.</a:t>
            </a:r>
          </a:p>
          <a:p>
            <a:pPr marL="0" indent="0">
              <a:buNone/>
            </a:pPr>
            <a:r>
              <a:rPr lang="cs-CZ" sz="2800" dirty="0" smtClean="0"/>
              <a:t>Pojedu na prázdniny k dědečkovi a babičce.</a:t>
            </a:r>
          </a:p>
          <a:p>
            <a:pPr marL="0" indent="0">
              <a:buNone/>
            </a:pPr>
            <a:r>
              <a:rPr lang="cs-CZ" sz="2800" dirty="0" smtClean="0"/>
              <a:t>Na jídelním lístku byly samé </a:t>
            </a:r>
            <a:r>
              <a:rPr lang="cs-CZ" sz="2800" smtClean="0"/>
              <a:t>speciality </a:t>
            </a:r>
            <a:r>
              <a:rPr lang="cs-CZ" sz="2800" smtClean="0"/>
              <a:t>                       z </a:t>
            </a:r>
            <a:r>
              <a:rPr lang="cs-CZ" sz="2800" dirty="0" smtClean="0"/>
              <a:t>hovězího masa.</a:t>
            </a:r>
          </a:p>
          <a:p>
            <a:pPr marL="0" indent="0">
              <a:buNone/>
            </a:pPr>
            <a:r>
              <a:rPr lang="cs-CZ" sz="2800" dirty="0" smtClean="0"/>
              <a:t>Každý pátek pomáhám sousedovi s nákupem.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40675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82</TotalTime>
  <Words>461</Words>
  <Application>Microsoft Office PowerPoint</Application>
  <PresentationFormat>Předvádění na obrazovce (4:3)</PresentationFormat>
  <Paragraphs>56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Snímek 1</vt:lpstr>
      <vt:lpstr>Anotace</vt:lpstr>
      <vt:lpstr>Slovesa</vt:lpstr>
      <vt:lpstr>Pracovní list 1</vt:lpstr>
      <vt:lpstr>Pracovní list 2</vt:lpstr>
      <vt:lpstr>Pracovní list 3</vt:lpstr>
      <vt:lpstr>Pracovní list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cp:lastModifiedBy>Dum</cp:lastModifiedBy>
  <cp:revision>19</cp:revision>
  <dcterms:modified xsi:type="dcterms:W3CDTF">2012-11-22T17:04:37Z</dcterms:modified>
</cp:coreProperties>
</file>