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2"/>
  </p:notesMasterIdLst>
  <p:sldIdLst>
    <p:sldId id="264" r:id="rId2"/>
    <p:sldId id="265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VY_32_INOVACE_02_14- Skladební dvojice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400" dirty="0" smtClean="0"/>
            <a:t>Základní škola  a Mateřská škola Nedvědice, okr. Brno-venkov, příspěvková organizace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Tomanová Jana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Český jazyk 4. – 5. </a:t>
          </a:r>
          <a:r>
            <a:rPr lang="cs-CZ" sz="2000" smtClean="0"/>
            <a:t>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2674/21/7.1.4/2011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 custLinFactNeighborX="0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Y="100000" custLinFactNeighborX="863" custLinFactNeighborY="-5211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863" custLinFactNeighborY="283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AAF7C77-FFDE-44AE-942B-21A09DD0D137}" type="presOf" srcId="{D1D4F407-5343-4D3F-B5B9-D407B03CAEB4}" destId="{D005CE8C-CC26-4C3E-AC11-E15060ECD759}" srcOrd="0" destOrd="0" presId="urn:microsoft.com/office/officeart/2005/8/layout/target3"/>
    <dgm:cxn modelId="{09C7EEAB-A2EA-4679-B9EF-2EDBB20F388B}" type="presOf" srcId="{D8197B8C-B260-4A16-BDF4-0947B075E274}" destId="{25B08C86-7E15-44DC-BE7F-FFB55DD49D12}" srcOrd="0" destOrd="0" presId="urn:microsoft.com/office/officeart/2005/8/layout/target3"/>
    <dgm:cxn modelId="{5512F4BE-E61F-4B08-B2E1-1B3F57FC7B6D}" type="presOf" srcId="{D8197B8C-B260-4A16-BDF4-0947B075E274}" destId="{5A5FFA88-C948-4069-8E93-59FA12366E83}" srcOrd="1" destOrd="0" presId="urn:microsoft.com/office/officeart/2005/8/layout/target3"/>
    <dgm:cxn modelId="{FAD07A42-8B3A-45AE-A31B-CBBC9637028F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1F243AAE-010D-4F36-827A-657799703CC5}" type="presOf" srcId="{D1D4F407-5343-4D3F-B5B9-D407B03CAEB4}" destId="{AED2198E-93D5-4001-81B4-73124B309672}" srcOrd="1" destOrd="0" presId="urn:microsoft.com/office/officeart/2005/8/layout/target3"/>
    <dgm:cxn modelId="{7ECBAAE5-D7C6-4C57-B86F-F06FBFC75FF4}" type="presOf" srcId="{D1B46980-6531-4606-95E6-44980827E919}" destId="{6140AFEC-043D-4C43-A2F9-D0F5331DF3A3}" srcOrd="0" destOrd="0" presId="urn:microsoft.com/office/officeart/2005/8/layout/target3"/>
    <dgm:cxn modelId="{C48978B8-3206-4EC2-B0E2-8B775F4E21D6}" type="presOf" srcId="{B651F6E3-6281-48DB-9319-2AEAFDAE7572}" destId="{6BB5E863-4638-4E1D-BFDE-399D028AC4ED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AF9E6F1-7801-4412-B653-CEBBC0C5C4AA}" type="presOf" srcId="{4C35D32F-0EAB-4CD7-82EE-45574DC2A586}" destId="{8BEBB6EC-1DAA-4CAC-8A25-BC0FCBD5DBD5}" srcOrd="0" destOrd="0" presId="urn:microsoft.com/office/officeart/2005/8/layout/target3"/>
    <dgm:cxn modelId="{01112E18-7EAD-459A-AC93-AA8A6A6E210A}" type="presOf" srcId="{4C35D32F-0EAB-4CD7-82EE-45574DC2A586}" destId="{890E4F0B-2866-4A3F-A3C7-2A14B1797930}" srcOrd="1" destOrd="0" presId="urn:microsoft.com/office/officeart/2005/8/layout/target3"/>
    <dgm:cxn modelId="{7EE183F4-7344-40AD-B563-8E1ABBDCA34F}" type="presOf" srcId="{757F3AB3-0718-4624-B441-E567A8F0AB56}" destId="{333A1088-737F-45CB-B68E-254E46348037}" srcOrd="0" destOrd="0" presId="urn:microsoft.com/office/officeart/2005/8/layout/target3"/>
    <dgm:cxn modelId="{477AEFB5-6D4C-4037-B904-FE3F9B89CC61}" type="presOf" srcId="{D1B46980-6531-4606-95E6-44980827E919}" destId="{2BE915AB-18AA-4053-B92C-3BFC9ED204BB}" srcOrd="1" destOrd="0" presId="urn:microsoft.com/office/officeart/2005/8/layout/target3"/>
    <dgm:cxn modelId="{20C56EE6-EA7E-4C82-9F29-850869EAD618}" type="presParOf" srcId="{333A1088-737F-45CB-B68E-254E46348037}" destId="{F5ABB229-8D3B-4694-996A-96F23CF14429}" srcOrd="0" destOrd="0" presId="urn:microsoft.com/office/officeart/2005/8/layout/target3"/>
    <dgm:cxn modelId="{50B6044C-2285-4A4F-9626-3302E0D26049}" type="presParOf" srcId="{333A1088-737F-45CB-B68E-254E46348037}" destId="{F41139FD-01EE-4571-8B17-4FB00FC51163}" srcOrd="1" destOrd="0" presId="urn:microsoft.com/office/officeart/2005/8/layout/target3"/>
    <dgm:cxn modelId="{0A58B78F-A182-4543-9EB5-EE29D4622133}" type="presParOf" srcId="{333A1088-737F-45CB-B68E-254E46348037}" destId="{D005CE8C-CC26-4C3E-AC11-E15060ECD759}" srcOrd="2" destOrd="0" presId="urn:microsoft.com/office/officeart/2005/8/layout/target3"/>
    <dgm:cxn modelId="{A146508C-EB76-4818-9D76-8E74A1B5BCDD}" type="presParOf" srcId="{333A1088-737F-45CB-B68E-254E46348037}" destId="{2C702D82-9B77-49B7-9568-BB8EB47C3372}" srcOrd="3" destOrd="0" presId="urn:microsoft.com/office/officeart/2005/8/layout/target3"/>
    <dgm:cxn modelId="{28A5C4AF-98A4-4AA5-A131-9180A793EA0F}" type="presParOf" srcId="{333A1088-737F-45CB-B68E-254E46348037}" destId="{A52A0455-90FF-4808-ABD0-F02540D31D5A}" srcOrd="4" destOrd="0" presId="urn:microsoft.com/office/officeart/2005/8/layout/target3"/>
    <dgm:cxn modelId="{6BC3CD18-6617-428E-A606-DED01E111DFB}" type="presParOf" srcId="{333A1088-737F-45CB-B68E-254E46348037}" destId="{6140AFEC-043D-4C43-A2F9-D0F5331DF3A3}" srcOrd="5" destOrd="0" presId="urn:microsoft.com/office/officeart/2005/8/layout/target3"/>
    <dgm:cxn modelId="{1C38AFE1-7035-42CD-AF3D-919ADD0E145C}" type="presParOf" srcId="{333A1088-737F-45CB-B68E-254E46348037}" destId="{9358AC05-5D7D-4327-9F80-1AD486AEA664}" srcOrd="6" destOrd="0" presId="urn:microsoft.com/office/officeart/2005/8/layout/target3"/>
    <dgm:cxn modelId="{49468249-A306-419A-BF8C-C09C4B458018}" type="presParOf" srcId="{333A1088-737F-45CB-B68E-254E46348037}" destId="{313FC574-E1CD-4FB4-B054-0B805CE0447D}" srcOrd="7" destOrd="0" presId="urn:microsoft.com/office/officeart/2005/8/layout/target3"/>
    <dgm:cxn modelId="{D0FEB0AA-230F-4F24-A416-8B0F0D997EF1}" type="presParOf" srcId="{333A1088-737F-45CB-B68E-254E46348037}" destId="{619D679B-A015-4ECF-8348-D1034C574F40}" srcOrd="8" destOrd="0" presId="urn:microsoft.com/office/officeart/2005/8/layout/target3"/>
    <dgm:cxn modelId="{2D103999-A986-4ACC-B140-7121B1CC737B}" type="presParOf" srcId="{333A1088-737F-45CB-B68E-254E46348037}" destId="{322283A8-4A27-4CDA-BAE3-F381106A9174}" srcOrd="9" destOrd="0" presId="urn:microsoft.com/office/officeart/2005/8/layout/target3"/>
    <dgm:cxn modelId="{23FFE504-51E8-4630-B6D2-19EA7C9738B8}" type="presParOf" srcId="{333A1088-737F-45CB-B68E-254E46348037}" destId="{FFC9F71D-1B4F-4AD9-A4A6-86ADEFC8AF5C}" srcOrd="10" destOrd="0" presId="urn:microsoft.com/office/officeart/2005/8/layout/target3"/>
    <dgm:cxn modelId="{679B6546-1282-40FE-A6B2-B3D80ACD5B54}" type="presParOf" srcId="{333A1088-737F-45CB-B68E-254E46348037}" destId="{25B08C86-7E15-44DC-BE7F-FFB55DD49D12}" srcOrd="11" destOrd="0" presId="urn:microsoft.com/office/officeart/2005/8/layout/target3"/>
    <dgm:cxn modelId="{B32A76B3-CC1F-4115-837C-A087D742E93F}" type="presParOf" srcId="{333A1088-737F-45CB-B68E-254E46348037}" destId="{76644BE8-9D7C-4C09-B250-3D10AF48CBB7}" srcOrd="12" destOrd="0" presId="urn:microsoft.com/office/officeart/2005/8/layout/target3"/>
    <dgm:cxn modelId="{14ED70DC-EFAA-4F5D-8223-6FA06E931E58}" type="presParOf" srcId="{333A1088-737F-45CB-B68E-254E46348037}" destId="{EE85B701-7295-41C0-BA7A-34D3756A2AE6}" srcOrd="13" destOrd="0" presId="urn:microsoft.com/office/officeart/2005/8/layout/target3"/>
    <dgm:cxn modelId="{A1E0AD0A-0A79-4D9C-B921-81B052513256}" type="presParOf" srcId="{333A1088-737F-45CB-B68E-254E46348037}" destId="{8BEBB6EC-1DAA-4CAC-8A25-BC0FCBD5DBD5}" srcOrd="14" destOrd="0" presId="urn:microsoft.com/office/officeart/2005/8/layout/target3"/>
    <dgm:cxn modelId="{76174FF2-AB99-4FC9-9E68-18F24278141E}" type="presParOf" srcId="{333A1088-737F-45CB-B68E-254E46348037}" destId="{AED2198E-93D5-4001-81B4-73124B309672}" srcOrd="15" destOrd="0" presId="urn:microsoft.com/office/officeart/2005/8/layout/target3"/>
    <dgm:cxn modelId="{6872274A-07EF-496F-AAF8-D01CBEB97418}" type="presParOf" srcId="{333A1088-737F-45CB-B68E-254E46348037}" destId="{2BE915AB-18AA-4053-B92C-3BFC9ED204BB}" srcOrd="16" destOrd="0" presId="urn:microsoft.com/office/officeart/2005/8/layout/target3"/>
    <dgm:cxn modelId="{0597D5DA-A5CD-41A8-9085-8ECC2B9B9542}" type="presParOf" srcId="{333A1088-737F-45CB-B68E-254E46348037}" destId="{6BB5E863-4638-4E1D-BFDE-399D028AC4ED}" srcOrd="17" destOrd="0" presId="urn:microsoft.com/office/officeart/2005/8/layout/target3"/>
    <dgm:cxn modelId="{205B2039-6361-4836-B467-8814915979F9}" type="presParOf" srcId="{333A1088-737F-45CB-B68E-254E46348037}" destId="{5A5FFA88-C948-4069-8E93-59FA12366E83}" srcOrd="18" destOrd="0" presId="urn:microsoft.com/office/officeart/2005/8/layout/target3"/>
    <dgm:cxn modelId="{FBE67558-C973-4DE2-9F8B-3301C11CBD0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63738" cy="276373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381869" y="0"/>
          <a:ext cx="6755034" cy="276373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400" kern="1200" dirty="0" smtClean="0"/>
            <a:t>Základní škola  a Mateřská škola Nedvědice, okr. Brno-venkov, příspěvková organizace</a:t>
          </a:r>
          <a:endParaRPr lang="cs-CZ" sz="1400" kern="1200" dirty="0"/>
        </a:p>
      </dsp:txBody>
      <dsp:txXfrm>
        <a:off x="1381869" y="0"/>
        <a:ext cx="6755034" cy="442198"/>
      </dsp:txXfrm>
    </dsp:sp>
    <dsp:sp modelId="{A52A0455-90FF-4808-ABD0-F02540D31D5A}">
      <dsp:nvSpPr>
        <dsp:cNvPr id="0" name=""/>
        <dsp:cNvSpPr/>
      </dsp:nvSpPr>
      <dsp:spPr>
        <a:xfrm>
          <a:off x="290192" y="442198"/>
          <a:ext cx="2183353" cy="218335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381869" y="504052"/>
          <a:ext cx="6755034" cy="21833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Tomanová Jana</a:t>
          </a:r>
          <a:endParaRPr lang="cs-CZ" sz="2000" kern="1200" dirty="0"/>
        </a:p>
      </dsp:txBody>
      <dsp:txXfrm>
        <a:off x="1381869" y="504052"/>
        <a:ext cx="6755034" cy="442198"/>
      </dsp:txXfrm>
    </dsp:sp>
    <dsp:sp modelId="{313FC574-E1CD-4FB4-B054-0B805CE0447D}">
      <dsp:nvSpPr>
        <dsp:cNvPr id="0" name=""/>
        <dsp:cNvSpPr/>
      </dsp:nvSpPr>
      <dsp:spPr>
        <a:xfrm>
          <a:off x="580384" y="884396"/>
          <a:ext cx="1602968" cy="160296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381869" y="884396"/>
          <a:ext cx="6755034" cy="16029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VY_32_INOVACE_02_14- Skladební dvojice</a:t>
          </a:r>
          <a:endParaRPr lang="cs-CZ" sz="2000" kern="1200" dirty="0"/>
        </a:p>
      </dsp:txBody>
      <dsp:txXfrm>
        <a:off x="1381869" y="884396"/>
        <a:ext cx="6755034" cy="442198"/>
      </dsp:txXfrm>
    </dsp:sp>
    <dsp:sp modelId="{FFC9F71D-1B4F-4AD9-A4A6-86ADEFC8AF5C}">
      <dsp:nvSpPr>
        <dsp:cNvPr id="0" name=""/>
        <dsp:cNvSpPr/>
      </dsp:nvSpPr>
      <dsp:spPr>
        <a:xfrm>
          <a:off x="870577" y="1326594"/>
          <a:ext cx="1022583" cy="10225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381869" y="1326594"/>
          <a:ext cx="6755034" cy="10225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Český jazyk 4. – 5. </a:t>
          </a:r>
          <a:r>
            <a:rPr lang="cs-CZ" sz="2000" kern="1200" smtClean="0"/>
            <a:t>ročník</a:t>
          </a:r>
          <a:endParaRPr lang="cs-CZ" sz="2000" kern="1200" dirty="0"/>
        </a:p>
      </dsp:txBody>
      <dsp:txXfrm>
        <a:off x="1381869" y="1326594"/>
        <a:ext cx="6755034" cy="442198"/>
      </dsp:txXfrm>
    </dsp:sp>
    <dsp:sp modelId="{EE85B701-7295-41C0-BA7A-34D3756A2AE6}">
      <dsp:nvSpPr>
        <dsp:cNvPr id="0" name=""/>
        <dsp:cNvSpPr/>
      </dsp:nvSpPr>
      <dsp:spPr>
        <a:xfrm>
          <a:off x="1160769" y="1768792"/>
          <a:ext cx="442198" cy="44219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381869" y="1768792"/>
          <a:ext cx="6755034" cy="4421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2674/21/7.1.4/2011 </a:t>
          </a:r>
          <a:endParaRPr lang="cs-CZ" sz="2000" kern="1200" dirty="0"/>
        </a:p>
      </dsp:txBody>
      <dsp:txXfrm>
        <a:off x="1381869" y="1768792"/>
        <a:ext cx="6755034" cy="44219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46BE59-16C7-44B8-9487-727B9191F2D5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34F1B2-01E6-48F5-B7B9-E8CCCBC7EC0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12217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197481455"/>
              </p:ext>
            </p:extLst>
          </p:nvPr>
        </p:nvGraphicFramePr>
        <p:xfrm>
          <a:off x="539552" y="692696"/>
          <a:ext cx="8136904" cy="27637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988102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Prezentace je určena pro žáky  4. a 5. ročníku. Žákům je vyvozeno učivo o skladebních dvojicích, podmětu a přísudku. Na pracovních listech si žáci prakticky procvičí určování základní skladební dvojice (podmětu a přísudku) a </a:t>
            </a:r>
            <a:r>
              <a:rPr lang="cs-CZ" dirty="0" smtClean="0"/>
              <a:t>určovacích </a:t>
            </a:r>
            <a:r>
              <a:rPr lang="cs-CZ" dirty="0" smtClean="0"/>
              <a:t>skladebních dvojic. Tento učební materiál je určen pro práci na interaktivní tabuli.</a:t>
            </a:r>
          </a:p>
          <a:p>
            <a:r>
              <a:rPr lang="cs-CZ" dirty="0" smtClean="0"/>
              <a:t>Autor:  Jana Tomanová</a:t>
            </a:r>
          </a:p>
          <a:p>
            <a:r>
              <a:rPr lang="cs-CZ" dirty="0" smtClean="0"/>
              <a:t>Jazyk: Čeština</a:t>
            </a:r>
          </a:p>
          <a:p>
            <a:r>
              <a:rPr lang="cs-CZ" dirty="0" smtClean="0"/>
              <a:t>Očekávaný výstup: vyhledávání základní  a určovací skladební dvojice .</a:t>
            </a:r>
          </a:p>
          <a:p>
            <a:r>
              <a:rPr lang="cs-CZ" dirty="0" smtClean="0"/>
              <a:t>Speciální potřeby: žádné</a:t>
            </a:r>
          </a:p>
          <a:p>
            <a:r>
              <a:rPr lang="cs-CZ" dirty="0" smtClean="0"/>
              <a:t>Klíčová slova: základní a určovací skladební dvojice, podmět, přísudek</a:t>
            </a:r>
          </a:p>
          <a:p>
            <a:r>
              <a:rPr lang="cs-CZ" dirty="0" smtClean="0"/>
              <a:t>Druh učebního materiálu: prezentace, pracovní listy</a:t>
            </a:r>
          </a:p>
          <a:p>
            <a:r>
              <a:rPr lang="cs-CZ" dirty="0" smtClean="0"/>
              <a:t>Cílová skupina: žák</a:t>
            </a:r>
          </a:p>
          <a:p>
            <a:r>
              <a:rPr lang="cs-CZ" dirty="0" smtClean="0"/>
              <a:t>Stupeň a typ vzdělání: základní vzdělávání, 1. stupeň, 2. období</a:t>
            </a:r>
          </a:p>
          <a:p>
            <a:r>
              <a:rPr lang="cs-CZ" dirty="0" smtClean="0"/>
              <a:t>Věková skupina: 10  - 11 let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50291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Skladební dvojice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3717032"/>
            <a:ext cx="4419600" cy="106680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Podmět a přísudek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0779853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Základní skladební dvojice – </a:t>
            </a:r>
            <a:r>
              <a:rPr lang="cs-CZ" dirty="0" smtClean="0">
                <a:solidFill>
                  <a:srgbClr val="FF0000"/>
                </a:solidFill>
              </a:rPr>
              <a:t>podmět a přísudek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3200" dirty="0" smtClean="0"/>
              <a:t> </a:t>
            </a:r>
            <a:r>
              <a:rPr lang="cs-CZ" sz="3200" dirty="0"/>
              <a:t>S</a:t>
            </a:r>
            <a:r>
              <a:rPr lang="cs-CZ" sz="3200" dirty="0" smtClean="0"/>
              <a:t>trakatá </a:t>
            </a:r>
            <a:r>
              <a:rPr lang="cs-CZ" sz="3200" u="sng" dirty="0" smtClean="0"/>
              <a:t>kočka se </a:t>
            </a:r>
            <a:r>
              <a:rPr lang="cs-CZ" sz="3200" dirty="0" smtClean="0"/>
              <a:t>včera </a:t>
            </a:r>
            <a:r>
              <a:rPr lang="cs-CZ" sz="3200" u="sng" dirty="0" smtClean="0"/>
              <a:t>toulala</a:t>
            </a:r>
            <a:r>
              <a:rPr lang="cs-CZ" sz="3200" dirty="0" smtClean="0"/>
              <a:t> kolem školy.</a:t>
            </a:r>
          </a:p>
          <a:p>
            <a:r>
              <a:rPr lang="cs-CZ" sz="2000" dirty="0" smtClean="0"/>
              <a:t>1. Vyhledáme sloveso – </a:t>
            </a:r>
            <a:r>
              <a:rPr lang="cs-CZ" sz="2000" i="1" dirty="0" smtClean="0"/>
              <a:t>se toulala </a:t>
            </a:r>
            <a:r>
              <a:rPr lang="cs-CZ" sz="2000" i="1" dirty="0" smtClean="0">
                <a:solidFill>
                  <a:srgbClr val="FF0000"/>
                </a:solidFill>
              </a:rPr>
              <a:t>= přísudek</a:t>
            </a:r>
          </a:p>
          <a:p>
            <a:r>
              <a:rPr lang="cs-CZ" sz="2000" dirty="0" smtClean="0"/>
              <a:t>2. Zeptáme se: Kdo, co se toulal? – </a:t>
            </a:r>
            <a:r>
              <a:rPr lang="cs-CZ" sz="2000" i="1" dirty="0" smtClean="0"/>
              <a:t>kočka </a:t>
            </a:r>
            <a:r>
              <a:rPr lang="cs-CZ" sz="2000" i="1" dirty="0" smtClean="0">
                <a:solidFill>
                  <a:srgbClr val="FF0000"/>
                </a:solidFill>
              </a:rPr>
              <a:t>= podmět</a:t>
            </a:r>
          </a:p>
          <a:p>
            <a:r>
              <a:rPr lang="cs-CZ" sz="2000" dirty="0" smtClean="0"/>
              <a:t>3. Základní skladební dvojice: </a:t>
            </a:r>
          </a:p>
          <a:p>
            <a:r>
              <a:rPr lang="cs-CZ" dirty="0">
                <a:solidFill>
                  <a:srgbClr val="FF0000"/>
                </a:solidFill>
              </a:rPr>
              <a:t>k</a:t>
            </a:r>
            <a:r>
              <a:rPr lang="cs-CZ" dirty="0" smtClean="0">
                <a:solidFill>
                  <a:srgbClr val="FF0000"/>
                </a:solidFill>
              </a:rPr>
              <a:t>očka se toulala</a:t>
            </a:r>
          </a:p>
          <a:p>
            <a:pPr marL="0" indent="0">
              <a:buNone/>
            </a:pPr>
            <a:endParaRPr lang="cs-CZ" i="1" dirty="0" smtClean="0"/>
          </a:p>
          <a:p>
            <a:endParaRPr lang="cs-CZ" sz="1600" i="1" dirty="0"/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161611312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Pracovní list 1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i="1" dirty="0" smtClean="0">
                <a:solidFill>
                  <a:srgbClr val="002060"/>
                </a:solidFill>
              </a:rPr>
              <a:t>Vyhledejte základní skladební dvojici (podmět a přísudek) ve větách:</a:t>
            </a:r>
          </a:p>
          <a:p>
            <a:r>
              <a:rPr lang="cs-CZ" dirty="0" smtClean="0"/>
              <a:t>Dana zítra pojede na výlet do Brna.</a:t>
            </a:r>
          </a:p>
          <a:p>
            <a:r>
              <a:rPr lang="cs-CZ" dirty="0" smtClean="0"/>
              <a:t>Na zahradě už dozrávají třešně.</a:t>
            </a:r>
          </a:p>
          <a:p>
            <a:r>
              <a:rPr lang="cs-CZ" dirty="0" smtClean="0"/>
              <a:t>Sousedův pes vytrvale štěkal.</a:t>
            </a:r>
          </a:p>
          <a:p>
            <a:r>
              <a:rPr lang="cs-CZ" dirty="0" smtClean="0"/>
              <a:t>Skupiny výletníků přicházejí na hrad, kastelán jim bude vypravovat o jeho historii.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5429066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Určovací (ostatní) skladební dvojice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sz="3200" dirty="0" smtClean="0"/>
              <a:t> </a:t>
            </a:r>
            <a:r>
              <a:rPr lang="cs-CZ" sz="3200" dirty="0"/>
              <a:t>S</a:t>
            </a:r>
            <a:r>
              <a:rPr lang="cs-CZ" sz="3200" dirty="0" smtClean="0"/>
              <a:t>trakatá kočka se včera toulala kolem školy.</a:t>
            </a:r>
            <a:endParaRPr lang="cs-CZ" sz="3200" dirty="0"/>
          </a:p>
          <a:p>
            <a:r>
              <a:rPr lang="cs-CZ" sz="2000" dirty="0" smtClean="0"/>
              <a:t>1. Vyhledáme základní skladební dvojici</a:t>
            </a:r>
          </a:p>
          <a:p>
            <a:r>
              <a:rPr lang="cs-CZ" sz="2000" dirty="0" smtClean="0"/>
              <a:t>2. Zeptáme se: Jaká kočka? – strakatá kočka</a:t>
            </a:r>
          </a:p>
          <a:p>
            <a:r>
              <a:rPr lang="cs-CZ" sz="2000" dirty="0" smtClean="0"/>
              <a:t>3. Zeptáme se: Kdy se toulala? – včera se toulala</a:t>
            </a:r>
          </a:p>
          <a:p>
            <a:r>
              <a:rPr lang="cs-CZ" sz="2000" dirty="0" smtClean="0"/>
              <a:t>4. Zeptáme se: Kde se toulala? – toulala se kolem školy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97246503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525963"/>
          </a:xfrm>
        </p:spPr>
        <p:txBody>
          <a:bodyPr>
            <a:normAutofit fontScale="92500"/>
          </a:bodyPr>
          <a:lstStyle/>
          <a:p>
            <a:r>
              <a:rPr lang="cs-CZ" sz="2400" b="1" i="1" dirty="0" smtClean="0">
                <a:solidFill>
                  <a:srgbClr val="002060"/>
                </a:solidFill>
              </a:rPr>
              <a:t>Vyhledejte ve větách základní a určovací skladební dvojice:</a:t>
            </a:r>
          </a:p>
          <a:p>
            <a:r>
              <a:rPr lang="cs-CZ" sz="3200" dirty="0" smtClean="0"/>
              <a:t>Dívky pouštěly s chlapci draky.</a:t>
            </a:r>
          </a:p>
          <a:p>
            <a:r>
              <a:rPr lang="cs-CZ" sz="3200" dirty="0" smtClean="0"/>
              <a:t>Děti si udělaly skrýš pod bezovými keři.</a:t>
            </a:r>
          </a:p>
          <a:p>
            <a:r>
              <a:rPr lang="cs-CZ" sz="3200" dirty="0" smtClean="0"/>
              <a:t>Snaživí žáci se zúčastňují všech přednášek.</a:t>
            </a:r>
          </a:p>
          <a:p>
            <a:r>
              <a:rPr lang="cs-CZ" sz="3200" dirty="0" smtClean="0"/>
              <a:t>Náš Honzík dostal k narozeninám nové kolo.</a:t>
            </a:r>
          </a:p>
          <a:p>
            <a:r>
              <a:rPr lang="cs-CZ" sz="3200" dirty="0" smtClean="0"/>
              <a:t>Maminka mi ušila nové kalhoty, ale látka se mi nelíbí.</a:t>
            </a:r>
          </a:p>
          <a:p>
            <a:r>
              <a:rPr lang="cs-CZ" sz="3200" dirty="0" smtClean="0"/>
              <a:t>Na šnůrách visí vyprané prádlo.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44109716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 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i="1" dirty="0" smtClean="0">
                <a:solidFill>
                  <a:srgbClr val="002060"/>
                </a:solidFill>
              </a:rPr>
              <a:t>Doplň k přísudku podmět:</a:t>
            </a:r>
          </a:p>
          <a:p>
            <a:r>
              <a:rPr lang="cs-CZ" sz="3200" dirty="0" smtClean="0"/>
              <a:t>……………… píše</a:t>
            </a:r>
          </a:p>
          <a:p>
            <a:r>
              <a:rPr lang="cs-CZ" sz="3200" dirty="0" smtClean="0"/>
              <a:t>……………… si hráli </a:t>
            </a:r>
          </a:p>
          <a:p>
            <a:r>
              <a:rPr lang="cs-CZ" sz="3200" dirty="0" smtClean="0"/>
              <a:t>……………… krouží</a:t>
            </a:r>
          </a:p>
          <a:p>
            <a:r>
              <a:rPr lang="cs-CZ" sz="3200" dirty="0" smtClean="0"/>
              <a:t>……………… porostou</a:t>
            </a:r>
          </a:p>
          <a:p>
            <a:r>
              <a:rPr lang="cs-CZ" sz="3200" dirty="0" smtClean="0"/>
              <a:t>……………… se koupe</a:t>
            </a:r>
          </a:p>
          <a:p>
            <a:r>
              <a:rPr lang="cs-CZ" sz="3200" dirty="0" smtClean="0"/>
              <a:t>……………… vyprala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46661944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 4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rgbClr val="002060"/>
                </a:solidFill>
              </a:rPr>
              <a:t>Doplň k podmětu přísudek:</a:t>
            </a:r>
          </a:p>
          <a:p>
            <a:r>
              <a:rPr lang="cs-CZ" sz="3200" dirty="0" smtClean="0"/>
              <a:t>Maminka ……………….</a:t>
            </a:r>
          </a:p>
          <a:p>
            <a:r>
              <a:rPr lang="cs-CZ" sz="3200" dirty="0" smtClean="0"/>
              <a:t>Hrdlička  ……………….</a:t>
            </a:r>
          </a:p>
          <a:p>
            <a:r>
              <a:rPr lang="cs-CZ" sz="3200" dirty="0" smtClean="0"/>
              <a:t>Sluníčko  ………………..</a:t>
            </a:r>
          </a:p>
          <a:p>
            <a:r>
              <a:rPr lang="cs-CZ" sz="3200" dirty="0" smtClean="0"/>
              <a:t>Žákyně   ……</a:t>
            </a:r>
            <a:r>
              <a:rPr lang="cs-CZ" b="1" i="1" dirty="0" smtClean="0"/>
              <a:t>.</a:t>
            </a:r>
            <a:r>
              <a:rPr lang="cs-CZ" sz="3200" dirty="0" smtClean="0"/>
              <a:t>...................</a:t>
            </a:r>
          </a:p>
          <a:p>
            <a:r>
              <a:rPr lang="cs-CZ" sz="3200" dirty="0" smtClean="0"/>
              <a:t>Oheň     …………….......</a:t>
            </a:r>
          </a:p>
          <a:p>
            <a:r>
              <a:rPr lang="cs-CZ" sz="3200" dirty="0" smtClean="0"/>
              <a:t>Kaktusy …………………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0981637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 5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i="1" dirty="0" smtClean="0">
                <a:solidFill>
                  <a:srgbClr val="002060"/>
                </a:solidFill>
              </a:rPr>
              <a:t>Doplň chybějící písmena a podtrhni podmět </a:t>
            </a:r>
            <a:r>
              <a:rPr lang="cs-CZ" b="1" i="1" dirty="0" smtClean="0">
                <a:solidFill>
                  <a:srgbClr val="002060"/>
                </a:solidFill>
              </a:rPr>
              <a:t>                           a </a:t>
            </a:r>
            <a:r>
              <a:rPr lang="cs-CZ" b="1" i="1" dirty="0" smtClean="0">
                <a:solidFill>
                  <a:srgbClr val="002060"/>
                </a:solidFill>
              </a:rPr>
              <a:t>přísudek:</a:t>
            </a:r>
          </a:p>
          <a:p>
            <a:r>
              <a:rPr lang="cs-CZ" sz="3200" dirty="0" smtClean="0"/>
              <a:t>Nad les-  v-</a:t>
            </a:r>
            <a:r>
              <a:rPr lang="cs-CZ" sz="3200" dirty="0" err="1" smtClean="0"/>
              <a:t>chází</a:t>
            </a:r>
            <a:r>
              <a:rPr lang="cs-CZ" sz="3200" dirty="0" smtClean="0"/>
              <a:t> slunce.</a:t>
            </a:r>
          </a:p>
          <a:p>
            <a:r>
              <a:rPr lang="cs-CZ" sz="3200" dirty="0" smtClean="0"/>
              <a:t>V lednu mraz-  v-vrchol-l-.</a:t>
            </a:r>
          </a:p>
          <a:p>
            <a:r>
              <a:rPr lang="cs-CZ" sz="3200" dirty="0" smtClean="0"/>
              <a:t>S-</a:t>
            </a:r>
            <a:r>
              <a:rPr lang="cs-CZ" sz="3200" dirty="0" err="1" smtClean="0"/>
              <a:t>korčí</a:t>
            </a:r>
            <a:r>
              <a:rPr lang="cs-CZ" sz="3200" dirty="0" smtClean="0"/>
              <a:t>  mládě p-</a:t>
            </a:r>
            <a:r>
              <a:rPr lang="cs-CZ" sz="3200" dirty="0" err="1" smtClean="0"/>
              <a:t>palo</a:t>
            </a:r>
            <a:r>
              <a:rPr lang="cs-CZ" sz="3200" dirty="0" smtClean="0"/>
              <a:t> v hnízdě.</a:t>
            </a:r>
          </a:p>
          <a:p>
            <a:r>
              <a:rPr lang="cs-CZ" sz="3200" dirty="0" smtClean="0"/>
              <a:t>Po neb- pomalu </a:t>
            </a:r>
            <a:r>
              <a:rPr lang="cs-CZ" sz="3200" dirty="0" err="1" smtClean="0"/>
              <a:t>pl-nou</a:t>
            </a:r>
            <a:r>
              <a:rPr lang="cs-CZ" sz="3200" dirty="0" smtClean="0"/>
              <a:t>  b-</a:t>
            </a:r>
            <a:r>
              <a:rPr lang="cs-CZ" sz="3200" dirty="0" err="1" smtClean="0"/>
              <a:t>lé</a:t>
            </a:r>
            <a:r>
              <a:rPr lang="cs-CZ" sz="3200" dirty="0" smtClean="0"/>
              <a:t> obláčky.</a:t>
            </a:r>
          </a:p>
          <a:p>
            <a:r>
              <a:rPr lang="cs-CZ" sz="3200" dirty="0" smtClean="0"/>
              <a:t>Daleko na severu využívají l-</a:t>
            </a:r>
            <a:r>
              <a:rPr lang="cs-CZ" sz="3200" dirty="0" err="1" smtClean="0"/>
              <a:t>dé</a:t>
            </a:r>
            <a:r>
              <a:rPr lang="cs-CZ" sz="3200" dirty="0" smtClean="0"/>
              <a:t> los-, </a:t>
            </a:r>
            <a:r>
              <a:rPr lang="cs-CZ" sz="3200" smtClean="0"/>
              <a:t>sob- </a:t>
            </a:r>
            <a:r>
              <a:rPr lang="cs-CZ" sz="3200" smtClean="0"/>
              <a:t> a </a:t>
            </a:r>
            <a:r>
              <a:rPr lang="cs-CZ" sz="3200" dirty="0" err="1" smtClean="0"/>
              <a:t>ps</a:t>
            </a:r>
            <a:r>
              <a:rPr lang="cs-CZ" sz="3200" dirty="0" smtClean="0"/>
              <a:t>-.</a:t>
            </a:r>
          </a:p>
          <a:p>
            <a:r>
              <a:rPr lang="cs-CZ" sz="3200" dirty="0" smtClean="0"/>
              <a:t>Pes </a:t>
            </a:r>
            <a:r>
              <a:rPr lang="cs-CZ" sz="3200" dirty="0" err="1" smtClean="0"/>
              <a:t>slab</a:t>
            </a:r>
            <a:r>
              <a:rPr lang="cs-CZ" sz="3200" dirty="0" smtClean="0"/>
              <a:t>- </a:t>
            </a:r>
            <a:r>
              <a:rPr lang="cs-CZ" sz="3200" dirty="0" err="1" smtClean="0"/>
              <a:t>zav</a:t>
            </a:r>
            <a:r>
              <a:rPr lang="cs-CZ" sz="3200" dirty="0" smtClean="0"/>
              <a:t>-l.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81820093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101</TotalTime>
  <Words>476</Words>
  <Application>Microsoft Office PowerPoint</Application>
  <PresentationFormat>Předvádění na obrazovce (4:3)</PresentationFormat>
  <Paragraphs>70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Došky</vt:lpstr>
      <vt:lpstr>Snímek 1</vt:lpstr>
      <vt:lpstr>Anotace</vt:lpstr>
      <vt:lpstr>Skladební dvojice</vt:lpstr>
      <vt:lpstr>Základní skladební dvojice – podmět a přísudek</vt:lpstr>
      <vt:lpstr>Pracovní list 1</vt:lpstr>
      <vt:lpstr>Určovací (ostatní) skladební dvojice</vt:lpstr>
      <vt:lpstr>Pracovní list 2</vt:lpstr>
      <vt:lpstr>Pracovní list 3</vt:lpstr>
      <vt:lpstr>Pracovní list 4</vt:lpstr>
      <vt:lpstr>Pracovní list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Skladební dvojice</dc:title>
  <cp:lastModifiedBy>Dum</cp:lastModifiedBy>
  <cp:revision>17</cp:revision>
  <dcterms:modified xsi:type="dcterms:W3CDTF">2012-11-22T17:07:13Z</dcterms:modified>
</cp:coreProperties>
</file>