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"/>
  </p:notesMasterIdLst>
  <p:sldIdLst>
    <p:sldId id="264" r:id="rId2"/>
    <p:sldId id="265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smtClean="0"/>
            <a:t>VY_32_INOVACE_02_15 </a:t>
          </a:r>
          <a:r>
            <a:rPr lang="cs-CZ" sz="2000" baseline="0" smtClean="0"/>
            <a:t>– Zájmena II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</a:t>
          </a:r>
          <a:r>
            <a:rPr lang="cs-CZ" sz="1400" dirty="0" smtClean="0"/>
            <a:t>Základní škola  a Mateřská škola Nedvědice, okr. Brno-venkov, příspěvková organizace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Tomanová Jana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Český jazyk 4. – 5. </a:t>
          </a:r>
          <a:r>
            <a:rPr lang="cs-CZ" sz="2000" smtClean="0"/>
            <a:t>ročník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2674/21/7.1.4/2011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 custLinFactNeighborX="0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ScaleY="100000" custLinFactNeighborX="863" custLinFactNeighborY="-5211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 custLinFactNeighborX="863" custLinFactNeighborY="2833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D40BADC-680E-4B0C-B8AC-B6417A2070FB}" type="presOf" srcId="{D1D4F407-5343-4D3F-B5B9-D407B03CAEB4}" destId="{AED2198E-93D5-4001-81B4-73124B309672}" srcOrd="1" destOrd="0" presId="urn:microsoft.com/office/officeart/2005/8/layout/target3"/>
    <dgm:cxn modelId="{48F6EAEB-6B40-4376-BC0F-357C3722E56E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44DB986D-C074-4CB0-A70F-0AE30F39CD83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179D52A-BF0A-4357-863F-9E1935C9D929}" type="presOf" srcId="{D8197B8C-B260-4A16-BDF4-0947B075E274}" destId="{5A5FFA88-C948-4069-8E93-59FA12366E83}" srcOrd="1" destOrd="0" presId="urn:microsoft.com/office/officeart/2005/8/layout/target3"/>
    <dgm:cxn modelId="{EE5E7B72-25AB-4DD7-9A6F-048ECB4B241F}" type="presOf" srcId="{D8197B8C-B260-4A16-BDF4-0947B075E274}" destId="{25B08C86-7E15-44DC-BE7F-FFB55DD49D12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343CF5A-7600-4AC7-BF53-D229AC431016}" type="presOf" srcId="{B651F6E3-6281-48DB-9319-2AEAFDAE7572}" destId="{6BB5E863-4638-4E1D-BFDE-399D028AC4ED}" srcOrd="1" destOrd="0" presId="urn:microsoft.com/office/officeart/2005/8/layout/target3"/>
    <dgm:cxn modelId="{CAA30BC8-CE5E-4483-A280-D76F45E6CA64}" type="presOf" srcId="{757F3AB3-0718-4624-B441-E567A8F0AB56}" destId="{333A1088-737F-45CB-B68E-254E46348037}" srcOrd="0" destOrd="0" presId="urn:microsoft.com/office/officeart/2005/8/layout/target3"/>
    <dgm:cxn modelId="{196903CE-A158-4BEC-99D0-36E36009E235}" type="presOf" srcId="{4C35D32F-0EAB-4CD7-82EE-45574DC2A586}" destId="{8BEBB6EC-1DAA-4CAC-8A25-BC0FCBD5DBD5}" srcOrd="0" destOrd="0" presId="urn:microsoft.com/office/officeart/2005/8/layout/target3"/>
    <dgm:cxn modelId="{F7978EBC-7AAC-463B-8168-CCB155B65A3C}" type="presOf" srcId="{4C35D32F-0EAB-4CD7-82EE-45574DC2A586}" destId="{890E4F0B-2866-4A3F-A3C7-2A14B1797930}" srcOrd="1" destOrd="0" presId="urn:microsoft.com/office/officeart/2005/8/layout/target3"/>
    <dgm:cxn modelId="{3909C19C-E703-48A3-B586-E3D3E10E93A3}" type="presOf" srcId="{B651F6E3-6281-48DB-9319-2AEAFDAE7572}" destId="{619D679B-A015-4ECF-8348-D1034C574F40}" srcOrd="0" destOrd="0" presId="urn:microsoft.com/office/officeart/2005/8/layout/target3"/>
    <dgm:cxn modelId="{53C2B851-5593-43AA-870B-1490B648CFE1}" type="presOf" srcId="{D1B46980-6531-4606-95E6-44980827E919}" destId="{2BE915AB-18AA-4053-B92C-3BFC9ED204B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3C836608-20A8-4F93-87D8-E4B22C06F35C}" type="presParOf" srcId="{333A1088-737F-45CB-B68E-254E46348037}" destId="{F5ABB229-8D3B-4694-996A-96F23CF14429}" srcOrd="0" destOrd="0" presId="urn:microsoft.com/office/officeart/2005/8/layout/target3"/>
    <dgm:cxn modelId="{22F738E1-B30B-4EF0-B67A-D10BFA98F8E0}" type="presParOf" srcId="{333A1088-737F-45CB-B68E-254E46348037}" destId="{F41139FD-01EE-4571-8B17-4FB00FC51163}" srcOrd="1" destOrd="0" presId="urn:microsoft.com/office/officeart/2005/8/layout/target3"/>
    <dgm:cxn modelId="{D95FC0F7-F552-4F4B-9949-EB8F215F8B03}" type="presParOf" srcId="{333A1088-737F-45CB-B68E-254E46348037}" destId="{D005CE8C-CC26-4C3E-AC11-E15060ECD759}" srcOrd="2" destOrd="0" presId="urn:microsoft.com/office/officeart/2005/8/layout/target3"/>
    <dgm:cxn modelId="{0E9FD568-9503-42A6-8AFD-9A02E84D648A}" type="presParOf" srcId="{333A1088-737F-45CB-B68E-254E46348037}" destId="{2C702D82-9B77-49B7-9568-BB8EB47C3372}" srcOrd="3" destOrd="0" presId="urn:microsoft.com/office/officeart/2005/8/layout/target3"/>
    <dgm:cxn modelId="{63EF0151-F984-4C18-ACF4-9812AAB3E70F}" type="presParOf" srcId="{333A1088-737F-45CB-B68E-254E46348037}" destId="{A52A0455-90FF-4808-ABD0-F02540D31D5A}" srcOrd="4" destOrd="0" presId="urn:microsoft.com/office/officeart/2005/8/layout/target3"/>
    <dgm:cxn modelId="{29DF9A9E-2E7F-4844-8F38-A134525FECD4}" type="presParOf" srcId="{333A1088-737F-45CB-B68E-254E46348037}" destId="{6140AFEC-043D-4C43-A2F9-D0F5331DF3A3}" srcOrd="5" destOrd="0" presId="urn:microsoft.com/office/officeart/2005/8/layout/target3"/>
    <dgm:cxn modelId="{E7248023-5A3D-4995-B956-5217088F2FB5}" type="presParOf" srcId="{333A1088-737F-45CB-B68E-254E46348037}" destId="{9358AC05-5D7D-4327-9F80-1AD486AEA664}" srcOrd="6" destOrd="0" presId="urn:microsoft.com/office/officeart/2005/8/layout/target3"/>
    <dgm:cxn modelId="{B3835F81-61DE-4913-9167-60979F6742F6}" type="presParOf" srcId="{333A1088-737F-45CB-B68E-254E46348037}" destId="{313FC574-E1CD-4FB4-B054-0B805CE0447D}" srcOrd="7" destOrd="0" presId="urn:microsoft.com/office/officeart/2005/8/layout/target3"/>
    <dgm:cxn modelId="{694D0931-F760-4146-87DB-4356BB7B815D}" type="presParOf" srcId="{333A1088-737F-45CB-B68E-254E46348037}" destId="{619D679B-A015-4ECF-8348-D1034C574F40}" srcOrd="8" destOrd="0" presId="urn:microsoft.com/office/officeart/2005/8/layout/target3"/>
    <dgm:cxn modelId="{5D46E28A-515C-485A-87D4-34318E64D022}" type="presParOf" srcId="{333A1088-737F-45CB-B68E-254E46348037}" destId="{322283A8-4A27-4CDA-BAE3-F381106A9174}" srcOrd="9" destOrd="0" presId="urn:microsoft.com/office/officeart/2005/8/layout/target3"/>
    <dgm:cxn modelId="{143818CD-A728-4B80-A5A3-9E136254A63F}" type="presParOf" srcId="{333A1088-737F-45CB-B68E-254E46348037}" destId="{FFC9F71D-1B4F-4AD9-A4A6-86ADEFC8AF5C}" srcOrd="10" destOrd="0" presId="urn:microsoft.com/office/officeart/2005/8/layout/target3"/>
    <dgm:cxn modelId="{30B6A426-E473-47D9-AA8C-52254408A232}" type="presParOf" srcId="{333A1088-737F-45CB-B68E-254E46348037}" destId="{25B08C86-7E15-44DC-BE7F-FFB55DD49D12}" srcOrd="11" destOrd="0" presId="urn:microsoft.com/office/officeart/2005/8/layout/target3"/>
    <dgm:cxn modelId="{7B116609-C231-4D69-8AA4-F6A8A6961BBF}" type="presParOf" srcId="{333A1088-737F-45CB-B68E-254E46348037}" destId="{76644BE8-9D7C-4C09-B250-3D10AF48CBB7}" srcOrd="12" destOrd="0" presId="urn:microsoft.com/office/officeart/2005/8/layout/target3"/>
    <dgm:cxn modelId="{95EAA043-3869-48B4-A572-E294FECA0594}" type="presParOf" srcId="{333A1088-737F-45CB-B68E-254E46348037}" destId="{EE85B701-7295-41C0-BA7A-34D3756A2AE6}" srcOrd="13" destOrd="0" presId="urn:microsoft.com/office/officeart/2005/8/layout/target3"/>
    <dgm:cxn modelId="{B7F4F5AD-BD8A-4ADD-961A-54347EE272D4}" type="presParOf" srcId="{333A1088-737F-45CB-B68E-254E46348037}" destId="{8BEBB6EC-1DAA-4CAC-8A25-BC0FCBD5DBD5}" srcOrd="14" destOrd="0" presId="urn:microsoft.com/office/officeart/2005/8/layout/target3"/>
    <dgm:cxn modelId="{8F0752C0-0A29-486F-8DF9-5DA7363E48D5}" type="presParOf" srcId="{333A1088-737F-45CB-B68E-254E46348037}" destId="{AED2198E-93D5-4001-81B4-73124B309672}" srcOrd="15" destOrd="0" presId="urn:microsoft.com/office/officeart/2005/8/layout/target3"/>
    <dgm:cxn modelId="{5AAAB755-2C4F-49E5-9D08-ADC5C556550B}" type="presParOf" srcId="{333A1088-737F-45CB-B68E-254E46348037}" destId="{2BE915AB-18AA-4053-B92C-3BFC9ED204BB}" srcOrd="16" destOrd="0" presId="urn:microsoft.com/office/officeart/2005/8/layout/target3"/>
    <dgm:cxn modelId="{E1F0B4DA-DB87-4536-8217-25467A7125A8}" type="presParOf" srcId="{333A1088-737F-45CB-B68E-254E46348037}" destId="{6BB5E863-4638-4E1D-BFDE-399D028AC4ED}" srcOrd="17" destOrd="0" presId="urn:microsoft.com/office/officeart/2005/8/layout/target3"/>
    <dgm:cxn modelId="{82ADC319-32DC-48F3-BA9C-26776E39D548}" type="presParOf" srcId="{333A1088-737F-45CB-B68E-254E46348037}" destId="{5A5FFA88-C948-4069-8E93-59FA12366E83}" srcOrd="18" destOrd="0" presId="urn:microsoft.com/office/officeart/2005/8/layout/target3"/>
    <dgm:cxn modelId="{B726E13E-AB88-4290-B45A-56DA722741F0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763738" cy="276373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381869" y="0"/>
          <a:ext cx="6755034" cy="276373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</a:t>
          </a:r>
          <a:r>
            <a:rPr lang="cs-CZ" sz="1400" kern="1200" dirty="0" smtClean="0"/>
            <a:t>Základní škola  a Mateřská škola Nedvědice, okr. Brno-venkov, příspěvková organizace</a:t>
          </a:r>
          <a:endParaRPr lang="cs-CZ" sz="1400" kern="1200" dirty="0"/>
        </a:p>
      </dsp:txBody>
      <dsp:txXfrm>
        <a:off x="1381869" y="0"/>
        <a:ext cx="6755034" cy="442198"/>
      </dsp:txXfrm>
    </dsp:sp>
    <dsp:sp modelId="{A52A0455-90FF-4808-ABD0-F02540D31D5A}">
      <dsp:nvSpPr>
        <dsp:cNvPr id="0" name=""/>
        <dsp:cNvSpPr/>
      </dsp:nvSpPr>
      <dsp:spPr>
        <a:xfrm>
          <a:off x="290192" y="442198"/>
          <a:ext cx="2183353" cy="218335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381869" y="504052"/>
          <a:ext cx="6755034" cy="21833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Tomanová Jana</a:t>
          </a:r>
          <a:endParaRPr lang="cs-CZ" sz="2000" kern="1200" dirty="0"/>
        </a:p>
      </dsp:txBody>
      <dsp:txXfrm>
        <a:off x="1381869" y="504052"/>
        <a:ext cx="6755034" cy="442198"/>
      </dsp:txXfrm>
    </dsp:sp>
    <dsp:sp modelId="{313FC574-E1CD-4FB4-B054-0B805CE0447D}">
      <dsp:nvSpPr>
        <dsp:cNvPr id="0" name=""/>
        <dsp:cNvSpPr/>
      </dsp:nvSpPr>
      <dsp:spPr>
        <a:xfrm>
          <a:off x="580384" y="884396"/>
          <a:ext cx="1602968" cy="160296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381869" y="884396"/>
          <a:ext cx="6755034" cy="16029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smtClean="0"/>
            <a:t>VY_32_INOVACE_02_15 </a:t>
          </a:r>
          <a:r>
            <a:rPr lang="cs-CZ" sz="2000" kern="1200" baseline="0" smtClean="0"/>
            <a:t>– Zájmena II</a:t>
          </a:r>
          <a:endParaRPr lang="cs-CZ" sz="2000" kern="1200" dirty="0"/>
        </a:p>
      </dsp:txBody>
      <dsp:txXfrm>
        <a:off x="1381869" y="884396"/>
        <a:ext cx="6755034" cy="442198"/>
      </dsp:txXfrm>
    </dsp:sp>
    <dsp:sp modelId="{FFC9F71D-1B4F-4AD9-A4A6-86ADEFC8AF5C}">
      <dsp:nvSpPr>
        <dsp:cNvPr id="0" name=""/>
        <dsp:cNvSpPr/>
      </dsp:nvSpPr>
      <dsp:spPr>
        <a:xfrm>
          <a:off x="870577" y="1326594"/>
          <a:ext cx="1022583" cy="102258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381869" y="1326594"/>
          <a:ext cx="6755034" cy="102258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Český jazyk 4. – 5. </a:t>
          </a:r>
          <a:r>
            <a:rPr lang="cs-CZ" sz="2000" kern="1200" smtClean="0"/>
            <a:t>ročník</a:t>
          </a:r>
          <a:endParaRPr lang="cs-CZ" sz="2000" kern="1200" dirty="0"/>
        </a:p>
      </dsp:txBody>
      <dsp:txXfrm>
        <a:off x="1381869" y="1326594"/>
        <a:ext cx="6755034" cy="442198"/>
      </dsp:txXfrm>
    </dsp:sp>
    <dsp:sp modelId="{EE85B701-7295-41C0-BA7A-34D3756A2AE6}">
      <dsp:nvSpPr>
        <dsp:cNvPr id="0" name=""/>
        <dsp:cNvSpPr/>
      </dsp:nvSpPr>
      <dsp:spPr>
        <a:xfrm>
          <a:off x="1160769" y="1768792"/>
          <a:ext cx="442198" cy="44219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shade val="25000"/>
                <a:satMod val="250000"/>
              </a:schemeClr>
            </a:gs>
            <a:gs pos="68000">
              <a:schemeClr val="accent1">
                <a:hueOff val="0"/>
                <a:satOff val="0"/>
                <a:lumOff val="0"/>
                <a:alphaOff val="0"/>
                <a:tint val="86000"/>
                <a:satMod val="11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1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>
            <a:rot lat="0" lon="0" rev="0"/>
          </a:camera>
          <a:lightRig rig="glow" dir="tl">
            <a:rot lat="0" lon="0" rev="900000"/>
          </a:lightRig>
        </a:scene3d>
        <a:sp3d prstMaterial="powder">
          <a:bevelT w="25400" h="381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381869" y="1768792"/>
          <a:ext cx="6755034" cy="44219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7150" dist="38100" dir="5400000" algn="ctr" rotWithShape="0">
            <a:schemeClr val="lt1">
              <a:alpha val="90000"/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2674/21/7.1.4/2011 </a:t>
          </a:r>
          <a:endParaRPr lang="cs-CZ" sz="2000" kern="1200" dirty="0"/>
        </a:p>
      </dsp:txBody>
      <dsp:txXfrm>
        <a:off x="1381869" y="1768792"/>
        <a:ext cx="6755034" cy="4421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D15FD5-4360-4A0C-B6BB-FC64CE0988B4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C7E755-F646-4FAE-9CD6-811D2F0D745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101812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22.11.2012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820220259"/>
              </p:ext>
            </p:extLst>
          </p:nvPr>
        </p:nvGraphicFramePr>
        <p:xfrm>
          <a:off x="539552" y="692696"/>
          <a:ext cx="8136904" cy="27637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25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Prezentace je určena pro žáky  4. a 5. ročníku. Žákům je vyvozeno učivo o druzích zájmen,  na pracovních listech  si prakticky procvičí zařazování zájmen k jednotlivým druhům. Tento učební materiál je určen pro práci s interaktivní tabulí.</a:t>
            </a:r>
          </a:p>
          <a:p>
            <a:r>
              <a:rPr lang="cs-CZ" dirty="0" smtClean="0"/>
              <a:t>Autor:  Jana Tomanová</a:t>
            </a:r>
          </a:p>
          <a:p>
            <a:r>
              <a:rPr lang="cs-CZ" dirty="0" smtClean="0"/>
              <a:t>Jazyk: Čeština</a:t>
            </a:r>
          </a:p>
          <a:p>
            <a:r>
              <a:rPr lang="cs-CZ" dirty="0" smtClean="0"/>
              <a:t>Očekávaný výstup:  určování mluvnických kategorií sloves</a:t>
            </a:r>
          </a:p>
          <a:p>
            <a:r>
              <a:rPr lang="cs-CZ" dirty="0" smtClean="0"/>
              <a:t>Speciální potřeby: žádné</a:t>
            </a:r>
          </a:p>
          <a:p>
            <a:r>
              <a:rPr lang="cs-CZ" dirty="0" smtClean="0"/>
              <a:t>Klíčová slova: zájmena, druhy zájmen</a:t>
            </a:r>
          </a:p>
          <a:p>
            <a:r>
              <a:rPr lang="cs-CZ" dirty="0" smtClean="0"/>
              <a:t>Druh učebního materiálu: prezentace</a:t>
            </a:r>
            <a:r>
              <a:rPr lang="cs-CZ" smtClean="0"/>
              <a:t>, pracovní listy</a:t>
            </a:r>
            <a:endParaRPr lang="cs-CZ" dirty="0" smtClean="0"/>
          </a:p>
          <a:p>
            <a:r>
              <a:rPr lang="cs-CZ" dirty="0" smtClean="0"/>
              <a:t>Cílová skupina: žák</a:t>
            </a:r>
          </a:p>
          <a:p>
            <a:r>
              <a:rPr lang="cs-CZ" dirty="0" smtClean="0"/>
              <a:t>Stupeň a typ vzdělání: základní vzdělávání, 1. stupeň, 2. období</a:t>
            </a:r>
          </a:p>
          <a:p>
            <a:r>
              <a:rPr lang="cs-CZ" dirty="0" smtClean="0"/>
              <a:t>Věková skupina: 10  - 11 let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5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2060"/>
                </a:solidFill>
              </a:rPr>
              <a:t>Zájmena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Zastupují jména nebo na ně ukazují</a:t>
            </a:r>
            <a:endParaRPr lang="cs-CZ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78572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Druhy zájmen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1. Osobní – já, ty, on, ona, ono, my, vy, oni,   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ony, ona, zvratné se, si</a:t>
            </a:r>
          </a:p>
          <a:p>
            <a:r>
              <a:rPr lang="cs-CZ" dirty="0" smtClean="0"/>
              <a:t>2. Přivlastňovací – můj, tvůj, jeho, její, náš, 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váš, jejich, zvratné svůj</a:t>
            </a:r>
          </a:p>
          <a:p>
            <a:r>
              <a:rPr lang="cs-CZ" dirty="0" smtClean="0"/>
              <a:t>3. Ukazovací – ten, tento, tenhle, onen, </a:t>
            </a:r>
            <a:endParaRPr lang="cs-CZ" dirty="0"/>
          </a:p>
          <a:p>
            <a:r>
              <a:rPr lang="cs-CZ" dirty="0" smtClean="0"/>
              <a:t>                      takový, týž, tentýž, zvratné sám</a:t>
            </a:r>
          </a:p>
          <a:p>
            <a:r>
              <a:rPr lang="cs-CZ" dirty="0"/>
              <a:t> </a:t>
            </a:r>
            <a:r>
              <a:rPr lang="cs-CZ" dirty="0" smtClean="0"/>
              <a:t>                     </a:t>
            </a:r>
          </a:p>
        </p:txBody>
      </p:sp>
    </p:spTree>
    <p:extLst>
      <p:ext uri="{BB962C8B-B14F-4D97-AF65-F5344CB8AC3E}">
        <p14:creationId xmlns:p14="http://schemas.microsoft.com/office/powerpoint/2010/main" val="7387136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Pracovní list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Vyhledejte v textu zájmena a roztřiďte je na osobní, přivlastňovací a ukazovací:</a:t>
            </a:r>
          </a:p>
          <a:p>
            <a:r>
              <a:rPr lang="cs-CZ" dirty="0" smtClean="0"/>
              <a:t>Naše kočka Micka má ráda maso, to však musíme pokrájet a teprve potom jí ho naservírovat do její milované misky. Já se vždycky dívám, s jakou chutí tuto dobrotu spořádá, lehne si do svého pelíšku a mějte mě rádi, usne tím nejhlubším spánkem. Já hned poznám, když se jí zdá nějaký pěkný sen. Začne totiž ve spaní stříhat svými dlouhými fousky a třepe se jí přední tlapka. Je to legrace pozorovat ji </a:t>
            </a:r>
            <a:r>
              <a:rPr lang="cs-CZ" smtClean="0"/>
              <a:t>při spaní. 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697515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Druhy zájmen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 smtClean="0"/>
              <a:t>4. Tázací – Kdo? Co? Jaký? Který? Čí?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</a:t>
            </a:r>
            <a:r>
              <a:rPr lang="cs-CZ" sz="2000" dirty="0" smtClean="0">
                <a:solidFill>
                  <a:srgbClr val="FF0000"/>
                </a:solidFill>
              </a:rPr>
              <a:t>Kdo</a:t>
            </a:r>
            <a:r>
              <a:rPr lang="cs-CZ" sz="2000" dirty="0" smtClean="0"/>
              <a:t> to byl? </a:t>
            </a:r>
            <a:r>
              <a:rPr lang="cs-CZ" sz="2000" dirty="0" smtClean="0">
                <a:solidFill>
                  <a:srgbClr val="FF0000"/>
                </a:solidFill>
              </a:rPr>
              <a:t>Co</a:t>
            </a:r>
            <a:r>
              <a:rPr lang="cs-CZ" sz="2000" dirty="0" smtClean="0"/>
              <a:t> je to? </a:t>
            </a:r>
            <a:r>
              <a:rPr lang="cs-CZ" sz="2000" dirty="0" smtClean="0">
                <a:solidFill>
                  <a:srgbClr val="FF0000"/>
                </a:solidFill>
              </a:rPr>
              <a:t>Jaký</a:t>
            </a:r>
            <a:r>
              <a:rPr lang="cs-CZ" sz="2000" dirty="0" smtClean="0"/>
              <a:t> je den? </a:t>
            </a:r>
            <a:r>
              <a:rPr lang="cs-CZ" sz="2000" dirty="0" smtClean="0">
                <a:solidFill>
                  <a:srgbClr val="FF0000"/>
                </a:solidFill>
              </a:rPr>
              <a:t>Který</a:t>
            </a:r>
            <a:r>
              <a:rPr lang="cs-CZ" sz="2000" dirty="0" smtClean="0"/>
              <a:t> chceš sešit?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                 </a:t>
            </a:r>
            <a:r>
              <a:rPr lang="cs-CZ" sz="2000" dirty="0" smtClean="0">
                <a:solidFill>
                  <a:srgbClr val="FF0000"/>
                </a:solidFill>
              </a:rPr>
              <a:t>Čí</a:t>
            </a:r>
            <a:r>
              <a:rPr lang="cs-CZ" sz="2000" dirty="0" smtClean="0"/>
              <a:t> je to aktovka?</a:t>
            </a:r>
            <a:r>
              <a:rPr lang="cs-CZ" sz="2000" dirty="0"/>
              <a:t> </a:t>
            </a:r>
            <a:endParaRPr lang="cs-CZ" sz="2000" dirty="0" smtClean="0"/>
          </a:p>
          <a:p>
            <a:pPr marL="514350" indent="-514350">
              <a:buAutoNum type="arabicPeriod" startAt="5"/>
            </a:pPr>
            <a:r>
              <a:rPr lang="cs-CZ" dirty="0" smtClean="0"/>
              <a:t>Vztažná – kdo, co, jaký, který, čí, jenž</a:t>
            </a:r>
            <a:r>
              <a:rPr lang="cs-CZ" sz="2000" dirty="0" smtClean="0"/>
              <a:t>  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                    Nevím, </a:t>
            </a:r>
            <a:r>
              <a:rPr lang="cs-CZ" sz="2000" dirty="0" smtClean="0">
                <a:solidFill>
                  <a:srgbClr val="FF0000"/>
                </a:solidFill>
              </a:rPr>
              <a:t>kdo</a:t>
            </a:r>
            <a:r>
              <a:rPr lang="cs-CZ" sz="2000" dirty="0" smtClean="0"/>
              <a:t> to byl. Napiš, </a:t>
            </a:r>
            <a:r>
              <a:rPr lang="cs-CZ" sz="2000" dirty="0" smtClean="0">
                <a:solidFill>
                  <a:srgbClr val="FF0000"/>
                </a:solidFill>
              </a:rPr>
              <a:t>co</a:t>
            </a:r>
            <a:r>
              <a:rPr lang="cs-CZ" sz="2000" dirty="0" smtClean="0"/>
              <a:t> je nového. Řekni, </a:t>
            </a:r>
            <a:r>
              <a:rPr lang="cs-CZ" sz="2000" dirty="0" smtClean="0">
                <a:solidFill>
                  <a:srgbClr val="FF0000"/>
                </a:solidFill>
              </a:rPr>
              <a:t>jaký</a:t>
            </a:r>
            <a:r>
              <a:rPr lang="cs-CZ" sz="2000" dirty="0" smtClean="0"/>
              <a:t> byl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                     výlet. Počítej příklad, </a:t>
            </a:r>
            <a:r>
              <a:rPr lang="cs-CZ" sz="2000" dirty="0" smtClean="0">
                <a:solidFill>
                  <a:srgbClr val="FF0000"/>
                </a:solidFill>
              </a:rPr>
              <a:t>který</a:t>
            </a:r>
            <a:r>
              <a:rPr lang="cs-CZ" sz="2000" dirty="0" smtClean="0"/>
              <a:t> máš za úkol. Zeptej se, </a:t>
            </a:r>
            <a:r>
              <a:rPr lang="cs-CZ" sz="2000" dirty="0" smtClean="0">
                <a:solidFill>
                  <a:srgbClr val="FF0000"/>
                </a:solidFill>
              </a:rPr>
              <a:t>čí</a:t>
            </a:r>
          </a:p>
          <a:p>
            <a:pPr marL="0" indent="0">
              <a:buNone/>
            </a:pPr>
            <a:r>
              <a:rPr lang="cs-CZ" sz="2000" dirty="0"/>
              <a:t> </a:t>
            </a:r>
            <a:r>
              <a:rPr lang="cs-CZ" sz="2000" dirty="0" smtClean="0"/>
              <a:t>                                je to pes. Viděl jsem kluka, </a:t>
            </a:r>
            <a:r>
              <a:rPr lang="cs-CZ" sz="2000" dirty="0" smtClean="0">
                <a:solidFill>
                  <a:srgbClr val="FF0000"/>
                </a:solidFill>
              </a:rPr>
              <a:t>jenž</a:t>
            </a:r>
            <a:r>
              <a:rPr lang="cs-CZ" sz="2000" dirty="0" smtClean="0"/>
              <a:t> čekal na vlak.</a:t>
            </a:r>
          </a:p>
          <a:p>
            <a:pPr marL="0" indent="0">
              <a:buNone/>
            </a:pPr>
            <a:r>
              <a:rPr lang="cs-CZ" dirty="0" smtClean="0"/>
              <a:t>6. Neurčitá – někdo, něco, některý, nějaký, něčí,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leckdo, lecco, leckterý, lecjaký,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kdosi, cosi, kterýsi, jakýsi, čísi, každý,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všechen</a:t>
            </a:r>
          </a:p>
          <a:p>
            <a:pPr marL="0" indent="0">
              <a:buNone/>
            </a:pPr>
            <a:r>
              <a:rPr lang="cs-CZ" dirty="0" smtClean="0"/>
              <a:t>7. Záporná – nikdo, nic, nijaký ničí, žádný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624688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Pracovní list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Vyhledejte zájmena a určete jejich druh:</a:t>
            </a:r>
          </a:p>
          <a:p>
            <a:r>
              <a:rPr lang="cs-CZ" dirty="0" smtClean="0"/>
              <a:t>Kdo to ví?, Tady je něčí čepice. Ani nevíš, jakou mám radost. Žádný člověk nesmí nikomu ubližovat. Ty tam chceš jít sám? To není jeho starost. Co bude k obědu? Nic si nekoupil. Jeho otec je řidičem. To není její sešit, to je můj sešit. Tahle žákyně to zvládne sama. Někteří lidé jsou bezohlední.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9874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Pracovní list 3 – Určete druhy zájmen   ( OZNAČTE x )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45369754"/>
              </p:ext>
            </p:extLst>
          </p:nvPr>
        </p:nvGraphicFramePr>
        <p:xfrm>
          <a:off x="457200" y="1935163"/>
          <a:ext cx="8229600" cy="3235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8700"/>
                <a:gridCol w="1028700"/>
                <a:gridCol w="1028700"/>
                <a:gridCol w="1028700"/>
                <a:gridCol w="1028700"/>
                <a:gridCol w="1028700"/>
                <a:gridCol w="1028700"/>
                <a:gridCol w="1028700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OSOB.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UKAZ.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PŘIVL.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TÁZACÍ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VZTAŽ.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NEUR.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ZÁPOR.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NIC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JEMU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NĚKDO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KDO?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NAŠIM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JENŽ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TÉTO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759347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66</TotalTime>
  <Words>584</Words>
  <Application>Microsoft Office PowerPoint</Application>
  <PresentationFormat>Předvádění na obrazovce (4:3)</PresentationFormat>
  <Paragraphs>61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Prezentace aplikace PowerPoint</vt:lpstr>
      <vt:lpstr>Anotace</vt:lpstr>
      <vt:lpstr>Zájmena</vt:lpstr>
      <vt:lpstr>Druhy zájmen </vt:lpstr>
      <vt:lpstr>Pracovní list 1</vt:lpstr>
      <vt:lpstr>Druhy zájmen</vt:lpstr>
      <vt:lpstr>Pracovní list 2</vt:lpstr>
      <vt:lpstr>Pracovní list 3 – Určete druhy zájmen   ( OZNAČTE x )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Zájmena</dc:title>
  <cp:lastModifiedBy>Uživatel</cp:lastModifiedBy>
  <cp:revision>14</cp:revision>
  <dcterms:modified xsi:type="dcterms:W3CDTF">2012-11-22T09:32:27Z</dcterms:modified>
</cp:coreProperties>
</file>