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VY_32_INOVACE_02_16- Shoda </a:t>
          </a:r>
          <a:r>
            <a:rPr lang="cs-CZ" sz="2000" baseline="0" dirty="0" err="1" smtClean="0"/>
            <a:t>přís</a:t>
          </a:r>
          <a:r>
            <a:rPr lang="cs-CZ" sz="2000" baseline="0" dirty="0" smtClean="0"/>
            <a:t>. s </a:t>
          </a:r>
          <a:r>
            <a:rPr lang="cs-CZ" sz="2000" baseline="0" dirty="0" err="1" smtClean="0"/>
            <a:t>podm</a:t>
          </a:r>
          <a:r>
            <a:rPr lang="cs-CZ" sz="2000" baseline="0" dirty="0" smtClean="0"/>
            <a:t>. </a:t>
          </a:r>
          <a:r>
            <a:rPr lang="cs-CZ" sz="2000" baseline="0" smtClean="0"/>
            <a:t>I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Základní škola  a Mateřská škola Nedvědice, okr. Brno-venkov, příspěvková organizace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Tomanová Jana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4. –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0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Y="100000" custLinFactNeighborX="863" custLinFactNeighborY="-5211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863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BECF4E1-0699-4567-9C5F-D8573814C17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20897E7-207E-420B-B013-F1AB1893A1E5}" type="presOf" srcId="{D1D4F407-5343-4D3F-B5B9-D407B03CAEB4}" destId="{AED2198E-93D5-4001-81B4-73124B309672}" srcOrd="1" destOrd="0" presId="urn:microsoft.com/office/officeart/2005/8/layout/target3"/>
    <dgm:cxn modelId="{6A5B6D8E-C442-4E57-9229-8023DB450BC7}" type="presOf" srcId="{D8197B8C-B260-4A16-BDF4-0947B075E274}" destId="{25B08C86-7E15-44DC-BE7F-FFB55DD49D12}" srcOrd="0" destOrd="0" presId="urn:microsoft.com/office/officeart/2005/8/layout/target3"/>
    <dgm:cxn modelId="{0598F04F-700F-4E14-841B-98D178C940CB}" type="presOf" srcId="{4C35D32F-0EAB-4CD7-82EE-45574DC2A586}" destId="{8BEBB6EC-1DAA-4CAC-8A25-BC0FCBD5DBD5}" srcOrd="0" destOrd="0" presId="urn:microsoft.com/office/officeart/2005/8/layout/target3"/>
    <dgm:cxn modelId="{E6992B19-E6A1-401F-99A9-B80D8322B726}" type="presOf" srcId="{4C35D32F-0EAB-4CD7-82EE-45574DC2A586}" destId="{890E4F0B-2866-4A3F-A3C7-2A14B1797930}" srcOrd="1" destOrd="0" presId="urn:microsoft.com/office/officeart/2005/8/layout/target3"/>
    <dgm:cxn modelId="{54866303-ED7E-4202-8F11-A2EE575CAF81}" type="presOf" srcId="{D8197B8C-B260-4A16-BDF4-0947B075E274}" destId="{5A5FFA88-C948-4069-8E93-59FA12366E83}" srcOrd="1" destOrd="0" presId="urn:microsoft.com/office/officeart/2005/8/layout/target3"/>
    <dgm:cxn modelId="{46F13FD1-B173-4562-AAA5-4201A8546513}" type="presOf" srcId="{D1B46980-6531-4606-95E6-44980827E919}" destId="{2BE915AB-18AA-4053-B92C-3BFC9ED204BB}" srcOrd="1" destOrd="0" presId="urn:microsoft.com/office/officeart/2005/8/layout/target3"/>
    <dgm:cxn modelId="{E5F8DFB5-5D2B-4D0D-8981-43485BF8494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3E4EAA5-5256-4F05-9E25-67D06B5E65D7}" type="presOf" srcId="{757F3AB3-0718-4624-B441-E567A8F0AB56}" destId="{333A1088-737F-45CB-B68E-254E46348037}" srcOrd="0" destOrd="0" presId="urn:microsoft.com/office/officeart/2005/8/layout/target3"/>
    <dgm:cxn modelId="{D53FFB01-39BE-4CAB-A4CD-5B85A7E09364}" type="presOf" srcId="{B651F6E3-6281-48DB-9319-2AEAFDAE7572}" destId="{6BB5E863-4638-4E1D-BFDE-399D028AC4ED}" srcOrd="1" destOrd="0" presId="urn:microsoft.com/office/officeart/2005/8/layout/target3"/>
    <dgm:cxn modelId="{400941F2-0D4F-42AB-9E10-44D94CE6A09C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A624A3F-8BF3-4C8D-95B4-554EFE83AB38}" type="presParOf" srcId="{333A1088-737F-45CB-B68E-254E46348037}" destId="{F5ABB229-8D3B-4694-996A-96F23CF14429}" srcOrd="0" destOrd="0" presId="urn:microsoft.com/office/officeart/2005/8/layout/target3"/>
    <dgm:cxn modelId="{D129E7E1-295E-402B-98E0-511DC1432211}" type="presParOf" srcId="{333A1088-737F-45CB-B68E-254E46348037}" destId="{F41139FD-01EE-4571-8B17-4FB00FC51163}" srcOrd="1" destOrd="0" presId="urn:microsoft.com/office/officeart/2005/8/layout/target3"/>
    <dgm:cxn modelId="{80AE1A66-03B6-4893-B2DA-4E45BD2A33AB}" type="presParOf" srcId="{333A1088-737F-45CB-B68E-254E46348037}" destId="{D005CE8C-CC26-4C3E-AC11-E15060ECD759}" srcOrd="2" destOrd="0" presId="urn:microsoft.com/office/officeart/2005/8/layout/target3"/>
    <dgm:cxn modelId="{989088C9-AA91-4A4A-8FB1-30BF736A0C59}" type="presParOf" srcId="{333A1088-737F-45CB-B68E-254E46348037}" destId="{2C702D82-9B77-49B7-9568-BB8EB47C3372}" srcOrd="3" destOrd="0" presId="urn:microsoft.com/office/officeart/2005/8/layout/target3"/>
    <dgm:cxn modelId="{0447AB4D-8922-4D5F-99A4-76575A8421E1}" type="presParOf" srcId="{333A1088-737F-45CB-B68E-254E46348037}" destId="{A52A0455-90FF-4808-ABD0-F02540D31D5A}" srcOrd="4" destOrd="0" presId="urn:microsoft.com/office/officeart/2005/8/layout/target3"/>
    <dgm:cxn modelId="{AEE9C452-9BFE-469F-BC82-58CA42931E00}" type="presParOf" srcId="{333A1088-737F-45CB-B68E-254E46348037}" destId="{6140AFEC-043D-4C43-A2F9-D0F5331DF3A3}" srcOrd="5" destOrd="0" presId="urn:microsoft.com/office/officeart/2005/8/layout/target3"/>
    <dgm:cxn modelId="{F8207352-B3F3-409B-B6F4-0E3807E304D3}" type="presParOf" srcId="{333A1088-737F-45CB-B68E-254E46348037}" destId="{9358AC05-5D7D-4327-9F80-1AD486AEA664}" srcOrd="6" destOrd="0" presId="urn:microsoft.com/office/officeart/2005/8/layout/target3"/>
    <dgm:cxn modelId="{1F48D820-A45E-4E33-9A86-4F9C7E8DD77A}" type="presParOf" srcId="{333A1088-737F-45CB-B68E-254E46348037}" destId="{313FC574-E1CD-4FB4-B054-0B805CE0447D}" srcOrd="7" destOrd="0" presId="urn:microsoft.com/office/officeart/2005/8/layout/target3"/>
    <dgm:cxn modelId="{01A1242A-56C1-43D8-AAF7-BC623A2EFFA1}" type="presParOf" srcId="{333A1088-737F-45CB-B68E-254E46348037}" destId="{619D679B-A015-4ECF-8348-D1034C574F40}" srcOrd="8" destOrd="0" presId="urn:microsoft.com/office/officeart/2005/8/layout/target3"/>
    <dgm:cxn modelId="{FCBE4156-A558-43B0-89EF-AA43D4CCC8C8}" type="presParOf" srcId="{333A1088-737F-45CB-B68E-254E46348037}" destId="{322283A8-4A27-4CDA-BAE3-F381106A9174}" srcOrd="9" destOrd="0" presId="urn:microsoft.com/office/officeart/2005/8/layout/target3"/>
    <dgm:cxn modelId="{2E07083B-AB39-4DC5-9F85-7DF54A78A82B}" type="presParOf" srcId="{333A1088-737F-45CB-B68E-254E46348037}" destId="{FFC9F71D-1B4F-4AD9-A4A6-86ADEFC8AF5C}" srcOrd="10" destOrd="0" presId="urn:microsoft.com/office/officeart/2005/8/layout/target3"/>
    <dgm:cxn modelId="{0B1BED62-3E7A-44EB-976B-76A61C4E3CED}" type="presParOf" srcId="{333A1088-737F-45CB-B68E-254E46348037}" destId="{25B08C86-7E15-44DC-BE7F-FFB55DD49D12}" srcOrd="11" destOrd="0" presId="urn:microsoft.com/office/officeart/2005/8/layout/target3"/>
    <dgm:cxn modelId="{5A683007-2783-48FA-B107-F7564CBDC2EF}" type="presParOf" srcId="{333A1088-737F-45CB-B68E-254E46348037}" destId="{76644BE8-9D7C-4C09-B250-3D10AF48CBB7}" srcOrd="12" destOrd="0" presId="urn:microsoft.com/office/officeart/2005/8/layout/target3"/>
    <dgm:cxn modelId="{07A6B03F-2748-4C3A-9772-FEE232EF6D4E}" type="presParOf" srcId="{333A1088-737F-45CB-B68E-254E46348037}" destId="{EE85B701-7295-41C0-BA7A-34D3756A2AE6}" srcOrd="13" destOrd="0" presId="urn:microsoft.com/office/officeart/2005/8/layout/target3"/>
    <dgm:cxn modelId="{CF10CC21-B7AA-450C-85B4-E0166E0C59B7}" type="presParOf" srcId="{333A1088-737F-45CB-B68E-254E46348037}" destId="{8BEBB6EC-1DAA-4CAC-8A25-BC0FCBD5DBD5}" srcOrd="14" destOrd="0" presId="urn:microsoft.com/office/officeart/2005/8/layout/target3"/>
    <dgm:cxn modelId="{820F76EA-F7A6-489C-BB27-DA9AE1B3DE58}" type="presParOf" srcId="{333A1088-737F-45CB-B68E-254E46348037}" destId="{AED2198E-93D5-4001-81B4-73124B309672}" srcOrd="15" destOrd="0" presId="urn:microsoft.com/office/officeart/2005/8/layout/target3"/>
    <dgm:cxn modelId="{D412B701-9296-4AD3-BB0E-E65461F290CD}" type="presParOf" srcId="{333A1088-737F-45CB-B68E-254E46348037}" destId="{2BE915AB-18AA-4053-B92C-3BFC9ED204BB}" srcOrd="16" destOrd="0" presId="urn:microsoft.com/office/officeart/2005/8/layout/target3"/>
    <dgm:cxn modelId="{F90A4475-BC12-4484-9E3B-71ABEC24C17D}" type="presParOf" srcId="{333A1088-737F-45CB-B68E-254E46348037}" destId="{6BB5E863-4638-4E1D-BFDE-399D028AC4ED}" srcOrd="17" destOrd="0" presId="urn:microsoft.com/office/officeart/2005/8/layout/target3"/>
    <dgm:cxn modelId="{28CEBAD5-0C3F-4C26-8CE4-F0FD9F96D4D9}" type="presParOf" srcId="{333A1088-737F-45CB-B68E-254E46348037}" destId="{5A5FFA88-C948-4069-8E93-59FA12366E83}" srcOrd="18" destOrd="0" presId="urn:microsoft.com/office/officeart/2005/8/layout/target3"/>
    <dgm:cxn modelId="{DE86BAE0-CCAA-4961-BADF-58C7AABB700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63738" cy="276373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81869" y="0"/>
          <a:ext cx="6755034" cy="27637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Základní škola  a Mateřská škola Nedvědice, okr. Brno-venkov, příspěvková organizace</a:t>
          </a:r>
          <a:endParaRPr lang="cs-CZ" sz="1400" kern="1200" dirty="0"/>
        </a:p>
      </dsp:txBody>
      <dsp:txXfrm>
        <a:off x="1381869" y="0"/>
        <a:ext cx="6755034" cy="442198"/>
      </dsp:txXfrm>
    </dsp:sp>
    <dsp:sp modelId="{A52A0455-90FF-4808-ABD0-F02540D31D5A}">
      <dsp:nvSpPr>
        <dsp:cNvPr id="0" name=""/>
        <dsp:cNvSpPr/>
      </dsp:nvSpPr>
      <dsp:spPr>
        <a:xfrm>
          <a:off x="290192" y="442198"/>
          <a:ext cx="2183353" cy="21833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381869" y="504052"/>
          <a:ext cx="6755034" cy="21833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Tomanová Jana</a:t>
          </a:r>
          <a:endParaRPr lang="cs-CZ" sz="2000" kern="1200" dirty="0"/>
        </a:p>
      </dsp:txBody>
      <dsp:txXfrm>
        <a:off x="1381869" y="504052"/>
        <a:ext cx="6755034" cy="442198"/>
      </dsp:txXfrm>
    </dsp:sp>
    <dsp:sp modelId="{313FC574-E1CD-4FB4-B054-0B805CE0447D}">
      <dsp:nvSpPr>
        <dsp:cNvPr id="0" name=""/>
        <dsp:cNvSpPr/>
      </dsp:nvSpPr>
      <dsp:spPr>
        <a:xfrm>
          <a:off x="580384" y="884396"/>
          <a:ext cx="1602968" cy="16029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381869" y="884396"/>
          <a:ext cx="6755034" cy="16029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VY_32_INOVACE_02_16- Shoda </a:t>
          </a:r>
          <a:r>
            <a:rPr lang="cs-CZ" sz="2000" kern="1200" baseline="0" dirty="0" err="1" smtClean="0"/>
            <a:t>přís</a:t>
          </a:r>
          <a:r>
            <a:rPr lang="cs-CZ" sz="2000" kern="1200" baseline="0" dirty="0" smtClean="0"/>
            <a:t>. s </a:t>
          </a:r>
          <a:r>
            <a:rPr lang="cs-CZ" sz="2000" kern="1200" baseline="0" dirty="0" err="1" smtClean="0"/>
            <a:t>podm</a:t>
          </a:r>
          <a:r>
            <a:rPr lang="cs-CZ" sz="2000" kern="1200" baseline="0" dirty="0" smtClean="0"/>
            <a:t>. </a:t>
          </a:r>
          <a:r>
            <a:rPr lang="cs-CZ" sz="2000" kern="1200" baseline="0" smtClean="0"/>
            <a:t>I</a:t>
          </a:r>
          <a:endParaRPr lang="cs-CZ" sz="2000" kern="1200" dirty="0"/>
        </a:p>
      </dsp:txBody>
      <dsp:txXfrm>
        <a:off x="1381869" y="884396"/>
        <a:ext cx="6755034" cy="442198"/>
      </dsp:txXfrm>
    </dsp:sp>
    <dsp:sp modelId="{FFC9F71D-1B4F-4AD9-A4A6-86ADEFC8AF5C}">
      <dsp:nvSpPr>
        <dsp:cNvPr id="0" name=""/>
        <dsp:cNvSpPr/>
      </dsp:nvSpPr>
      <dsp:spPr>
        <a:xfrm>
          <a:off x="870577" y="1326594"/>
          <a:ext cx="1022583" cy="102258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381869" y="1326594"/>
          <a:ext cx="6755034" cy="10225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4. –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381869" y="1326594"/>
        <a:ext cx="6755034" cy="442198"/>
      </dsp:txXfrm>
    </dsp:sp>
    <dsp:sp modelId="{EE85B701-7295-41C0-BA7A-34D3756A2AE6}">
      <dsp:nvSpPr>
        <dsp:cNvPr id="0" name=""/>
        <dsp:cNvSpPr/>
      </dsp:nvSpPr>
      <dsp:spPr>
        <a:xfrm>
          <a:off x="1160769" y="1768792"/>
          <a:ext cx="442198" cy="442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19050" algn="bl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balanced" dir="l"/>
        </a:scene3d>
        <a:sp3d prstMaterial="plastic">
          <a:bevelT w="38100" h="3175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381869" y="1768792"/>
          <a:ext cx="6755034" cy="442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</a:t>
          </a:r>
          <a:endParaRPr lang="cs-CZ" sz="2000" kern="1200" dirty="0"/>
        </a:p>
      </dsp:txBody>
      <dsp:txXfrm>
        <a:off x="1381869" y="1768792"/>
        <a:ext cx="6755034" cy="44219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8041E1-2014-466C-960A-DF762D0B073F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4CC701D-873C-4DD6-B9FB-3AB552172B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3299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22.11.2012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7874991"/>
              </p:ext>
            </p:extLst>
          </p:nvPr>
        </p:nvGraphicFramePr>
        <p:xfrm>
          <a:off x="539552" y="692696"/>
          <a:ext cx="8136904" cy="27637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8373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Prezentace je určena pro žáky  4. a 5. ročníku. Žákům je vyvozeno učivo  o shodě přísudku s podmětem, na pracovních listech si prakticky učivo procvičí. Tento učební materiál je určen pro práci s interaktivní tabulí, ale také lze jednotlivé listy vytisknout.</a:t>
            </a:r>
          </a:p>
          <a:p>
            <a:r>
              <a:rPr lang="cs-CZ" dirty="0" smtClean="0"/>
              <a:t>Autor:  Jana Tomanová</a:t>
            </a:r>
          </a:p>
          <a:p>
            <a:r>
              <a:rPr lang="cs-CZ" dirty="0" smtClean="0"/>
              <a:t>Jazyk: Čeština</a:t>
            </a:r>
          </a:p>
          <a:p>
            <a:r>
              <a:rPr lang="cs-CZ" dirty="0" smtClean="0"/>
              <a:t>Očekávaný výstup:  určování shody přísudku s podmětem</a:t>
            </a:r>
          </a:p>
          <a:p>
            <a:r>
              <a:rPr lang="cs-CZ" dirty="0" smtClean="0"/>
              <a:t>Speciální potřeby: žádné</a:t>
            </a:r>
          </a:p>
          <a:p>
            <a:r>
              <a:rPr lang="cs-CZ" dirty="0" smtClean="0"/>
              <a:t>Klíčová slova: podmět, přísudek, shoda přísudku s podmětem</a:t>
            </a:r>
          </a:p>
          <a:p>
            <a:r>
              <a:rPr lang="cs-CZ" dirty="0" smtClean="0"/>
              <a:t>Druh učebního </a:t>
            </a:r>
            <a:r>
              <a:rPr lang="cs-CZ" err="1" smtClean="0"/>
              <a:t>materiálu</a:t>
            </a:r>
            <a:r>
              <a:rPr lang="cs-CZ" smtClean="0"/>
              <a:t>: prezentace</a:t>
            </a:r>
            <a:r>
              <a:rPr lang="cs-CZ" dirty="0" smtClean="0"/>
              <a:t>, pracovní listy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vzdělání: základní vzdělávání, 1. stupeň, 2. období</a:t>
            </a:r>
          </a:p>
          <a:p>
            <a:r>
              <a:rPr lang="cs-CZ" dirty="0" smtClean="0"/>
              <a:t>Věková skupina: 10  - 11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2470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Shoda přísudku s podmětem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09814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-531440"/>
            <a:ext cx="8373616" cy="2232248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Přísudek se shoduje s podmětem v osobě a čísle, v příčestí minulém také v </a:t>
            </a:r>
            <a:r>
              <a:rPr lang="cs-CZ" sz="3600" u="sng" dirty="0" smtClean="0"/>
              <a:t>rodě.</a:t>
            </a:r>
            <a:endParaRPr lang="cs-CZ" sz="36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Jabloň</a:t>
            </a:r>
            <a:r>
              <a:rPr lang="cs-CZ" dirty="0" smtClean="0"/>
              <a:t> krásně </a:t>
            </a:r>
            <a:r>
              <a:rPr lang="cs-CZ" u="wavy" dirty="0" smtClean="0"/>
              <a:t>kvetla</a:t>
            </a:r>
            <a:r>
              <a:rPr lang="cs-CZ" dirty="0" smtClean="0"/>
              <a:t>. – </a:t>
            </a:r>
            <a:r>
              <a:rPr lang="cs-CZ" u="sng" dirty="0" smtClean="0"/>
              <a:t>Jabloně</a:t>
            </a:r>
            <a:r>
              <a:rPr lang="cs-CZ" dirty="0" smtClean="0"/>
              <a:t> krásně </a:t>
            </a:r>
            <a:r>
              <a:rPr lang="cs-CZ" u="wavy" dirty="0" smtClean="0"/>
              <a:t>kvetl</a:t>
            </a:r>
            <a:r>
              <a:rPr lang="cs-CZ" u="wavy" dirty="0" smtClean="0">
                <a:solidFill>
                  <a:srgbClr val="FF0000"/>
                </a:solidFill>
              </a:rPr>
              <a:t>y</a:t>
            </a:r>
            <a:r>
              <a:rPr lang="cs-CZ" u="wavy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(rod </a:t>
            </a:r>
            <a:r>
              <a:rPr lang="cs-CZ" dirty="0" smtClean="0">
                <a:solidFill>
                  <a:srgbClr val="FF0000"/>
                </a:solidFill>
              </a:rPr>
              <a:t>ženský</a:t>
            </a:r>
            <a:r>
              <a:rPr lang="cs-CZ" dirty="0" smtClean="0"/>
              <a:t>)</a:t>
            </a:r>
            <a:endParaRPr lang="cs-CZ" u="wavy" dirty="0" smtClean="0"/>
          </a:p>
          <a:p>
            <a:r>
              <a:rPr lang="cs-CZ" u="sng" dirty="0" smtClean="0"/>
              <a:t>Auto</a:t>
            </a:r>
            <a:r>
              <a:rPr lang="cs-CZ" dirty="0" smtClean="0"/>
              <a:t> stále </a:t>
            </a:r>
            <a:r>
              <a:rPr lang="cs-CZ" u="wavy" dirty="0" smtClean="0"/>
              <a:t>troubilo.</a:t>
            </a:r>
            <a:r>
              <a:rPr lang="cs-CZ" dirty="0" smtClean="0"/>
              <a:t> – </a:t>
            </a:r>
            <a:r>
              <a:rPr lang="cs-CZ" u="sng" dirty="0" smtClean="0"/>
              <a:t>Auta</a:t>
            </a:r>
            <a:r>
              <a:rPr lang="cs-CZ" dirty="0" smtClean="0"/>
              <a:t> stále </a:t>
            </a:r>
            <a:r>
              <a:rPr lang="cs-CZ" u="wavy" dirty="0" smtClean="0"/>
              <a:t>troubil</a:t>
            </a:r>
            <a:r>
              <a:rPr lang="cs-CZ" u="wavy" dirty="0" smtClean="0">
                <a:solidFill>
                  <a:srgbClr val="FF0000"/>
                </a:solidFill>
              </a:rPr>
              <a:t>a</a:t>
            </a:r>
            <a:r>
              <a:rPr lang="cs-CZ" u="wavy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(rod </a:t>
            </a:r>
            <a:r>
              <a:rPr lang="cs-CZ" dirty="0" smtClean="0">
                <a:solidFill>
                  <a:srgbClr val="FF0000"/>
                </a:solidFill>
              </a:rPr>
              <a:t>střední</a:t>
            </a:r>
            <a:r>
              <a:rPr lang="cs-CZ" dirty="0" smtClean="0"/>
              <a:t>)</a:t>
            </a:r>
          </a:p>
          <a:p>
            <a:r>
              <a:rPr lang="cs-CZ" u="sng" dirty="0" smtClean="0"/>
              <a:t>Žák</a:t>
            </a:r>
            <a:r>
              <a:rPr lang="cs-CZ" dirty="0" smtClean="0"/>
              <a:t> krásně </a:t>
            </a:r>
            <a:r>
              <a:rPr lang="cs-CZ" u="wavy" dirty="0" smtClean="0"/>
              <a:t>zpíval</a:t>
            </a:r>
            <a:r>
              <a:rPr lang="cs-CZ" dirty="0" smtClean="0"/>
              <a:t>. – </a:t>
            </a:r>
            <a:r>
              <a:rPr lang="cs-CZ" u="sng" dirty="0" smtClean="0"/>
              <a:t>Žáci</a:t>
            </a:r>
            <a:r>
              <a:rPr lang="cs-CZ" dirty="0" smtClean="0"/>
              <a:t> krásně </a:t>
            </a:r>
            <a:r>
              <a:rPr lang="cs-CZ" u="wavy" dirty="0" smtClean="0"/>
              <a:t>zpíval</a:t>
            </a:r>
            <a:r>
              <a:rPr lang="cs-CZ" u="wavy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(rod </a:t>
            </a:r>
            <a:r>
              <a:rPr lang="cs-CZ" dirty="0" smtClean="0">
                <a:solidFill>
                  <a:srgbClr val="FF0000"/>
                </a:solidFill>
              </a:rPr>
              <a:t>mužský životný</a:t>
            </a:r>
            <a:r>
              <a:rPr lang="cs-CZ" dirty="0" smtClean="0"/>
              <a:t>)</a:t>
            </a:r>
          </a:p>
          <a:p>
            <a:r>
              <a:rPr lang="cs-CZ" u="sng" dirty="0" smtClean="0"/>
              <a:t>Dub</a:t>
            </a:r>
            <a:r>
              <a:rPr lang="cs-CZ" dirty="0" smtClean="0"/>
              <a:t> </a:t>
            </a:r>
            <a:r>
              <a:rPr lang="cs-CZ" u="wavy" dirty="0" smtClean="0"/>
              <a:t>se zazelenal</a:t>
            </a:r>
            <a:r>
              <a:rPr lang="cs-CZ" dirty="0" smtClean="0"/>
              <a:t>. – </a:t>
            </a:r>
            <a:r>
              <a:rPr lang="cs-CZ" u="sng" dirty="0" smtClean="0"/>
              <a:t>Duby</a:t>
            </a:r>
            <a:r>
              <a:rPr lang="cs-CZ" dirty="0" smtClean="0"/>
              <a:t> </a:t>
            </a:r>
            <a:r>
              <a:rPr lang="cs-CZ" u="wavy" dirty="0" smtClean="0"/>
              <a:t>se zazelenal</a:t>
            </a:r>
            <a:r>
              <a:rPr lang="cs-CZ" u="wavy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(rod </a:t>
            </a:r>
            <a:r>
              <a:rPr lang="cs-CZ" dirty="0" smtClean="0">
                <a:solidFill>
                  <a:srgbClr val="FF0000"/>
                </a:solidFill>
              </a:rPr>
              <a:t>mužský neživotný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3337136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Určete rod podmětu a doplňte správnou koncovku v příčestí minulém v přísudku:</a:t>
            </a:r>
          </a:p>
          <a:p>
            <a:r>
              <a:rPr lang="cs-CZ" dirty="0" smtClean="0"/>
              <a:t>Blesky  křižoval-  oblohu.</a:t>
            </a:r>
          </a:p>
          <a:p>
            <a:r>
              <a:rPr lang="cs-CZ" dirty="0" smtClean="0"/>
              <a:t>Turisté se vydal- na dalekou cestu.</a:t>
            </a:r>
          </a:p>
          <a:p>
            <a:r>
              <a:rPr lang="cs-CZ" dirty="0" smtClean="0"/>
              <a:t>Růže pronikavě voněl-.</a:t>
            </a:r>
          </a:p>
          <a:p>
            <a:r>
              <a:rPr lang="cs-CZ" dirty="0" smtClean="0"/>
              <a:t>Koťata hladově mňoukal-.</a:t>
            </a:r>
          </a:p>
          <a:p>
            <a:r>
              <a:rPr lang="cs-CZ" dirty="0" smtClean="0"/>
              <a:t>Ovce se pásl- až do večera.</a:t>
            </a:r>
          </a:p>
          <a:p>
            <a:r>
              <a:rPr lang="cs-CZ" dirty="0" smtClean="0"/>
              <a:t>Dav- fanoušků spěchal- na stadión.</a:t>
            </a:r>
          </a:p>
          <a:p>
            <a:r>
              <a:rPr lang="cs-CZ" dirty="0" smtClean="0"/>
              <a:t>Na skále si vystavěl- hnízda orli.</a:t>
            </a:r>
          </a:p>
          <a:p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658089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podmětu připište správný tvar přísudku v minulém čase:</a:t>
            </a:r>
          </a:p>
          <a:p>
            <a:r>
              <a:rPr lang="cs-CZ" dirty="0" smtClean="0"/>
              <a:t>Paprsky_________ . Kočky __________.</a:t>
            </a:r>
          </a:p>
          <a:p>
            <a:r>
              <a:rPr lang="cs-CZ" dirty="0" smtClean="0"/>
              <a:t>Ptáci ___________ . Stromy _________.</a:t>
            </a:r>
          </a:p>
          <a:p>
            <a:r>
              <a:rPr lang="cs-CZ" dirty="0" smtClean="0"/>
              <a:t>Štěňata _________ . Hoši ___________ .</a:t>
            </a:r>
          </a:p>
          <a:p>
            <a:r>
              <a:rPr lang="cs-CZ" dirty="0" smtClean="0"/>
              <a:t>Dívky __________ .   Učitelé _________ .</a:t>
            </a:r>
          </a:p>
          <a:p>
            <a:r>
              <a:rPr lang="cs-CZ" dirty="0" smtClean="0"/>
              <a:t>Medvědi________ .  Města __________ .</a:t>
            </a:r>
          </a:p>
          <a:p>
            <a:r>
              <a:rPr lang="cs-CZ" dirty="0" smtClean="0"/>
              <a:t>Děvčata ________ .  Stroje  __________ 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970898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Převeďte věty do množného čísla:</a:t>
            </a:r>
          </a:p>
          <a:p>
            <a:r>
              <a:rPr lang="cs-CZ" dirty="0" smtClean="0"/>
              <a:t>Úkol byl těžký. ________________________ . </a:t>
            </a:r>
          </a:p>
          <a:p>
            <a:r>
              <a:rPr lang="cs-CZ" dirty="0" smtClean="0"/>
              <a:t>Včela bzučela. ________________________ .</a:t>
            </a:r>
          </a:p>
          <a:p>
            <a:r>
              <a:rPr lang="cs-CZ" dirty="0" smtClean="0"/>
              <a:t>Sněhulák stál. ________________________ . </a:t>
            </a:r>
          </a:p>
          <a:p>
            <a:r>
              <a:rPr lang="cs-CZ" dirty="0" smtClean="0"/>
              <a:t>Kolo vrzalo. __________________________ .</a:t>
            </a:r>
          </a:p>
          <a:p>
            <a:r>
              <a:rPr lang="cs-CZ" dirty="0" smtClean="0"/>
              <a:t>Mládě se batolilo. _____________________ .</a:t>
            </a:r>
          </a:p>
          <a:p>
            <a:r>
              <a:rPr lang="cs-CZ" dirty="0" smtClean="0"/>
              <a:t>Želva se plazila. _______________________ .</a:t>
            </a:r>
          </a:p>
          <a:p>
            <a:r>
              <a:rPr lang="cs-CZ" dirty="0" smtClean="0"/>
              <a:t>Pekař pekl housky. _____________________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082043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Pracovní list 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u="sng" dirty="0" smtClean="0"/>
              <a:t>Vyznačte základní skladební dvojici a doplňte  i/y/a:</a:t>
            </a:r>
          </a:p>
          <a:p>
            <a:r>
              <a:rPr lang="cs-CZ" dirty="0" smtClean="0"/>
              <a:t>Kolony aut proudil -  po dálnici.</a:t>
            </a:r>
          </a:p>
          <a:p>
            <a:r>
              <a:rPr lang="cs-CZ" dirty="0" smtClean="0"/>
              <a:t>Všechna plata vajíček se rozbil - .</a:t>
            </a:r>
          </a:p>
          <a:p>
            <a:r>
              <a:rPr lang="cs-CZ" dirty="0" smtClean="0"/>
              <a:t>Učitelé žákům zadal-  domácí úkol.</a:t>
            </a:r>
          </a:p>
          <a:p>
            <a:r>
              <a:rPr lang="cs-CZ" dirty="0" smtClean="0"/>
              <a:t>Pomeranče nám krásně dozrál-.</a:t>
            </a:r>
          </a:p>
          <a:p>
            <a:r>
              <a:rPr lang="cs-CZ" dirty="0" smtClean="0"/>
              <a:t>Myšky včas zmizel- ve svých úkrytech.</a:t>
            </a:r>
          </a:p>
          <a:p>
            <a:r>
              <a:rPr lang="cs-CZ" dirty="0" smtClean="0"/>
              <a:t>Školy o prázdninách ztichl-.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482117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62</TotalTime>
  <Words>435</Words>
  <Application>Microsoft Office PowerPoint</Application>
  <PresentationFormat>Předvádění na obrazovce (4:3)</PresentationFormat>
  <Paragraphs>62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Základní</vt:lpstr>
      <vt:lpstr>Prezentace aplikace PowerPoint</vt:lpstr>
      <vt:lpstr>Anotace</vt:lpstr>
      <vt:lpstr>Shoda přísudku s podmětem</vt:lpstr>
      <vt:lpstr>Přísudek se shoduje s podmětem v osobě a čísle, v příčestí minulém také v rodě.</vt:lpstr>
      <vt:lpstr>Pracovní list 1</vt:lpstr>
      <vt:lpstr>Pracovní list 2</vt:lpstr>
      <vt:lpstr>Pracovní list 3</vt:lpstr>
      <vt:lpstr>Pracovní list 4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Uživatel</cp:lastModifiedBy>
  <cp:revision>17</cp:revision>
  <dcterms:modified xsi:type="dcterms:W3CDTF">2012-11-22T09:33:11Z</dcterms:modified>
</cp:coreProperties>
</file>