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9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VY_32_INOVACE_02_17- Shoda přísudku s </a:t>
          </a:r>
          <a:r>
            <a:rPr lang="cs-CZ" sz="2000" baseline="0" smtClean="0"/>
            <a:t>podm.II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67EC51D-A58A-47E6-9316-373336CC7E44}" type="presOf" srcId="{B651F6E3-6281-48DB-9319-2AEAFDAE7572}" destId="{6BB5E863-4638-4E1D-BFDE-399D028AC4ED}" srcOrd="1" destOrd="0" presId="urn:microsoft.com/office/officeart/2005/8/layout/target3"/>
    <dgm:cxn modelId="{832956D2-6332-430E-A6D1-C5D238C7BFDA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F805497-27AF-44CF-B32D-5523DF966DD8}" type="presOf" srcId="{D1B46980-6531-4606-95E6-44980827E919}" destId="{6140AFEC-043D-4C43-A2F9-D0F5331DF3A3}" srcOrd="0" destOrd="0" presId="urn:microsoft.com/office/officeart/2005/8/layout/target3"/>
    <dgm:cxn modelId="{1DF51090-F054-4564-B87D-4DEFD0DC1927}" type="presOf" srcId="{D8197B8C-B260-4A16-BDF4-0947B075E274}" destId="{25B08C86-7E15-44DC-BE7F-FFB55DD49D12}" srcOrd="0" destOrd="0" presId="urn:microsoft.com/office/officeart/2005/8/layout/target3"/>
    <dgm:cxn modelId="{45DB6825-96B9-4236-8345-D30FC4B80686}" type="presOf" srcId="{D1D4F407-5343-4D3F-B5B9-D407B03CAEB4}" destId="{D005CE8C-CC26-4C3E-AC11-E15060ECD759}" srcOrd="0" destOrd="0" presId="urn:microsoft.com/office/officeart/2005/8/layout/target3"/>
    <dgm:cxn modelId="{A3E551EF-A64D-4935-8AB3-E78C3984C93A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6AA1E5-C896-485E-AA5C-9D712597A8D4}" type="presOf" srcId="{757F3AB3-0718-4624-B441-E567A8F0AB56}" destId="{333A1088-737F-45CB-B68E-254E46348037}" srcOrd="0" destOrd="0" presId="urn:microsoft.com/office/officeart/2005/8/layout/target3"/>
    <dgm:cxn modelId="{27F5748A-B529-480B-870E-BDD8D130A7BC}" type="presOf" srcId="{D1D4F407-5343-4D3F-B5B9-D407B03CAEB4}" destId="{AED2198E-93D5-4001-81B4-73124B309672}" srcOrd="1" destOrd="0" presId="urn:microsoft.com/office/officeart/2005/8/layout/target3"/>
    <dgm:cxn modelId="{4329A037-A9C5-4C61-BB21-DDFE2C2B346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903279C-80AD-4A3C-AABE-E844F151E37C}" type="presOf" srcId="{B651F6E3-6281-48DB-9319-2AEAFDAE7572}" destId="{619D679B-A015-4ECF-8348-D1034C574F40}" srcOrd="0" destOrd="0" presId="urn:microsoft.com/office/officeart/2005/8/layout/target3"/>
    <dgm:cxn modelId="{C4FAD1B0-09FD-4006-ABDB-707E2E6087BD}" type="presOf" srcId="{4C35D32F-0EAB-4CD7-82EE-45574DC2A586}" destId="{890E4F0B-2866-4A3F-A3C7-2A14B1797930}" srcOrd="1" destOrd="0" presId="urn:microsoft.com/office/officeart/2005/8/layout/target3"/>
    <dgm:cxn modelId="{B703C045-17B8-41B4-9F6D-9488C6FDBF99}" type="presParOf" srcId="{333A1088-737F-45CB-B68E-254E46348037}" destId="{F5ABB229-8D3B-4694-996A-96F23CF14429}" srcOrd="0" destOrd="0" presId="urn:microsoft.com/office/officeart/2005/8/layout/target3"/>
    <dgm:cxn modelId="{A3C8D6E0-D428-4E8C-9AD9-6A2A34D867AB}" type="presParOf" srcId="{333A1088-737F-45CB-B68E-254E46348037}" destId="{F41139FD-01EE-4571-8B17-4FB00FC51163}" srcOrd="1" destOrd="0" presId="urn:microsoft.com/office/officeart/2005/8/layout/target3"/>
    <dgm:cxn modelId="{64690835-CF94-47F3-899E-13C091ABEAC8}" type="presParOf" srcId="{333A1088-737F-45CB-B68E-254E46348037}" destId="{D005CE8C-CC26-4C3E-AC11-E15060ECD759}" srcOrd="2" destOrd="0" presId="urn:microsoft.com/office/officeart/2005/8/layout/target3"/>
    <dgm:cxn modelId="{C7CB287C-53E4-4F7F-A8EF-B8FA6A929FF4}" type="presParOf" srcId="{333A1088-737F-45CB-B68E-254E46348037}" destId="{2C702D82-9B77-49B7-9568-BB8EB47C3372}" srcOrd="3" destOrd="0" presId="urn:microsoft.com/office/officeart/2005/8/layout/target3"/>
    <dgm:cxn modelId="{C1634A95-7B21-4E21-9735-66A8EAB1F235}" type="presParOf" srcId="{333A1088-737F-45CB-B68E-254E46348037}" destId="{A52A0455-90FF-4808-ABD0-F02540D31D5A}" srcOrd="4" destOrd="0" presId="urn:microsoft.com/office/officeart/2005/8/layout/target3"/>
    <dgm:cxn modelId="{89F1FBB2-01A9-4BCE-9C30-90109C57209E}" type="presParOf" srcId="{333A1088-737F-45CB-B68E-254E46348037}" destId="{6140AFEC-043D-4C43-A2F9-D0F5331DF3A3}" srcOrd="5" destOrd="0" presId="urn:microsoft.com/office/officeart/2005/8/layout/target3"/>
    <dgm:cxn modelId="{6A7416D6-C03F-47A3-AB29-A78F57746D5D}" type="presParOf" srcId="{333A1088-737F-45CB-B68E-254E46348037}" destId="{9358AC05-5D7D-4327-9F80-1AD486AEA664}" srcOrd="6" destOrd="0" presId="urn:microsoft.com/office/officeart/2005/8/layout/target3"/>
    <dgm:cxn modelId="{FFD908AC-F812-496D-B662-BEA5FB22B892}" type="presParOf" srcId="{333A1088-737F-45CB-B68E-254E46348037}" destId="{313FC574-E1CD-4FB4-B054-0B805CE0447D}" srcOrd="7" destOrd="0" presId="urn:microsoft.com/office/officeart/2005/8/layout/target3"/>
    <dgm:cxn modelId="{2334929C-1287-4C13-B91B-0070B65D35E1}" type="presParOf" srcId="{333A1088-737F-45CB-B68E-254E46348037}" destId="{619D679B-A015-4ECF-8348-D1034C574F40}" srcOrd="8" destOrd="0" presId="urn:microsoft.com/office/officeart/2005/8/layout/target3"/>
    <dgm:cxn modelId="{48518D0F-4C6A-4F99-B086-EE2E4EAA29A4}" type="presParOf" srcId="{333A1088-737F-45CB-B68E-254E46348037}" destId="{322283A8-4A27-4CDA-BAE3-F381106A9174}" srcOrd="9" destOrd="0" presId="urn:microsoft.com/office/officeart/2005/8/layout/target3"/>
    <dgm:cxn modelId="{00B79826-5CA0-4CB3-AFE1-626DE013391E}" type="presParOf" srcId="{333A1088-737F-45CB-B68E-254E46348037}" destId="{FFC9F71D-1B4F-4AD9-A4A6-86ADEFC8AF5C}" srcOrd="10" destOrd="0" presId="urn:microsoft.com/office/officeart/2005/8/layout/target3"/>
    <dgm:cxn modelId="{DD433260-2D22-4BEC-B886-EEAC63745D90}" type="presParOf" srcId="{333A1088-737F-45CB-B68E-254E46348037}" destId="{25B08C86-7E15-44DC-BE7F-FFB55DD49D12}" srcOrd="11" destOrd="0" presId="urn:microsoft.com/office/officeart/2005/8/layout/target3"/>
    <dgm:cxn modelId="{D26FDBA1-9BE0-4FD7-93D8-60E78623591F}" type="presParOf" srcId="{333A1088-737F-45CB-B68E-254E46348037}" destId="{76644BE8-9D7C-4C09-B250-3D10AF48CBB7}" srcOrd="12" destOrd="0" presId="urn:microsoft.com/office/officeart/2005/8/layout/target3"/>
    <dgm:cxn modelId="{6918FAEA-A363-49CA-B5A6-3648FE2D81B2}" type="presParOf" srcId="{333A1088-737F-45CB-B68E-254E46348037}" destId="{EE85B701-7295-41C0-BA7A-34D3756A2AE6}" srcOrd="13" destOrd="0" presId="urn:microsoft.com/office/officeart/2005/8/layout/target3"/>
    <dgm:cxn modelId="{EDE34699-B949-4A10-9454-68A0084AC523}" type="presParOf" srcId="{333A1088-737F-45CB-B68E-254E46348037}" destId="{8BEBB6EC-1DAA-4CAC-8A25-BC0FCBD5DBD5}" srcOrd="14" destOrd="0" presId="urn:microsoft.com/office/officeart/2005/8/layout/target3"/>
    <dgm:cxn modelId="{3F1D7B4E-F511-43D1-848B-A5BDA7E49C90}" type="presParOf" srcId="{333A1088-737F-45CB-B68E-254E46348037}" destId="{AED2198E-93D5-4001-81B4-73124B309672}" srcOrd="15" destOrd="0" presId="urn:microsoft.com/office/officeart/2005/8/layout/target3"/>
    <dgm:cxn modelId="{546A5051-FB4C-4277-817A-DA971F3EB657}" type="presParOf" srcId="{333A1088-737F-45CB-B68E-254E46348037}" destId="{2BE915AB-18AA-4053-B92C-3BFC9ED204BB}" srcOrd="16" destOrd="0" presId="urn:microsoft.com/office/officeart/2005/8/layout/target3"/>
    <dgm:cxn modelId="{57962980-9895-494D-87BB-F999D68326AA}" type="presParOf" srcId="{333A1088-737F-45CB-B68E-254E46348037}" destId="{6BB5E863-4638-4E1D-BFDE-399D028AC4ED}" srcOrd="17" destOrd="0" presId="urn:microsoft.com/office/officeart/2005/8/layout/target3"/>
    <dgm:cxn modelId="{4632719C-3275-4FA5-BCEA-FADA6EAD466F}" type="presParOf" srcId="{333A1088-737F-45CB-B68E-254E46348037}" destId="{5A5FFA88-C948-4069-8E93-59FA12366E83}" srcOrd="18" destOrd="0" presId="urn:microsoft.com/office/officeart/2005/8/layout/target3"/>
    <dgm:cxn modelId="{F3EA0288-D4C5-43ED-855B-4B760DD6A80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VY_32_INOVACE_02_17- Shoda přísudku s </a:t>
          </a:r>
          <a:r>
            <a:rPr lang="cs-CZ" sz="2000" kern="1200" baseline="0" smtClean="0"/>
            <a:t>podm.II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933F8F-48BB-4485-848F-53458E7EFA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6214C4-50D0-4D68-BA2D-D1680300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453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9215079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71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Prezentace je určena pro žáky  4. a 5. ročníku. Žáci si na pracovních listech  prakticky procvičí pravopis v koncovce příčestí minulého přísudku, pokud je podmět několikanásobný.  Tento učební materiál je určen pro práci s interaktivní tabulí, jednotlivé pracovní listy lze též vytisknout.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 procvičování pravopisu – shoda přísudku s podmětem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podmět, přísudek, několikanásobný podmět, shoda přísudku s podmětem, příčestí minulé</a:t>
            </a:r>
          </a:p>
          <a:p>
            <a:r>
              <a:rPr lang="cs-CZ" dirty="0" smtClean="0"/>
              <a:t>Druh učebního materiálu: 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10  - 11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078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Několikanásobný podmět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Je-li mezi členy několikanásobného podmětu také podstatné jméno rodu </a:t>
            </a:r>
            <a:r>
              <a:rPr lang="cs-CZ" dirty="0" smtClean="0">
                <a:solidFill>
                  <a:srgbClr val="FF0000"/>
                </a:solidFill>
              </a:rPr>
              <a:t>mužského životného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, píše se v koncovce příčestí minulého </a:t>
            </a:r>
            <a:r>
              <a:rPr lang="cs-CZ" dirty="0" smtClean="0">
                <a:solidFill>
                  <a:srgbClr val="FF0000"/>
                </a:solidFill>
              </a:rPr>
              <a:t>-í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2312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 podmětům doplň vhodný přísudek:</a:t>
            </a:r>
          </a:p>
          <a:p>
            <a:r>
              <a:rPr lang="cs-CZ" dirty="0" smtClean="0"/>
              <a:t>Maminka a tatínek _______________ .</a:t>
            </a:r>
          </a:p>
          <a:p>
            <a:r>
              <a:rPr lang="cs-CZ" dirty="0" smtClean="0"/>
              <a:t>Květy a  větvičky _________________ .</a:t>
            </a:r>
          </a:p>
          <a:p>
            <a:r>
              <a:rPr lang="cs-CZ" dirty="0" smtClean="0"/>
              <a:t>Kočky, slepice a psi _______________ .</a:t>
            </a:r>
          </a:p>
          <a:p>
            <a:r>
              <a:rPr lang="cs-CZ" dirty="0" smtClean="0"/>
              <a:t>Eva, Lenka, Iva a Ota ______________ .</a:t>
            </a:r>
          </a:p>
          <a:p>
            <a:r>
              <a:rPr lang="cs-CZ" dirty="0" smtClean="0"/>
              <a:t>Volavky a kachny _________________ .</a:t>
            </a:r>
          </a:p>
          <a:p>
            <a:r>
              <a:rPr lang="cs-CZ" dirty="0" smtClean="0"/>
              <a:t>Holubi, kosi a vrabci _______________ 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0901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Několikanásobný podmět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Jsou-li </a:t>
            </a:r>
            <a:r>
              <a:rPr lang="cs-CZ" dirty="0" smtClean="0">
                <a:solidFill>
                  <a:srgbClr val="FF0000"/>
                </a:solidFill>
              </a:rPr>
              <a:t>všechny</a:t>
            </a:r>
            <a:r>
              <a:rPr lang="cs-CZ" dirty="0" smtClean="0"/>
              <a:t> členy několikanásobného podmětu </a:t>
            </a:r>
            <a:r>
              <a:rPr lang="cs-CZ" dirty="0" smtClean="0">
                <a:solidFill>
                  <a:srgbClr val="FF0000"/>
                </a:solidFill>
              </a:rPr>
              <a:t>středního rodu v množném čísle</a:t>
            </a:r>
            <a:r>
              <a:rPr lang="cs-CZ" dirty="0" smtClean="0"/>
              <a:t>, je v koncovce příčestí minulého </a:t>
            </a:r>
            <a:r>
              <a:rPr lang="cs-CZ" dirty="0" smtClean="0">
                <a:solidFill>
                  <a:srgbClr val="FF0000"/>
                </a:solidFill>
              </a:rPr>
              <a:t>-a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790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Doplňte vynechané koncovky:</a:t>
            </a:r>
          </a:p>
          <a:p>
            <a:r>
              <a:rPr lang="cs-CZ" dirty="0" smtClean="0"/>
              <a:t>Cukr a mouka byl-  zváženy.</a:t>
            </a:r>
          </a:p>
          <a:p>
            <a:r>
              <a:rPr lang="cs-CZ" dirty="0" smtClean="0"/>
              <a:t>Kotě a štěně si spolu hrál-.</a:t>
            </a:r>
          </a:p>
          <a:p>
            <a:r>
              <a:rPr lang="cs-CZ" dirty="0" smtClean="0"/>
              <a:t>Kuřata a housata se batolil-. </a:t>
            </a:r>
          </a:p>
          <a:p>
            <a:r>
              <a:rPr lang="cs-CZ" dirty="0" smtClean="0"/>
              <a:t>Telátka a hříbě pobíhal-  v ohradě.</a:t>
            </a:r>
          </a:p>
          <a:p>
            <a:r>
              <a:rPr lang="cs-CZ" dirty="0" smtClean="0"/>
              <a:t>Otec a strýc jel-  do Pardubic.</a:t>
            </a:r>
          </a:p>
          <a:p>
            <a:r>
              <a:rPr lang="cs-CZ" dirty="0" smtClean="0"/>
              <a:t>Štiky, parmy a okouni se vyhříval- na mělčině.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1540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 přísudkům doplň vhodný několikanásobný podmět:</a:t>
            </a:r>
          </a:p>
          <a:p>
            <a:r>
              <a:rPr lang="cs-CZ" dirty="0" smtClean="0"/>
              <a:t>_______ a ________ zpívali.</a:t>
            </a:r>
          </a:p>
          <a:p>
            <a:r>
              <a:rPr lang="cs-CZ" dirty="0" smtClean="0"/>
              <a:t>_______, ________ a _________ četly.</a:t>
            </a:r>
          </a:p>
          <a:p>
            <a:r>
              <a:rPr lang="cs-CZ" dirty="0" smtClean="0"/>
              <a:t>_______, ________ a _________ odpočívala.</a:t>
            </a:r>
          </a:p>
          <a:p>
            <a:r>
              <a:rPr lang="cs-CZ" dirty="0" smtClean="0"/>
              <a:t>_______ a ________ zalezli do svých děr.</a:t>
            </a:r>
          </a:p>
          <a:p>
            <a:r>
              <a:rPr lang="cs-CZ" dirty="0" smtClean="0"/>
              <a:t>_______, ________ a _______ se pásly.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9602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38</TotalTime>
  <Words>343</Words>
  <Application>Microsoft Office PowerPoint</Application>
  <PresentationFormat>Předvádění na obrazovce (4:3)</PresentationFormat>
  <Paragraphs>44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Prezentace aplikace PowerPoint</vt:lpstr>
      <vt:lpstr>Anotace</vt:lpstr>
      <vt:lpstr>Několikanásobný podmět</vt:lpstr>
      <vt:lpstr>Pracovní list 1</vt:lpstr>
      <vt:lpstr>Několikanásobný podmět</vt:lpstr>
      <vt:lpstr>Pracovní list 2</vt:lpstr>
      <vt:lpstr>Pracovní list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Uživatel</cp:lastModifiedBy>
  <cp:revision>10</cp:revision>
  <dcterms:modified xsi:type="dcterms:W3CDTF">2012-11-22T09:38:42Z</dcterms:modified>
</cp:coreProperties>
</file>