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VY_32_INOVACE_02_18- Shoda přísudku s </a:t>
          </a:r>
          <a:r>
            <a:rPr lang="cs-CZ" sz="2000" baseline="0" dirty="0" err="1" smtClean="0"/>
            <a:t>podm</a:t>
          </a:r>
          <a:r>
            <a:rPr lang="cs-CZ" sz="2000" baseline="0" dirty="0" smtClean="0"/>
            <a:t>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D7F462-05E3-46C8-A2A7-6DF63396EFD4}" type="presOf" srcId="{757F3AB3-0718-4624-B441-E567A8F0AB56}" destId="{333A1088-737F-45CB-B68E-254E46348037}" srcOrd="0" destOrd="0" presId="urn:microsoft.com/office/officeart/2005/8/layout/target3"/>
    <dgm:cxn modelId="{5853C4FD-7B51-4A14-AD7C-4EC3055E5777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683FB8-7F57-440B-9A3E-7CFF23A4B91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4F1E45-0189-45C6-A25A-3C524D788D41}" type="presOf" srcId="{B651F6E3-6281-48DB-9319-2AEAFDAE7572}" destId="{6BB5E863-4638-4E1D-BFDE-399D028AC4ED}" srcOrd="1" destOrd="0" presId="urn:microsoft.com/office/officeart/2005/8/layout/target3"/>
    <dgm:cxn modelId="{A3B1145F-908F-401B-A2F6-CEF5FD5AD22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C0953F-1E6E-4EC2-90FB-0FFE7641068C}" type="presOf" srcId="{4C35D32F-0EAB-4CD7-82EE-45574DC2A586}" destId="{8BEBB6EC-1DAA-4CAC-8A25-BC0FCBD5DBD5}" srcOrd="0" destOrd="0" presId="urn:microsoft.com/office/officeart/2005/8/layout/target3"/>
    <dgm:cxn modelId="{56658E4F-9D28-4BD9-9AF6-67F0B76CF9FE}" type="presOf" srcId="{D8197B8C-B260-4A16-BDF4-0947B075E274}" destId="{5A5FFA88-C948-4069-8E93-59FA12366E83}" srcOrd="1" destOrd="0" presId="urn:microsoft.com/office/officeart/2005/8/layout/target3"/>
    <dgm:cxn modelId="{20E8F5BE-4D18-4310-B8A5-2D50D8C1B9E8}" type="presOf" srcId="{D1D4F407-5343-4D3F-B5B9-D407B03CAEB4}" destId="{AED2198E-93D5-4001-81B4-73124B309672}" srcOrd="1" destOrd="0" presId="urn:microsoft.com/office/officeart/2005/8/layout/target3"/>
    <dgm:cxn modelId="{D922B1DD-C298-4322-8D31-F1E081B954DB}" type="presOf" srcId="{D8197B8C-B260-4A16-BDF4-0947B075E274}" destId="{25B08C86-7E15-44DC-BE7F-FFB55DD49D12}" srcOrd="0" destOrd="0" presId="urn:microsoft.com/office/officeart/2005/8/layout/target3"/>
    <dgm:cxn modelId="{31761756-AB6D-41F6-BE86-E2302EB5DE64}" type="presOf" srcId="{D1B46980-6531-4606-95E6-44980827E919}" destId="{6140AFEC-043D-4C43-A2F9-D0F5331DF3A3}" srcOrd="0" destOrd="0" presId="urn:microsoft.com/office/officeart/2005/8/layout/target3"/>
    <dgm:cxn modelId="{414653BA-7D40-4392-98C1-D0B1FF2A97C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35B879-9A9E-4080-8368-1C71B9F14CFA}" type="presParOf" srcId="{333A1088-737F-45CB-B68E-254E46348037}" destId="{F5ABB229-8D3B-4694-996A-96F23CF14429}" srcOrd="0" destOrd="0" presId="urn:microsoft.com/office/officeart/2005/8/layout/target3"/>
    <dgm:cxn modelId="{902A6FB2-A56B-4AF1-98EF-984172A227C7}" type="presParOf" srcId="{333A1088-737F-45CB-B68E-254E46348037}" destId="{F41139FD-01EE-4571-8B17-4FB00FC51163}" srcOrd="1" destOrd="0" presId="urn:microsoft.com/office/officeart/2005/8/layout/target3"/>
    <dgm:cxn modelId="{12F78321-85CC-4068-BE36-7FA4ADB62771}" type="presParOf" srcId="{333A1088-737F-45CB-B68E-254E46348037}" destId="{D005CE8C-CC26-4C3E-AC11-E15060ECD759}" srcOrd="2" destOrd="0" presId="urn:microsoft.com/office/officeart/2005/8/layout/target3"/>
    <dgm:cxn modelId="{AB95E332-8EE9-4E9C-9F27-D9F739425F0F}" type="presParOf" srcId="{333A1088-737F-45CB-B68E-254E46348037}" destId="{2C702D82-9B77-49B7-9568-BB8EB47C3372}" srcOrd="3" destOrd="0" presId="urn:microsoft.com/office/officeart/2005/8/layout/target3"/>
    <dgm:cxn modelId="{6A119DEF-7B72-4A33-BBCE-5F8546626EC9}" type="presParOf" srcId="{333A1088-737F-45CB-B68E-254E46348037}" destId="{A52A0455-90FF-4808-ABD0-F02540D31D5A}" srcOrd="4" destOrd="0" presId="urn:microsoft.com/office/officeart/2005/8/layout/target3"/>
    <dgm:cxn modelId="{29A0AEFE-0620-43BC-A957-B138223E46BC}" type="presParOf" srcId="{333A1088-737F-45CB-B68E-254E46348037}" destId="{6140AFEC-043D-4C43-A2F9-D0F5331DF3A3}" srcOrd="5" destOrd="0" presId="urn:microsoft.com/office/officeart/2005/8/layout/target3"/>
    <dgm:cxn modelId="{DC3FB94B-9BD6-47A6-BE97-02FACE33C11C}" type="presParOf" srcId="{333A1088-737F-45CB-B68E-254E46348037}" destId="{9358AC05-5D7D-4327-9F80-1AD486AEA664}" srcOrd="6" destOrd="0" presId="urn:microsoft.com/office/officeart/2005/8/layout/target3"/>
    <dgm:cxn modelId="{22B622DB-80C1-44CA-B760-B8D6658ED78D}" type="presParOf" srcId="{333A1088-737F-45CB-B68E-254E46348037}" destId="{313FC574-E1CD-4FB4-B054-0B805CE0447D}" srcOrd="7" destOrd="0" presId="urn:microsoft.com/office/officeart/2005/8/layout/target3"/>
    <dgm:cxn modelId="{34433D47-C6A5-488C-AD3F-5B70BAB64B12}" type="presParOf" srcId="{333A1088-737F-45CB-B68E-254E46348037}" destId="{619D679B-A015-4ECF-8348-D1034C574F40}" srcOrd="8" destOrd="0" presId="urn:microsoft.com/office/officeart/2005/8/layout/target3"/>
    <dgm:cxn modelId="{30D09FD4-C854-4D7C-A668-43515AB17E7F}" type="presParOf" srcId="{333A1088-737F-45CB-B68E-254E46348037}" destId="{322283A8-4A27-4CDA-BAE3-F381106A9174}" srcOrd="9" destOrd="0" presId="urn:microsoft.com/office/officeart/2005/8/layout/target3"/>
    <dgm:cxn modelId="{4E5D60B1-7820-460B-B164-3C1D8E51BB08}" type="presParOf" srcId="{333A1088-737F-45CB-B68E-254E46348037}" destId="{FFC9F71D-1B4F-4AD9-A4A6-86ADEFC8AF5C}" srcOrd="10" destOrd="0" presId="urn:microsoft.com/office/officeart/2005/8/layout/target3"/>
    <dgm:cxn modelId="{5B2A0306-9E53-46B9-8774-01C84AFFEFD9}" type="presParOf" srcId="{333A1088-737F-45CB-B68E-254E46348037}" destId="{25B08C86-7E15-44DC-BE7F-FFB55DD49D12}" srcOrd="11" destOrd="0" presId="urn:microsoft.com/office/officeart/2005/8/layout/target3"/>
    <dgm:cxn modelId="{BFBCD9EE-C061-4A8B-8E60-D5834E06CA01}" type="presParOf" srcId="{333A1088-737F-45CB-B68E-254E46348037}" destId="{76644BE8-9D7C-4C09-B250-3D10AF48CBB7}" srcOrd="12" destOrd="0" presId="urn:microsoft.com/office/officeart/2005/8/layout/target3"/>
    <dgm:cxn modelId="{DB1846DC-FD62-4ADC-AE63-5A57AF38BD0C}" type="presParOf" srcId="{333A1088-737F-45CB-B68E-254E46348037}" destId="{EE85B701-7295-41C0-BA7A-34D3756A2AE6}" srcOrd="13" destOrd="0" presId="urn:microsoft.com/office/officeart/2005/8/layout/target3"/>
    <dgm:cxn modelId="{B67555A8-4FEF-4007-AB29-6D89BC268DDF}" type="presParOf" srcId="{333A1088-737F-45CB-B68E-254E46348037}" destId="{8BEBB6EC-1DAA-4CAC-8A25-BC0FCBD5DBD5}" srcOrd="14" destOrd="0" presId="urn:microsoft.com/office/officeart/2005/8/layout/target3"/>
    <dgm:cxn modelId="{8125F8DF-B925-4AD9-B2AF-AA136F96DBF6}" type="presParOf" srcId="{333A1088-737F-45CB-B68E-254E46348037}" destId="{AED2198E-93D5-4001-81B4-73124B309672}" srcOrd="15" destOrd="0" presId="urn:microsoft.com/office/officeart/2005/8/layout/target3"/>
    <dgm:cxn modelId="{BADB8E80-9E9F-4DF4-9543-17484B6E781C}" type="presParOf" srcId="{333A1088-737F-45CB-B68E-254E46348037}" destId="{2BE915AB-18AA-4053-B92C-3BFC9ED204BB}" srcOrd="16" destOrd="0" presId="urn:microsoft.com/office/officeart/2005/8/layout/target3"/>
    <dgm:cxn modelId="{7EA53261-D56B-4AB6-A776-29ABA9B918B5}" type="presParOf" srcId="{333A1088-737F-45CB-B68E-254E46348037}" destId="{6BB5E863-4638-4E1D-BFDE-399D028AC4ED}" srcOrd="17" destOrd="0" presId="urn:microsoft.com/office/officeart/2005/8/layout/target3"/>
    <dgm:cxn modelId="{709B749B-F1D5-47B5-9599-E07D25B1B3F1}" type="presParOf" srcId="{333A1088-737F-45CB-B68E-254E46348037}" destId="{5A5FFA88-C948-4069-8E93-59FA12366E83}" srcOrd="18" destOrd="0" presId="urn:microsoft.com/office/officeart/2005/8/layout/target3"/>
    <dgm:cxn modelId="{36965474-5B55-4874-875C-8F27ACC40CB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VY_32_INOVACE_02_18- Shoda přísudku s </a:t>
          </a:r>
          <a:r>
            <a:rPr lang="cs-CZ" sz="2000" kern="1200" baseline="0" dirty="0" err="1" smtClean="0"/>
            <a:t>podm</a:t>
          </a:r>
          <a:r>
            <a:rPr lang="cs-CZ" sz="2000" kern="1200" baseline="0" dirty="0" smtClean="0"/>
            <a:t>.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CA42C6-4208-4250-AC9D-5267350017B9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379BE-1585-46ED-9F84-28461B3383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772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8220385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64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pro žáky  4. a 5. ročníku. Žáci si na pracovních listech  prakticky procvičí pravopis v koncovce příčestí minulého přísudku.  Tento učební materiál je určen pro práci s interaktivní tabulí, jednotlivé pracovní listy lze též vytisknout.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 procvičování pravopisu – shoda přísudku s podmětem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podmět, několikanásobný podmět, přísudek, shoda přísudku s podmětem, příčestí minulé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48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Shoda přísudku s podmětem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89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Z uvedených podmětů škrtněte ty, které nejsou správné</a:t>
            </a:r>
            <a:r>
              <a:rPr lang="cs-CZ" dirty="0" smtClean="0"/>
              <a:t>:</a:t>
            </a:r>
          </a:p>
          <a:p>
            <a:r>
              <a:rPr lang="cs-CZ" dirty="0"/>
              <a:t>k</a:t>
            </a:r>
            <a:r>
              <a:rPr lang="cs-CZ" dirty="0" smtClean="0"/>
              <a:t>oťata, kachny, psi, koně                  </a:t>
            </a:r>
            <a:r>
              <a:rPr lang="cs-CZ" i="1" dirty="0" smtClean="0"/>
              <a:t>spali</a:t>
            </a:r>
          </a:p>
          <a:p>
            <a:r>
              <a:rPr lang="cs-CZ" dirty="0" smtClean="0"/>
              <a:t>auta, děti, děvčata, sněhuláci           </a:t>
            </a:r>
            <a:r>
              <a:rPr lang="cs-CZ" i="1" dirty="0" smtClean="0"/>
              <a:t>stály</a:t>
            </a:r>
            <a:r>
              <a:rPr lang="cs-CZ" i="1" dirty="0"/>
              <a:t> </a:t>
            </a:r>
            <a:endParaRPr lang="cs-CZ" i="1" dirty="0" smtClean="0"/>
          </a:p>
          <a:p>
            <a:r>
              <a:rPr lang="cs-CZ" dirty="0" smtClean="0"/>
              <a:t>závodníci, hejna, minuty, lidé           </a:t>
            </a:r>
            <a:r>
              <a:rPr lang="cs-CZ" i="1" dirty="0" smtClean="0"/>
              <a:t>utíkali</a:t>
            </a:r>
          </a:p>
          <a:p>
            <a:r>
              <a:rPr lang="cs-CZ" dirty="0"/>
              <a:t>p</a:t>
            </a:r>
            <a:r>
              <a:rPr lang="cs-CZ" dirty="0" smtClean="0"/>
              <a:t>ěnkavy, ptáčata, kosi, letadla         </a:t>
            </a:r>
            <a:r>
              <a:rPr lang="cs-CZ" i="1" dirty="0" smtClean="0"/>
              <a:t>letěly</a:t>
            </a:r>
          </a:p>
          <a:p>
            <a:r>
              <a:rPr lang="cs-CZ" dirty="0"/>
              <a:t>k</a:t>
            </a:r>
            <a:r>
              <a:rPr lang="cs-CZ" dirty="0" smtClean="0"/>
              <a:t>ola, kolotoče, mlýnky, tanečníci      </a:t>
            </a:r>
            <a:r>
              <a:rPr lang="cs-CZ" i="1" dirty="0" smtClean="0"/>
              <a:t>se točily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78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u="sng" dirty="0" smtClean="0"/>
              <a:t>Ve větách jsou přeházená slova. Napište je ve správném pořadí:  </a:t>
            </a:r>
          </a:p>
          <a:p>
            <a:r>
              <a:rPr lang="cs-CZ" dirty="0" smtClean="0"/>
              <a:t>na stráni pásl-   dob-</a:t>
            </a:r>
            <a:r>
              <a:rPr lang="cs-CZ" dirty="0" err="1" smtClean="0"/>
              <a:t>tka</a:t>
            </a:r>
            <a:r>
              <a:rPr lang="cs-CZ" dirty="0" smtClean="0"/>
              <a:t> se stáda </a:t>
            </a:r>
          </a:p>
          <a:p>
            <a:r>
              <a:rPr lang="cs-CZ" dirty="0" smtClean="0"/>
              <a:t>___________________________________  </a:t>
            </a:r>
          </a:p>
          <a:p>
            <a:r>
              <a:rPr lang="cs-CZ" dirty="0"/>
              <a:t>p</a:t>
            </a:r>
            <a:r>
              <a:rPr lang="cs-CZ" dirty="0" smtClean="0"/>
              <a:t>ochodoval- na cvičišti vojáci vzorně </a:t>
            </a:r>
          </a:p>
          <a:p>
            <a:r>
              <a:rPr lang="cs-CZ" dirty="0" smtClean="0"/>
              <a:t>___________________________________ </a:t>
            </a:r>
          </a:p>
          <a:p>
            <a:r>
              <a:rPr lang="cs-CZ" dirty="0" smtClean="0"/>
              <a:t>sáně nad vesnici děti do kopce táhl- </a:t>
            </a:r>
          </a:p>
          <a:p>
            <a:r>
              <a:rPr lang="cs-CZ" dirty="0" smtClean="0"/>
              <a:t>___________________________________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lístky ze stromů barevné padal- na podzim</a:t>
            </a:r>
          </a:p>
          <a:p>
            <a:r>
              <a:rPr lang="cs-CZ" dirty="0" smtClean="0"/>
              <a:t>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7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Doplňte správně</a:t>
            </a:r>
            <a:r>
              <a:rPr lang="cs-CZ" dirty="0"/>
              <a:t> </a:t>
            </a:r>
            <a:r>
              <a:rPr lang="cs-CZ" dirty="0" smtClean="0"/>
              <a:t>y/i/a</a:t>
            </a:r>
          </a:p>
          <a:p>
            <a:pPr algn="just"/>
            <a:r>
              <a:rPr lang="cs-CZ" dirty="0" smtClean="0"/>
              <a:t>Děvčata i chlapci se v-dal-  na  v-let. Čáp-, volavky a kachny se ukrýval- v rákos-. Slepice s kuřaty běhal-  po dvoře. Hříbata a jehňata se pásl-  v ohradě. Mouchy, vosy a klíšťata nás obtěžoval-. Štěňata i kotě si spolu hrál-. Slimáci, myši i hraboši nám požíral- úrodu. Vrány a havrani přiletěl- do </a:t>
            </a:r>
            <a:r>
              <a:rPr lang="cs-CZ" dirty="0" err="1" smtClean="0"/>
              <a:t>pol</a:t>
            </a:r>
            <a:r>
              <a:rPr lang="cs-CZ" dirty="0" smtClean="0"/>
              <a:t>-. Rodiče a děti uklízel-  hřiště. Delfíni a velryb- plul- úžinou. Zvířata utíkal- před lovci.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37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/>
              <a:t>Doplňte do vět vhodný přísudek v minulém čase:</a:t>
            </a:r>
          </a:p>
          <a:p>
            <a:r>
              <a:rPr lang="cs-CZ" dirty="0" smtClean="0"/>
              <a:t>Kosi, modřinky a pěnkavy _______________ .</a:t>
            </a:r>
          </a:p>
          <a:p>
            <a:r>
              <a:rPr lang="cs-CZ" dirty="0" smtClean="0"/>
              <a:t>Lvíčata a slůňata ______________________ .</a:t>
            </a:r>
          </a:p>
          <a:p>
            <a:r>
              <a:rPr lang="cs-CZ" dirty="0" smtClean="0"/>
              <a:t>Táta a strýc __________________________ .</a:t>
            </a:r>
          </a:p>
          <a:p>
            <a:r>
              <a:rPr lang="cs-CZ" dirty="0" smtClean="0"/>
              <a:t>Anděl, čerti a Mikuláš __________________ .</a:t>
            </a:r>
          </a:p>
          <a:p>
            <a:r>
              <a:rPr lang="cs-CZ" dirty="0" smtClean="0"/>
              <a:t>Eva s Hanou  _________________________ .</a:t>
            </a:r>
          </a:p>
          <a:p>
            <a:r>
              <a:rPr lang="cs-CZ" dirty="0" smtClean="0"/>
              <a:t>Prasata a selata _______________________ .</a:t>
            </a:r>
          </a:p>
          <a:p>
            <a:r>
              <a:rPr lang="cs-CZ" dirty="0" smtClean="0"/>
              <a:t>Já, maminka a tatínek _________________ .</a:t>
            </a:r>
          </a:p>
          <a:p>
            <a:r>
              <a:rPr lang="cs-CZ" dirty="0" smtClean="0"/>
              <a:t>Šaty, kabáty </a:t>
            </a:r>
            <a:r>
              <a:rPr lang="cs-CZ" smtClean="0"/>
              <a:t>a kalhoty _________________  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68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</TotalTime>
  <Words>408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</vt:lpstr>
      <vt:lpstr>Shoda přísudku s podmětem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přísudku s podmětem</dc:title>
  <cp:lastModifiedBy>Uživatel</cp:lastModifiedBy>
  <cp:revision>13</cp:revision>
  <dcterms:modified xsi:type="dcterms:W3CDTF">2012-06-28T08:18:15Z</dcterms:modified>
</cp:coreProperties>
</file>