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VY_32_INOVACE_02_19- Věta </a:t>
          </a:r>
          <a:r>
            <a:rPr lang="cs-CZ" sz="2000" baseline="0" dirty="0" err="1" smtClean="0"/>
            <a:t>jedn</a:t>
          </a:r>
          <a:r>
            <a:rPr lang="cs-CZ" sz="2000" baseline="0" dirty="0" smtClean="0"/>
            <a:t>. a souvětí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4.-5.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88FE8F-E58F-47AF-94F0-8D329A76FF2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03EA0B-E71D-411E-AA50-FCF1D2B5105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EC63D3-5AA0-4073-B60E-EA5CC6D2ECA5}" type="presOf" srcId="{D1D4F407-5343-4D3F-B5B9-D407B03CAEB4}" destId="{D005CE8C-CC26-4C3E-AC11-E15060ECD759}" srcOrd="0" destOrd="0" presId="urn:microsoft.com/office/officeart/2005/8/layout/target3"/>
    <dgm:cxn modelId="{CF9E9D6C-3F62-4E1A-9C50-01306C55D06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1FB155-AA0A-418F-8260-B67306C286F1}" type="presOf" srcId="{4C35D32F-0EAB-4CD7-82EE-45574DC2A586}" destId="{8BEBB6EC-1DAA-4CAC-8A25-BC0FCBD5DBD5}" srcOrd="0" destOrd="0" presId="urn:microsoft.com/office/officeart/2005/8/layout/target3"/>
    <dgm:cxn modelId="{034D040A-6EF2-43EB-81F4-CD07EFA8C503}" type="presOf" srcId="{B651F6E3-6281-48DB-9319-2AEAFDAE7572}" destId="{6BB5E863-4638-4E1D-BFDE-399D028AC4ED}" srcOrd="1" destOrd="0" presId="urn:microsoft.com/office/officeart/2005/8/layout/target3"/>
    <dgm:cxn modelId="{165B0977-465F-4022-864B-ABE4103D0206}" type="presOf" srcId="{D8197B8C-B260-4A16-BDF4-0947B075E274}" destId="{25B08C86-7E15-44DC-BE7F-FFB55DD49D12}" srcOrd="0" destOrd="0" presId="urn:microsoft.com/office/officeart/2005/8/layout/target3"/>
    <dgm:cxn modelId="{BD6DC989-4EF2-4FF4-996B-3E2D6A1DA9B3}" type="presOf" srcId="{D1B46980-6531-4606-95E6-44980827E919}" destId="{2BE915AB-18AA-4053-B92C-3BFC9ED204BB}" srcOrd="1" destOrd="0" presId="urn:microsoft.com/office/officeart/2005/8/layout/target3"/>
    <dgm:cxn modelId="{978B389D-F3FE-4CCF-922D-62BA37B8C407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71356B5-0915-4968-90FB-DAB7FDE98A29}" type="presOf" srcId="{D1D4F407-5343-4D3F-B5B9-D407B03CAEB4}" destId="{AED2198E-93D5-4001-81B4-73124B309672}" srcOrd="1" destOrd="0" presId="urn:microsoft.com/office/officeart/2005/8/layout/target3"/>
    <dgm:cxn modelId="{40B82973-450D-4EBD-8604-1AC2613A6F8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7D6792-9E5A-4F42-92E7-8A78DCA62113}" type="presParOf" srcId="{333A1088-737F-45CB-B68E-254E46348037}" destId="{F5ABB229-8D3B-4694-996A-96F23CF14429}" srcOrd="0" destOrd="0" presId="urn:microsoft.com/office/officeart/2005/8/layout/target3"/>
    <dgm:cxn modelId="{ACA15B13-2A0A-4735-A83A-2DEEB96E68D7}" type="presParOf" srcId="{333A1088-737F-45CB-B68E-254E46348037}" destId="{F41139FD-01EE-4571-8B17-4FB00FC51163}" srcOrd="1" destOrd="0" presId="urn:microsoft.com/office/officeart/2005/8/layout/target3"/>
    <dgm:cxn modelId="{3F3FC7DE-D79D-4668-B023-083FD5BF13EE}" type="presParOf" srcId="{333A1088-737F-45CB-B68E-254E46348037}" destId="{D005CE8C-CC26-4C3E-AC11-E15060ECD759}" srcOrd="2" destOrd="0" presId="urn:microsoft.com/office/officeart/2005/8/layout/target3"/>
    <dgm:cxn modelId="{BF2AF55F-9E72-4C05-B724-CC0FFA54A3D1}" type="presParOf" srcId="{333A1088-737F-45CB-B68E-254E46348037}" destId="{2C702D82-9B77-49B7-9568-BB8EB47C3372}" srcOrd="3" destOrd="0" presId="urn:microsoft.com/office/officeart/2005/8/layout/target3"/>
    <dgm:cxn modelId="{79BA5B2C-B933-47B7-B3C1-C2B4E2D061CD}" type="presParOf" srcId="{333A1088-737F-45CB-B68E-254E46348037}" destId="{A52A0455-90FF-4808-ABD0-F02540D31D5A}" srcOrd="4" destOrd="0" presId="urn:microsoft.com/office/officeart/2005/8/layout/target3"/>
    <dgm:cxn modelId="{093C6D0E-35B6-484B-8FE1-1D9259DB55C5}" type="presParOf" srcId="{333A1088-737F-45CB-B68E-254E46348037}" destId="{6140AFEC-043D-4C43-A2F9-D0F5331DF3A3}" srcOrd="5" destOrd="0" presId="urn:microsoft.com/office/officeart/2005/8/layout/target3"/>
    <dgm:cxn modelId="{2755C47E-FA64-4CF5-A8BF-A63409E76DC1}" type="presParOf" srcId="{333A1088-737F-45CB-B68E-254E46348037}" destId="{9358AC05-5D7D-4327-9F80-1AD486AEA664}" srcOrd="6" destOrd="0" presId="urn:microsoft.com/office/officeart/2005/8/layout/target3"/>
    <dgm:cxn modelId="{3A4F8094-A0B6-467C-BCD3-5F65F0277A83}" type="presParOf" srcId="{333A1088-737F-45CB-B68E-254E46348037}" destId="{313FC574-E1CD-4FB4-B054-0B805CE0447D}" srcOrd="7" destOrd="0" presId="urn:microsoft.com/office/officeart/2005/8/layout/target3"/>
    <dgm:cxn modelId="{3C5FE6A6-86A3-4816-80D5-9B1576D19667}" type="presParOf" srcId="{333A1088-737F-45CB-B68E-254E46348037}" destId="{619D679B-A015-4ECF-8348-D1034C574F40}" srcOrd="8" destOrd="0" presId="urn:microsoft.com/office/officeart/2005/8/layout/target3"/>
    <dgm:cxn modelId="{3E19574D-CF58-43FA-8D34-9A106B982F56}" type="presParOf" srcId="{333A1088-737F-45CB-B68E-254E46348037}" destId="{322283A8-4A27-4CDA-BAE3-F381106A9174}" srcOrd="9" destOrd="0" presId="urn:microsoft.com/office/officeart/2005/8/layout/target3"/>
    <dgm:cxn modelId="{C5DB31E3-A538-4D67-BF0E-F8A786A7BCFE}" type="presParOf" srcId="{333A1088-737F-45CB-B68E-254E46348037}" destId="{FFC9F71D-1B4F-4AD9-A4A6-86ADEFC8AF5C}" srcOrd="10" destOrd="0" presId="urn:microsoft.com/office/officeart/2005/8/layout/target3"/>
    <dgm:cxn modelId="{644E987B-F82C-499F-928C-A8AB34D72594}" type="presParOf" srcId="{333A1088-737F-45CB-B68E-254E46348037}" destId="{25B08C86-7E15-44DC-BE7F-FFB55DD49D12}" srcOrd="11" destOrd="0" presId="urn:microsoft.com/office/officeart/2005/8/layout/target3"/>
    <dgm:cxn modelId="{A2673283-438B-445C-B9C6-524BDCCB2883}" type="presParOf" srcId="{333A1088-737F-45CB-B68E-254E46348037}" destId="{76644BE8-9D7C-4C09-B250-3D10AF48CBB7}" srcOrd="12" destOrd="0" presId="urn:microsoft.com/office/officeart/2005/8/layout/target3"/>
    <dgm:cxn modelId="{16DB1DA5-A571-4E0B-8709-D5C902EAAA55}" type="presParOf" srcId="{333A1088-737F-45CB-B68E-254E46348037}" destId="{EE85B701-7295-41C0-BA7A-34D3756A2AE6}" srcOrd="13" destOrd="0" presId="urn:microsoft.com/office/officeart/2005/8/layout/target3"/>
    <dgm:cxn modelId="{3C8EF19A-7CE7-4986-ADD6-B9B800918893}" type="presParOf" srcId="{333A1088-737F-45CB-B68E-254E46348037}" destId="{8BEBB6EC-1DAA-4CAC-8A25-BC0FCBD5DBD5}" srcOrd="14" destOrd="0" presId="urn:microsoft.com/office/officeart/2005/8/layout/target3"/>
    <dgm:cxn modelId="{BFBF9AC2-82F8-470E-8230-0BAD9B334035}" type="presParOf" srcId="{333A1088-737F-45CB-B68E-254E46348037}" destId="{AED2198E-93D5-4001-81B4-73124B309672}" srcOrd="15" destOrd="0" presId="urn:microsoft.com/office/officeart/2005/8/layout/target3"/>
    <dgm:cxn modelId="{E88E934B-EBCA-425A-B8FA-CA9BE58213FA}" type="presParOf" srcId="{333A1088-737F-45CB-B68E-254E46348037}" destId="{2BE915AB-18AA-4053-B92C-3BFC9ED204BB}" srcOrd="16" destOrd="0" presId="urn:microsoft.com/office/officeart/2005/8/layout/target3"/>
    <dgm:cxn modelId="{E8256FB6-590A-4110-BB8A-D7B5132203B9}" type="presParOf" srcId="{333A1088-737F-45CB-B68E-254E46348037}" destId="{6BB5E863-4638-4E1D-BFDE-399D028AC4ED}" srcOrd="17" destOrd="0" presId="urn:microsoft.com/office/officeart/2005/8/layout/target3"/>
    <dgm:cxn modelId="{DCF1C8AD-922D-4BB1-A017-C9F0012D5DB7}" type="presParOf" srcId="{333A1088-737F-45CB-B68E-254E46348037}" destId="{5A5FFA88-C948-4069-8E93-59FA12366E83}" srcOrd="18" destOrd="0" presId="urn:microsoft.com/office/officeart/2005/8/layout/target3"/>
    <dgm:cxn modelId="{D5BC0E0A-AA5C-4CF0-ADC7-104E11BEF6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VY_32_INOVACE_02_19- Věta </a:t>
          </a:r>
          <a:r>
            <a:rPr lang="cs-CZ" sz="2000" kern="1200" baseline="0" dirty="0" err="1" smtClean="0"/>
            <a:t>jedn</a:t>
          </a:r>
          <a:r>
            <a:rPr lang="cs-CZ" sz="2000" kern="1200" baseline="0" dirty="0" smtClean="0"/>
            <a:t>. a souvětí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4.-5.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7448D9-12F0-4E9B-8766-6743633D8B9D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2BB2F1-4649-4D44-B928-6376F69AFE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948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4657982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4. a 5. ročníku. Žákům je vyvozeno učivo o větě jednoduché a souvětí, žáci se seznámí, jakým způsobem jsou věty v souvětích spojeny. Na pracovních listech si žáci prakticky procvičí rozlišování vět jednoduchých a souvětí, spojování vět do souvětí a jejich oddělování čárkami. 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rozlišování věty jednoduché a souvětí, spojování vět v souvětích a oddělování vět v souvětí čárkami.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věta jednoduchá, souvětí, </a:t>
            </a:r>
            <a:r>
              <a:rPr lang="cs-CZ" smtClean="0"/>
              <a:t>spojovací výrazy</a:t>
            </a:r>
            <a:endParaRPr lang="cs-CZ" dirty="0" smtClean="0"/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jednoduchá a souvětí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3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Eva </a:t>
            </a:r>
            <a:r>
              <a:rPr lang="cs-CZ" u="wavy" dirty="0" smtClean="0"/>
              <a:t>se naučila </a:t>
            </a:r>
            <a:r>
              <a:rPr lang="cs-CZ" dirty="0" smtClean="0"/>
              <a:t>básničku.</a:t>
            </a:r>
          </a:p>
          <a:p>
            <a:r>
              <a:rPr lang="cs-CZ" dirty="0" smtClean="0"/>
              <a:t>Pavel na úkol zcela </a:t>
            </a:r>
            <a:r>
              <a:rPr lang="cs-CZ" u="wavy" dirty="0" smtClean="0"/>
              <a:t>zapomněl</a:t>
            </a:r>
            <a:r>
              <a:rPr lang="cs-CZ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jednoduchá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91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je spojení dvou nebo více vět</a:t>
            </a:r>
          </a:p>
          <a:p>
            <a:r>
              <a:rPr lang="cs-CZ" dirty="0" smtClean="0"/>
              <a:t>- věty v souvětí jsou </a:t>
            </a:r>
            <a:r>
              <a:rPr lang="cs-CZ" u="sng" dirty="0" smtClean="0"/>
              <a:t>spojeny</a:t>
            </a:r>
            <a:r>
              <a:rPr lang="cs-CZ" dirty="0" smtClean="0"/>
              <a:t> spojovacími      výrazy:  </a:t>
            </a:r>
          </a:p>
          <a:p>
            <a:r>
              <a:rPr lang="cs-CZ" dirty="0" smtClean="0"/>
              <a:t>* spojkami (a, protože, ale, aby…)</a:t>
            </a:r>
          </a:p>
          <a:p>
            <a:pPr marL="109728" indent="0">
              <a:buNone/>
            </a:pPr>
            <a:r>
              <a:rPr lang="cs-CZ" dirty="0" smtClean="0"/>
              <a:t>  * vztažnými zájmeny (kdo, co, jaký…)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* příslovci ( jak, kde, proč, kdy,…)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- věty v souvětí jsou </a:t>
            </a:r>
            <a:r>
              <a:rPr lang="cs-CZ" u="sng" dirty="0" smtClean="0"/>
              <a:t>odděleny</a:t>
            </a:r>
            <a:r>
              <a:rPr lang="cs-CZ" dirty="0" smtClean="0"/>
              <a:t> čárkami, pouze  mezi větami spojenými spojkami </a:t>
            </a:r>
            <a:r>
              <a:rPr lang="cs-CZ" i="1" dirty="0" smtClean="0"/>
              <a:t>a, i </a:t>
            </a:r>
            <a:r>
              <a:rPr lang="cs-CZ" dirty="0" smtClean="0"/>
              <a:t>se většinou čárka nepíše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Souvětí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0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Eva </a:t>
            </a:r>
            <a:r>
              <a:rPr lang="cs-CZ" u="wavy" dirty="0" smtClean="0"/>
              <a:t>se naučila </a:t>
            </a:r>
            <a:r>
              <a:rPr lang="cs-CZ" dirty="0" smtClean="0"/>
              <a:t>básničku, 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 Pavel na úkol zcela </a:t>
            </a:r>
            <a:r>
              <a:rPr lang="cs-CZ" u="wavy" dirty="0" smtClean="0"/>
              <a:t>zapomněl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Pavel </a:t>
            </a:r>
            <a:r>
              <a:rPr lang="cs-CZ" u="wavy" dirty="0" smtClean="0"/>
              <a:t>nevěděl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jaký</a:t>
            </a:r>
            <a:r>
              <a:rPr lang="cs-CZ" dirty="0" smtClean="0"/>
              <a:t> </a:t>
            </a:r>
            <a:r>
              <a:rPr lang="cs-CZ" u="wavy" dirty="0" smtClean="0"/>
              <a:t>mají</a:t>
            </a:r>
            <a:r>
              <a:rPr lang="cs-CZ" dirty="0" smtClean="0"/>
              <a:t> domácí úkol.</a:t>
            </a:r>
          </a:p>
          <a:p>
            <a:r>
              <a:rPr lang="cs-CZ" dirty="0" smtClean="0"/>
              <a:t>Eva </a:t>
            </a:r>
            <a:r>
              <a:rPr lang="cs-CZ" u="wavy" dirty="0" smtClean="0"/>
              <a:t>se ptala </a:t>
            </a:r>
            <a:r>
              <a:rPr lang="cs-CZ" dirty="0" smtClean="0"/>
              <a:t>Pavla, </a:t>
            </a:r>
            <a:r>
              <a:rPr lang="cs-CZ" dirty="0" smtClean="0">
                <a:solidFill>
                  <a:srgbClr val="FF0000"/>
                </a:solidFill>
              </a:rPr>
              <a:t>proč</a:t>
            </a:r>
            <a:r>
              <a:rPr lang="cs-CZ" dirty="0" smtClean="0"/>
              <a:t> </a:t>
            </a:r>
            <a:r>
              <a:rPr lang="cs-CZ" u="wavy" dirty="0" smtClean="0"/>
              <a:t>se nenaučil </a:t>
            </a:r>
            <a:r>
              <a:rPr lang="cs-CZ" dirty="0" smtClean="0"/>
              <a:t>básničku.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vět v souvětí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55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u="sng" dirty="0" smtClean="0"/>
              <a:t>Určete, zda se jedná o souvětí (S) nebo větu jednoduchou (VJ):</a:t>
            </a:r>
          </a:p>
          <a:p>
            <a:r>
              <a:rPr lang="cs-CZ" dirty="0" smtClean="0"/>
              <a:t>Na víkend k nám přijede babička a dědeček.</a:t>
            </a:r>
          </a:p>
          <a:p>
            <a:r>
              <a:rPr lang="cs-CZ" dirty="0" smtClean="0"/>
              <a:t>Babička řekla dědečkovi, že k nám o víkendu přijedou.</a:t>
            </a:r>
          </a:p>
          <a:p>
            <a:r>
              <a:rPr lang="cs-CZ" dirty="0" smtClean="0"/>
              <a:t>Když bude o víkendu pršet, přijede jenom dědeček.</a:t>
            </a:r>
          </a:p>
          <a:p>
            <a:r>
              <a:rPr lang="cs-CZ" dirty="0" smtClean="0"/>
              <a:t>O víkendu budeme s babičkou a dědečkem sbírat jahody, borůvky a maliny.</a:t>
            </a:r>
          </a:p>
          <a:p>
            <a:r>
              <a:rPr lang="cs-CZ" dirty="0" smtClean="0"/>
              <a:t>Babička s dědečkem se nás ptali, proč o prázdninách nemůžeme přijet.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31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u="sng" dirty="0" smtClean="0"/>
              <a:t>Určete počet vět v souvětích a zakroužkujte spojovací výraz:</a:t>
            </a:r>
          </a:p>
          <a:p>
            <a:r>
              <a:rPr lang="cs-CZ" dirty="0" smtClean="0"/>
              <a:t>Pavel šel hrát fotbal, ale zapomněl si doma kopačky.</a:t>
            </a:r>
          </a:p>
          <a:p>
            <a:r>
              <a:rPr lang="cs-CZ" dirty="0" smtClean="0"/>
              <a:t>Ještě jsem nezjistil, kdy budou prázdniny.</a:t>
            </a:r>
          </a:p>
          <a:p>
            <a:r>
              <a:rPr lang="cs-CZ" dirty="0" smtClean="0"/>
              <a:t>Eva, Petra a Michal si řekli, že pojedou na návštěvu k babičce.</a:t>
            </a:r>
          </a:p>
          <a:p>
            <a:r>
              <a:rPr lang="cs-CZ" dirty="0" smtClean="0"/>
              <a:t>Zavolejte mi, až zjistíte, že je všechno v pořádku.</a:t>
            </a:r>
          </a:p>
          <a:p>
            <a:r>
              <a:rPr lang="cs-CZ" dirty="0" smtClean="0"/>
              <a:t>Chtěl bych vědět, jaký film hrají v sobotu v kině.</a:t>
            </a:r>
          </a:p>
          <a:p>
            <a:r>
              <a:rPr lang="cs-CZ" dirty="0" smtClean="0"/>
              <a:t>Když končilo vyučování, některé děti už bylo těžké udržet na místech.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455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Určete počet vět v souvětích a doplňte čárky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Zastav se pro mě ale musíš chvíli počkat.</a:t>
            </a:r>
          </a:p>
          <a:p>
            <a:r>
              <a:rPr lang="cs-CZ" dirty="0" smtClean="0"/>
              <a:t>Děvčata šla do kina protože věděla že dávají Macha a Šebestovou.</a:t>
            </a:r>
          </a:p>
          <a:p>
            <a:r>
              <a:rPr lang="cs-CZ" dirty="0" smtClean="0"/>
              <a:t>Když se ti podaří zvítězit uděláš mi tím radost.</a:t>
            </a:r>
          </a:p>
          <a:p>
            <a:r>
              <a:rPr lang="cs-CZ" dirty="0" smtClean="0"/>
              <a:t>Po zimě přichází jaro slunce využívá své síly a rychle rozpouští poslední sníh.</a:t>
            </a:r>
            <a:endParaRPr lang="cs-CZ" dirty="0"/>
          </a:p>
          <a:p>
            <a:r>
              <a:rPr lang="cs-CZ" dirty="0" smtClean="0"/>
              <a:t>Na louce rozkvetly první květiny které přilákaly včely.</a:t>
            </a:r>
          </a:p>
          <a:p>
            <a:r>
              <a:rPr lang="cs-CZ" dirty="0" smtClean="0"/>
              <a:t>Dívky soutěžily v běhu a skoku chlapci se utkali v hodu a běhu kolem rybníka.</a:t>
            </a:r>
          </a:p>
          <a:p>
            <a:r>
              <a:rPr lang="cs-CZ" dirty="0" smtClean="0"/>
              <a:t>Malé sýkorky krmili rodiče housenkami které poctivě sháněli po celé zahradě.</a:t>
            </a:r>
          </a:p>
          <a:p>
            <a:r>
              <a:rPr lang="cs-CZ" dirty="0" smtClean="0"/>
              <a:t>Květy stromů jsou opylovány nejrůznějšími živočichy ale zejména hmyzem který je váben jejich barvou a vůní.</a:t>
            </a:r>
          </a:p>
          <a:p>
            <a:r>
              <a:rPr lang="cs-CZ" dirty="0" smtClean="0"/>
              <a:t>Když začalo na jaře hřát slunce naše kočka trávila celé dny venku aby si konečně nachytala sluneční paprsky do kožíšku.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43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Doplňte vhodné věty do souvětí:   </a:t>
            </a:r>
          </a:p>
          <a:p>
            <a:r>
              <a:rPr lang="cs-CZ" dirty="0" smtClean="0"/>
              <a:t>………………… , protože ……………. .</a:t>
            </a:r>
          </a:p>
          <a:p>
            <a:r>
              <a:rPr lang="cs-CZ" dirty="0" smtClean="0"/>
              <a:t>Když………….. , ………………………. .</a:t>
            </a:r>
          </a:p>
          <a:p>
            <a:r>
              <a:rPr lang="cs-CZ" dirty="0" smtClean="0"/>
              <a:t>………………… , proč………………… .</a:t>
            </a:r>
          </a:p>
          <a:p>
            <a:r>
              <a:rPr lang="cs-CZ" dirty="0" smtClean="0"/>
              <a:t>………………… , kdo ………………… .</a:t>
            </a:r>
          </a:p>
          <a:p>
            <a:r>
              <a:rPr lang="cs-CZ" dirty="0" smtClean="0"/>
              <a:t>…………………  a …………………….. .</a:t>
            </a:r>
          </a:p>
          <a:p>
            <a:r>
              <a:rPr lang="cs-CZ" dirty="0" smtClean="0"/>
              <a:t>……………... , který………a …………. </a:t>
            </a:r>
            <a:r>
              <a:rPr lang="cs-CZ" smtClean="0"/>
              <a:t>.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81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</TotalTime>
  <Words>648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Anotace</vt:lpstr>
      <vt:lpstr>Věta jednoduchá a souvětí</vt:lpstr>
      <vt:lpstr>Věta jednoduchá</vt:lpstr>
      <vt:lpstr>Souvětí </vt:lpstr>
      <vt:lpstr>Spojení vět v souvětí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jednoduchá a souvětí</dc:title>
  <cp:lastModifiedBy>Uživatel</cp:lastModifiedBy>
  <cp:revision>16</cp:revision>
  <dcterms:modified xsi:type="dcterms:W3CDTF">2012-06-28T08:20:12Z</dcterms:modified>
</cp:coreProperties>
</file>