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VY_32_INOVACE_02_20 - Souvětí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4. –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515" custLinFactNeighborY="-297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3BD509-74D6-4ECE-BA55-4EB037B2D918}" type="presOf" srcId="{757F3AB3-0718-4624-B441-E567A8F0AB56}" destId="{333A1088-737F-45CB-B68E-254E46348037}" srcOrd="0" destOrd="0" presId="urn:microsoft.com/office/officeart/2005/8/layout/target3"/>
    <dgm:cxn modelId="{031C79D7-79FB-43B9-909C-F28B25FAD96A}" type="presOf" srcId="{D1D4F407-5343-4D3F-B5B9-D407B03CAEB4}" destId="{AED2198E-93D5-4001-81B4-73124B309672}" srcOrd="1" destOrd="0" presId="urn:microsoft.com/office/officeart/2005/8/layout/target3"/>
    <dgm:cxn modelId="{269BE70A-DA87-4838-8E3D-FEC5340C0E8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262F2C5-303F-42A4-A126-8BA9D6546D68}" type="presOf" srcId="{4C35D32F-0EAB-4CD7-82EE-45574DC2A586}" destId="{890E4F0B-2866-4A3F-A3C7-2A14B1797930}" srcOrd="1" destOrd="0" presId="urn:microsoft.com/office/officeart/2005/8/layout/target3"/>
    <dgm:cxn modelId="{923575FC-A934-4993-BAAA-FAD7D0E75433}" type="presOf" srcId="{4C35D32F-0EAB-4CD7-82EE-45574DC2A586}" destId="{8BEBB6EC-1DAA-4CAC-8A25-BC0FCBD5DBD5}" srcOrd="0" destOrd="0" presId="urn:microsoft.com/office/officeart/2005/8/layout/target3"/>
    <dgm:cxn modelId="{6D5F5A61-09AC-4DF6-B2CE-71E0B0D0E6F7}" type="presOf" srcId="{D8197B8C-B260-4A16-BDF4-0947B075E274}" destId="{5A5FFA88-C948-4069-8E93-59FA12366E83}" srcOrd="1" destOrd="0" presId="urn:microsoft.com/office/officeart/2005/8/layout/target3"/>
    <dgm:cxn modelId="{1361D7F3-C923-48C8-9EEE-15B396B7464C}" type="presOf" srcId="{B651F6E3-6281-48DB-9319-2AEAFDAE7572}" destId="{6BB5E863-4638-4E1D-BFDE-399D028AC4ED}" srcOrd="1" destOrd="0" presId="urn:microsoft.com/office/officeart/2005/8/layout/target3"/>
    <dgm:cxn modelId="{9F1B4DEC-09FC-4E53-A796-5351F51E1482}" type="presOf" srcId="{D1D4F407-5343-4D3F-B5B9-D407B03CAEB4}" destId="{D005CE8C-CC26-4C3E-AC11-E15060ECD759}" srcOrd="0" destOrd="0" presId="urn:microsoft.com/office/officeart/2005/8/layout/target3"/>
    <dgm:cxn modelId="{CC9CF153-CBEF-4C9B-8ACB-2DBFB8CD5692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3DDC152-87A4-4E82-8DF4-51E4DE97117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A65EEC3-4F15-4C01-8961-529BD5E29E3F}" type="presOf" srcId="{D1B46980-6531-4606-95E6-44980827E919}" destId="{2BE915AB-18AA-4053-B92C-3BFC9ED204BB}" srcOrd="1" destOrd="0" presId="urn:microsoft.com/office/officeart/2005/8/layout/target3"/>
    <dgm:cxn modelId="{89792946-8CDC-4AF7-BDDF-ABC3AC525081}" type="presParOf" srcId="{333A1088-737F-45CB-B68E-254E46348037}" destId="{F5ABB229-8D3B-4694-996A-96F23CF14429}" srcOrd="0" destOrd="0" presId="urn:microsoft.com/office/officeart/2005/8/layout/target3"/>
    <dgm:cxn modelId="{53C5F851-D4C1-4514-964D-922484204C12}" type="presParOf" srcId="{333A1088-737F-45CB-B68E-254E46348037}" destId="{F41139FD-01EE-4571-8B17-4FB00FC51163}" srcOrd="1" destOrd="0" presId="urn:microsoft.com/office/officeart/2005/8/layout/target3"/>
    <dgm:cxn modelId="{240D4552-839D-4ED4-8C2A-F6E11C610AFD}" type="presParOf" srcId="{333A1088-737F-45CB-B68E-254E46348037}" destId="{D005CE8C-CC26-4C3E-AC11-E15060ECD759}" srcOrd="2" destOrd="0" presId="urn:microsoft.com/office/officeart/2005/8/layout/target3"/>
    <dgm:cxn modelId="{59FC7F54-A15D-4711-8E84-D0090DAF8D49}" type="presParOf" srcId="{333A1088-737F-45CB-B68E-254E46348037}" destId="{2C702D82-9B77-49B7-9568-BB8EB47C3372}" srcOrd="3" destOrd="0" presId="urn:microsoft.com/office/officeart/2005/8/layout/target3"/>
    <dgm:cxn modelId="{4A68AC01-32B2-47E4-92FB-C0B4AB6B9F54}" type="presParOf" srcId="{333A1088-737F-45CB-B68E-254E46348037}" destId="{A52A0455-90FF-4808-ABD0-F02540D31D5A}" srcOrd="4" destOrd="0" presId="urn:microsoft.com/office/officeart/2005/8/layout/target3"/>
    <dgm:cxn modelId="{9930F448-F9BD-432D-AAB3-6669A95F2C09}" type="presParOf" srcId="{333A1088-737F-45CB-B68E-254E46348037}" destId="{6140AFEC-043D-4C43-A2F9-D0F5331DF3A3}" srcOrd="5" destOrd="0" presId="urn:microsoft.com/office/officeart/2005/8/layout/target3"/>
    <dgm:cxn modelId="{3448E4DE-439B-4889-A564-860633090F85}" type="presParOf" srcId="{333A1088-737F-45CB-B68E-254E46348037}" destId="{9358AC05-5D7D-4327-9F80-1AD486AEA664}" srcOrd="6" destOrd="0" presId="urn:microsoft.com/office/officeart/2005/8/layout/target3"/>
    <dgm:cxn modelId="{DD6D189E-2A12-42BB-9968-82B4B5B0D4B4}" type="presParOf" srcId="{333A1088-737F-45CB-B68E-254E46348037}" destId="{313FC574-E1CD-4FB4-B054-0B805CE0447D}" srcOrd="7" destOrd="0" presId="urn:microsoft.com/office/officeart/2005/8/layout/target3"/>
    <dgm:cxn modelId="{92864FCF-CFAA-4C1F-9E84-DF92F8C159AA}" type="presParOf" srcId="{333A1088-737F-45CB-B68E-254E46348037}" destId="{619D679B-A015-4ECF-8348-D1034C574F40}" srcOrd="8" destOrd="0" presId="urn:microsoft.com/office/officeart/2005/8/layout/target3"/>
    <dgm:cxn modelId="{5931B6D4-7359-43C1-92A8-F1D903D8C77A}" type="presParOf" srcId="{333A1088-737F-45CB-B68E-254E46348037}" destId="{322283A8-4A27-4CDA-BAE3-F381106A9174}" srcOrd="9" destOrd="0" presId="urn:microsoft.com/office/officeart/2005/8/layout/target3"/>
    <dgm:cxn modelId="{4C6A590C-6EAF-4614-B77E-BEF8184621BE}" type="presParOf" srcId="{333A1088-737F-45CB-B68E-254E46348037}" destId="{FFC9F71D-1B4F-4AD9-A4A6-86ADEFC8AF5C}" srcOrd="10" destOrd="0" presId="urn:microsoft.com/office/officeart/2005/8/layout/target3"/>
    <dgm:cxn modelId="{E0C48FD3-96B0-454E-A5B5-F4F917557CA2}" type="presParOf" srcId="{333A1088-737F-45CB-B68E-254E46348037}" destId="{25B08C86-7E15-44DC-BE7F-FFB55DD49D12}" srcOrd="11" destOrd="0" presId="urn:microsoft.com/office/officeart/2005/8/layout/target3"/>
    <dgm:cxn modelId="{583A17BC-A7D0-4DC5-B854-80CE2C896238}" type="presParOf" srcId="{333A1088-737F-45CB-B68E-254E46348037}" destId="{76644BE8-9D7C-4C09-B250-3D10AF48CBB7}" srcOrd="12" destOrd="0" presId="urn:microsoft.com/office/officeart/2005/8/layout/target3"/>
    <dgm:cxn modelId="{2FBF29AF-3B30-428B-A3C7-A226C48CB444}" type="presParOf" srcId="{333A1088-737F-45CB-B68E-254E46348037}" destId="{EE85B701-7295-41C0-BA7A-34D3756A2AE6}" srcOrd="13" destOrd="0" presId="urn:microsoft.com/office/officeart/2005/8/layout/target3"/>
    <dgm:cxn modelId="{922E14BC-045C-4658-A29E-3D9D30A0D3B9}" type="presParOf" srcId="{333A1088-737F-45CB-B68E-254E46348037}" destId="{8BEBB6EC-1DAA-4CAC-8A25-BC0FCBD5DBD5}" srcOrd="14" destOrd="0" presId="urn:microsoft.com/office/officeart/2005/8/layout/target3"/>
    <dgm:cxn modelId="{9EFB1419-7F81-4217-A4ED-8D081E7BA4A6}" type="presParOf" srcId="{333A1088-737F-45CB-B68E-254E46348037}" destId="{AED2198E-93D5-4001-81B4-73124B309672}" srcOrd="15" destOrd="0" presId="urn:microsoft.com/office/officeart/2005/8/layout/target3"/>
    <dgm:cxn modelId="{EA9000C8-9076-4785-9839-4E4D29051E62}" type="presParOf" srcId="{333A1088-737F-45CB-B68E-254E46348037}" destId="{2BE915AB-18AA-4053-B92C-3BFC9ED204BB}" srcOrd="16" destOrd="0" presId="urn:microsoft.com/office/officeart/2005/8/layout/target3"/>
    <dgm:cxn modelId="{43FF7E7C-1557-4CE9-B9EF-CC4B54E3032E}" type="presParOf" srcId="{333A1088-737F-45CB-B68E-254E46348037}" destId="{6BB5E863-4638-4E1D-BFDE-399D028AC4ED}" srcOrd="17" destOrd="0" presId="urn:microsoft.com/office/officeart/2005/8/layout/target3"/>
    <dgm:cxn modelId="{67FC7508-F778-41FC-A860-408F90AC0A17}" type="presParOf" srcId="{333A1088-737F-45CB-B68E-254E46348037}" destId="{5A5FFA88-C948-4069-8E93-59FA12366E83}" srcOrd="18" destOrd="0" presId="urn:microsoft.com/office/officeart/2005/8/layout/target3"/>
    <dgm:cxn modelId="{C977D923-1D6B-4DEB-BFCF-CB755DF6944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VY_32_INOVACE_02_20 - Souvětí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296141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4. –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296141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81E69C-D7BB-478B-8CB2-ABB4572607B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D6A1C5-E517-4DDA-971F-A9D3C906E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193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4241124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893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určena pro žáky  5. ročníku. Žáci si na pracovních listech procvičují již probrané učivo o souvětí, rozlišují jednotlivé věty v souvětích podle přísudku, rozpoznávají spojovací výrazy, zapisují vzorce souvětí a procvičují si umístění čárky v souvětích. Učební materiál je určen pro práci na interaktivní tabuli, jednotlivé pracovní listy lze využít i v tištěné podobě.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rozlišování jednotlivých vět v souvětích, spojovací výrazy v souvětích, vyhledávání přísudku.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souvětí, přísudek, spojovací výraz, vzorec souvětí </a:t>
            </a:r>
          </a:p>
          <a:p>
            <a:r>
              <a:rPr lang="cs-CZ" dirty="0" smtClean="0"/>
              <a:t>Druh učebního materiálu: 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2. období</a:t>
            </a:r>
          </a:p>
          <a:p>
            <a:r>
              <a:rPr lang="cs-CZ" dirty="0" smtClean="0"/>
              <a:t>Věková skupina: 10  - 11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25709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Souvětí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41742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i="1" u="sng" dirty="0" smtClean="0"/>
              <a:t>Podtrhněte přísudek ve větách a určete  souvětí (počet vět, spojovací výrazy):</a:t>
            </a:r>
          </a:p>
          <a:p>
            <a:r>
              <a:rPr lang="cs-CZ" dirty="0" smtClean="0"/>
              <a:t>Napiš mi, který den mám přijet, abych zastihl tetu doma.</a:t>
            </a:r>
          </a:p>
          <a:p>
            <a:r>
              <a:rPr lang="cs-CZ" dirty="0" smtClean="0"/>
              <a:t>Když začalo pršet, všechny děti i zvířata hledaly střechu nad hlavou.</a:t>
            </a:r>
          </a:p>
          <a:p>
            <a:r>
              <a:rPr lang="cs-CZ" dirty="0" smtClean="0"/>
              <a:t>Dědeček vysadil u sloupu smuteční vrbu, která pak vyrostla v krásný strom a svými čerstvými větvemi splývala přes sloup .</a:t>
            </a:r>
          </a:p>
          <a:p>
            <a:r>
              <a:rPr lang="cs-CZ" dirty="0" smtClean="0"/>
              <a:t>Chtěl jsem jet v pátek na výlet, ale začalo pršet, a proto jsem šel raději do kina na film, který se mi velmi líbil.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7380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i="1" u="sng" dirty="0" smtClean="0"/>
              <a:t>Zapište vzorce souvětí:</a:t>
            </a:r>
          </a:p>
          <a:p>
            <a:r>
              <a:rPr lang="cs-CZ" dirty="0" smtClean="0"/>
              <a:t>Myslím si, že Petr je lepší počtář než já, protože všechny příklady spočítal bez chyby.</a:t>
            </a:r>
          </a:p>
          <a:p>
            <a:endParaRPr lang="cs-CZ" dirty="0" smtClean="0"/>
          </a:p>
          <a:p>
            <a:r>
              <a:rPr lang="cs-CZ" dirty="0" smtClean="0"/>
              <a:t>Malá Aneta se zvědavě dívala přes rameno svému staršímu bratrovi, který právě dopisoval domácí úlohu.</a:t>
            </a:r>
          </a:p>
          <a:p>
            <a:endParaRPr lang="cs-CZ" dirty="0" smtClean="0"/>
          </a:p>
          <a:p>
            <a:r>
              <a:rPr lang="cs-CZ" dirty="0" smtClean="0"/>
              <a:t>Paní učitelka se ptala dětí, kde se nachází New York.</a:t>
            </a:r>
          </a:p>
          <a:p>
            <a:endParaRPr lang="cs-CZ" dirty="0" smtClean="0"/>
          </a:p>
          <a:p>
            <a:r>
              <a:rPr lang="cs-CZ" dirty="0" smtClean="0"/>
              <a:t>Když byly děti ještě malé, maminka jim slibovala, že je jednou vezme na dalekou cestu k moři a budou poznávat exotické kraje.</a:t>
            </a:r>
          </a:p>
          <a:p>
            <a:endParaRPr lang="cs-CZ" dirty="0" smtClean="0"/>
          </a:p>
          <a:p>
            <a:r>
              <a:rPr lang="cs-CZ" dirty="0" smtClean="0"/>
              <a:t>Pan Pavelka byl hodný a pracovitý člověk, ale o jeho synovi se to říci nemohlo.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50843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i="1" u="sng" dirty="0" smtClean="0"/>
              <a:t>Vyznačte přísudek a doplňte čárky:</a:t>
            </a:r>
          </a:p>
          <a:p>
            <a:r>
              <a:rPr lang="cs-CZ" dirty="0" smtClean="0"/>
              <a:t>Téměř všichni medvědi milují med proto přepadávají hnízda divokých včel vyhrabou je drápy a smlsnou si na své pochoutce.</a:t>
            </a:r>
          </a:p>
          <a:p>
            <a:endParaRPr lang="cs-CZ" dirty="0" smtClean="0"/>
          </a:p>
          <a:p>
            <a:r>
              <a:rPr lang="cs-CZ" dirty="0" smtClean="0"/>
              <a:t>Když moucha v letu zavadí o pavučinu chytí se do ní a pavouk přispěchá aby se své kořisti zmocnil.</a:t>
            </a:r>
          </a:p>
          <a:p>
            <a:endParaRPr lang="cs-CZ" dirty="0" smtClean="0"/>
          </a:p>
          <a:p>
            <a:r>
              <a:rPr lang="cs-CZ" dirty="0" smtClean="0"/>
              <a:t>Toník podniká s dědou výlety do hor s babičkou chodí na houby a na lesní plody s kamarády hraje nejraději fotbal.</a:t>
            </a:r>
          </a:p>
          <a:p>
            <a:endParaRPr lang="cs-CZ" dirty="0" smtClean="0"/>
          </a:p>
          <a:p>
            <a:r>
              <a:rPr lang="cs-CZ" dirty="0" smtClean="0"/>
              <a:t>Nevíme dost dobře jaký význam mají sny ale vypadá to že hrají důležitou roli v našem </a:t>
            </a:r>
            <a:r>
              <a:rPr lang="cs-CZ" smtClean="0"/>
              <a:t>spánku.</a:t>
            </a:r>
          </a:p>
          <a:p>
            <a:endParaRPr lang="cs-CZ" dirty="0" smtClean="0"/>
          </a:p>
          <a:p>
            <a:r>
              <a:rPr lang="cs-CZ" dirty="0" smtClean="0"/>
              <a:t>Přemýšlel jsem jak z té situace vyváznout ale brzy mně bylo jasné že to nepůjde tak jednoduše.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15285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i="1" u="sng" dirty="0" smtClean="0"/>
              <a:t>Utvořte souvětí podle vzorců na téma: </a:t>
            </a:r>
            <a:r>
              <a:rPr lang="cs-CZ" b="1" i="1" u="sng" dirty="0" smtClean="0"/>
              <a:t>Prázdniny</a:t>
            </a:r>
          </a:p>
          <a:p>
            <a:r>
              <a:rPr lang="cs-CZ" dirty="0" smtClean="0"/>
              <a:t>V1 a V2.</a:t>
            </a:r>
          </a:p>
          <a:p>
            <a:r>
              <a:rPr lang="cs-CZ" dirty="0" smtClean="0"/>
              <a:t>V1, ale V2.</a:t>
            </a:r>
          </a:p>
          <a:p>
            <a:r>
              <a:rPr lang="cs-CZ" dirty="0" smtClean="0"/>
              <a:t>V1, V2 a V3. </a:t>
            </a:r>
          </a:p>
          <a:p>
            <a:r>
              <a:rPr lang="cs-CZ" dirty="0" smtClean="0"/>
              <a:t>Protože V1, V2 a V3.</a:t>
            </a:r>
          </a:p>
          <a:p>
            <a:r>
              <a:rPr lang="cs-CZ" dirty="0" smtClean="0"/>
              <a:t>Když V1, V2.</a:t>
            </a:r>
          </a:p>
          <a:p>
            <a:r>
              <a:rPr lang="cs-CZ" dirty="0" smtClean="0"/>
              <a:t>V1, ale V2 a V3. </a:t>
            </a:r>
          </a:p>
          <a:p>
            <a:r>
              <a:rPr lang="cs-CZ" dirty="0" smtClean="0"/>
              <a:t>V1, co V2 a co V3.</a:t>
            </a:r>
          </a:p>
          <a:p>
            <a:r>
              <a:rPr lang="cs-CZ" dirty="0" smtClean="0"/>
              <a:t>V1, protože V2.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2197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54</TotalTime>
  <Words>531</Words>
  <Application>Microsoft Office PowerPoint</Application>
  <PresentationFormat>Předvádění na obrazovce (4:3)</PresentationFormat>
  <Paragraphs>56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NewsPrint</vt:lpstr>
      <vt:lpstr>Prezentace aplikace PowerPoint</vt:lpstr>
      <vt:lpstr>Anotace</vt:lpstr>
      <vt:lpstr>Souvětí</vt:lpstr>
      <vt:lpstr>Pracovní list 1</vt:lpstr>
      <vt:lpstr>Pracovní list 2</vt:lpstr>
      <vt:lpstr>Pracovní list 3</vt:lpstr>
      <vt:lpstr>Pracovní list 4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Souvětí</dc:title>
  <cp:lastModifiedBy>Uživatel</cp:lastModifiedBy>
  <cp:revision>13</cp:revision>
  <dcterms:modified xsi:type="dcterms:W3CDTF">2012-06-28T08:20:45Z</dcterms:modified>
</cp:coreProperties>
</file>