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6778B2C-7DE8-4F70-8E31-6AC67556A303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10" name="Obdélní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élní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římá spojovací čár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Přímá spojovací čár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élní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a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a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a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8B2C-7DE8-4F70-8E31-6AC67556A303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8B2C-7DE8-4F70-8E31-6AC67556A303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6778B2C-7DE8-4F70-8E31-6AC67556A303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6778B2C-7DE8-4F70-8E31-6AC67556A303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9" name="Obdélní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římá spojovací čár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Přímá spojovací čár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élní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a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Přímá spojovací čár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8B2C-7DE8-4F70-8E31-6AC67556A303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8B2C-7DE8-4F70-8E31-6AC67556A303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6778B2C-7DE8-4F70-8E31-6AC67556A303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78B2C-7DE8-4F70-8E31-6AC67556A303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pro obsah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6778B2C-7DE8-4F70-8E31-6AC67556A303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Zástupný symbol pro zápatí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Přímá spojovací čár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pro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6778B2C-7DE8-4F70-8E31-6AC67556A303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6778B2C-7DE8-4F70-8E31-6AC67556A303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A390830-F33D-47F5-A291-9D0BD37922C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Soubor:AM486_DX2-80_and_i486_DX2-66.jpg" TargetMode="External"/><Relationship Id="rId13" Type="http://schemas.openxmlformats.org/officeDocument/2006/relationships/hyperlink" Target="http://cs.wikipedia.org/wiki/Soubor:RAM_n.jpg" TargetMode="External"/><Relationship Id="rId3" Type="http://schemas.openxmlformats.org/officeDocument/2006/relationships/hyperlink" Target="http://cs.wikipedia.org/wiki/Kl%C3%A1vesnice" TargetMode="External"/><Relationship Id="rId7" Type="http://schemas.openxmlformats.org/officeDocument/2006/relationships/hyperlink" Target="http://cs.wikipedia.org/wiki/Reproduktor" TargetMode="External"/><Relationship Id="rId12" Type="http://schemas.openxmlformats.org/officeDocument/2006/relationships/hyperlink" Target="http://cs.wikipedia.org/wiki/Soubor:ASRock_K7VT4A_Pro_Mainboard.jpg" TargetMode="External"/><Relationship Id="rId2" Type="http://schemas.openxmlformats.org/officeDocument/2006/relationships/hyperlink" Target="http://cs.wikipedia.org/wiki/Hardwar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Plotter" TargetMode="External"/><Relationship Id="rId11" Type="http://schemas.openxmlformats.org/officeDocument/2006/relationships/hyperlink" Target="http://cs.wikipedia.org/wiki/Soubor:Hdd_od_srodka.jpg" TargetMode="External"/><Relationship Id="rId5" Type="http://schemas.openxmlformats.org/officeDocument/2006/relationships/hyperlink" Target="http://cs.wikipedia.org/wiki/Monitor_(obrazovka)" TargetMode="External"/><Relationship Id="rId10" Type="http://schemas.openxmlformats.org/officeDocument/2006/relationships/hyperlink" Target="http://cs.wikipedia.org/wiki/Soubor:PowerColor_Radeon_X850XT_PE.jpg" TargetMode="External"/><Relationship Id="rId4" Type="http://schemas.openxmlformats.org/officeDocument/2006/relationships/hyperlink" Target="http://cs.wikipedia.org/wiki/Po%C4%8D%C3%ADta%C4%8Dov%C3%A1_my%C5%A1" TargetMode="External"/><Relationship Id="rId9" Type="http://schemas.openxmlformats.org/officeDocument/2006/relationships/hyperlink" Target="http://cs.wikipedia.org/wiki/Soubor:Intel_Celeron_D.jpg" TargetMode="External"/><Relationship Id="rId14" Type="http://schemas.openxmlformats.org/officeDocument/2006/relationships/hyperlink" Target="http://cs.wikipedia.org/wiki/Soubor:Plotter_Gerber_Infinity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3" Type="http://schemas.openxmlformats.org/officeDocument/2006/relationships/image" Target="../media/image3.png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" Type="http://schemas.openxmlformats.org/officeDocument/2006/relationships/slide" Target="slide3.xml"/><Relationship Id="rId16" Type="http://schemas.openxmlformats.org/officeDocument/2006/relationships/slide" Target="slide1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42910" y="235743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cs-CZ" sz="5400" dirty="0" smtClean="0"/>
              <a:t>Hardware - soutěž</a:t>
            </a:r>
            <a:endParaRPr lang="cs-CZ" sz="54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642910" y="2857496"/>
            <a:ext cx="7467600" cy="4873752"/>
          </a:xfrm>
        </p:spPr>
        <p:txBody>
          <a:bodyPr/>
          <a:lstStyle/>
          <a:p>
            <a:pPr algn="ctr"/>
            <a:endParaRPr lang="cs-CZ" dirty="0" smtClean="0"/>
          </a:p>
          <a:p>
            <a:pPr algn="ctr"/>
            <a:endParaRPr lang="cs-CZ" dirty="0" smtClean="0"/>
          </a:p>
          <a:p>
            <a:pPr algn="ctr"/>
            <a:endParaRPr lang="cs-CZ" dirty="0" smtClean="0"/>
          </a:p>
          <a:p>
            <a:pPr algn="ctr"/>
            <a:endParaRPr lang="cs-CZ" dirty="0" smtClean="0"/>
          </a:p>
          <a:p>
            <a:pPr algn="ctr"/>
            <a:endParaRPr lang="cs-CZ" dirty="0" smtClean="0"/>
          </a:p>
          <a:p>
            <a:pPr algn="ctr"/>
            <a:endParaRPr lang="cs-CZ" dirty="0" smtClean="0"/>
          </a:p>
          <a:p>
            <a:pPr algn="r">
              <a:buNone/>
            </a:pPr>
            <a:r>
              <a:rPr lang="cs-CZ" dirty="0" smtClean="0"/>
              <a:t>Radek Straka</a:t>
            </a:r>
          </a:p>
          <a:p>
            <a:pPr algn="r">
              <a:buNone/>
            </a:pPr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42852"/>
            <a:ext cx="4929222" cy="10001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Rozpoznej obrázek- 400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3600" dirty="0" smtClean="0"/>
              <a:t>Plotter</a:t>
            </a:r>
          </a:p>
          <a:p>
            <a:endParaRPr lang="cs-CZ" dirty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  <p:pic>
        <p:nvPicPr>
          <p:cNvPr id="7" name="Picture 8" descr="http://upload.wikimedia.org/wikipedia/commons/thumb/8/89/ColorPlotter.jpg/300px-ColorPlott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1643050"/>
            <a:ext cx="3429024" cy="27432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 smtClean="0"/>
              <a:t>K čemu slouží  - 100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sz="3600" dirty="0" smtClean="0"/>
              <a:t>K čemu slouží tiskárna?</a:t>
            </a:r>
          </a:p>
          <a:p>
            <a:endParaRPr lang="cs-CZ" sz="3600" dirty="0" smtClean="0"/>
          </a:p>
          <a:p>
            <a:pPr>
              <a:buNone/>
            </a:pPr>
            <a:endParaRPr lang="cs-CZ" sz="3600" dirty="0" smtClean="0"/>
          </a:p>
          <a:p>
            <a:r>
              <a:rPr lang="cs-CZ" sz="3600" dirty="0" smtClean="0"/>
              <a:t>K tisknutí obrázků či dokumentů</a:t>
            </a:r>
          </a:p>
          <a:p>
            <a:endParaRPr lang="cs-CZ" sz="3600" dirty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800" dirty="0" smtClean="0"/>
              <a:t>K čemu slouží  - 200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72452" cy="4873752"/>
          </a:xfrm>
        </p:spPr>
        <p:txBody>
          <a:bodyPr>
            <a:normAutofit/>
          </a:bodyPr>
          <a:lstStyle/>
          <a:p>
            <a:r>
              <a:rPr lang="cs-CZ" sz="3600" dirty="0" smtClean="0"/>
              <a:t>K čemu slouží pevný disk?</a:t>
            </a:r>
          </a:p>
          <a:p>
            <a:endParaRPr lang="cs-CZ" sz="3600" dirty="0" smtClean="0"/>
          </a:p>
          <a:p>
            <a:endParaRPr lang="cs-CZ" sz="3600" dirty="0" smtClean="0"/>
          </a:p>
          <a:p>
            <a:r>
              <a:rPr lang="cs-CZ" sz="3600" dirty="0" smtClean="0"/>
              <a:t>K uchovávání většího množství dat</a:t>
            </a:r>
          </a:p>
          <a:p>
            <a:endParaRPr lang="cs-CZ" sz="3600" dirty="0" smtClean="0"/>
          </a:p>
          <a:p>
            <a:endParaRPr lang="cs-CZ" sz="3600" dirty="0" smtClean="0"/>
          </a:p>
          <a:p>
            <a:endParaRPr lang="cs-CZ" sz="3600" dirty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800" dirty="0" smtClean="0"/>
              <a:t>K čemu slouží  - 300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sz="3600" dirty="0" smtClean="0"/>
              <a:t>K čemu slouží základní deska?</a:t>
            </a:r>
          </a:p>
          <a:p>
            <a:endParaRPr lang="cs-CZ" sz="3600" dirty="0" smtClean="0"/>
          </a:p>
          <a:p>
            <a:endParaRPr lang="cs-CZ" sz="3600" dirty="0" smtClean="0"/>
          </a:p>
          <a:p>
            <a:pPr lvl="0"/>
            <a:r>
              <a:rPr lang="cs-CZ" sz="3600" dirty="0" smtClean="0"/>
              <a:t>Propojuje jednotlivé součástky počítače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800" dirty="0" smtClean="0"/>
              <a:t>K čemu slouží  - 400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58138" cy="4873752"/>
          </a:xfrm>
        </p:spPr>
        <p:txBody>
          <a:bodyPr>
            <a:normAutofit/>
          </a:bodyPr>
          <a:lstStyle/>
          <a:p>
            <a:r>
              <a:rPr lang="cs-CZ" sz="3600" dirty="0" smtClean="0"/>
              <a:t>K čemu slouží grafická karta?</a:t>
            </a:r>
          </a:p>
          <a:p>
            <a:endParaRPr lang="cs-CZ" sz="3600" dirty="0" smtClean="0"/>
          </a:p>
          <a:p>
            <a:endParaRPr lang="cs-CZ" sz="3600" dirty="0" smtClean="0"/>
          </a:p>
          <a:p>
            <a:r>
              <a:rPr lang="cs-CZ" sz="3600" dirty="0" smtClean="0"/>
              <a:t>Vytváří grafický výstup na monitoru</a:t>
            </a:r>
          </a:p>
          <a:p>
            <a:endParaRPr lang="cs-CZ" sz="3600" dirty="0" smtClean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 smtClean="0"/>
              <a:t>Vstupní nebo výstupní - 100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sz="3600" dirty="0" smtClean="0"/>
              <a:t>Klávesnice je vstupní nebo výstupní hardware?</a:t>
            </a:r>
          </a:p>
          <a:p>
            <a:endParaRPr lang="cs-CZ" sz="3600" dirty="0" smtClean="0"/>
          </a:p>
          <a:p>
            <a:endParaRPr lang="cs-CZ" sz="3600" dirty="0" smtClean="0"/>
          </a:p>
          <a:p>
            <a:r>
              <a:rPr lang="cs-CZ" sz="3600" dirty="0" smtClean="0"/>
              <a:t>Vstupní</a:t>
            </a:r>
            <a:endParaRPr lang="cs-CZ" sz="3600" dirty="0"/>
          </a:p>
        </p:txBody>
      </p:sp>
      <p:pic>
        <p:nvPicPr>
          <p:cNvPr id="7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800" dirty="0" smtClean="0"/>
              <a:t>Vstupní nebo výstupní - 200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sz="3600" dirty="0" smtClean="0"/>
              <a:t>Scanner je vstupní nebo výstupní hardware?</a:t>
            </a:r>
          </a:p>
          <a:p>
            <a:endParaRPr lang="cs-CZ" sz="3600" dirty="0" smtClean="0"/>
          </a:p>
          <a:p>
            <a:endParaRPr lang="cs-CZ" sz="3600" dirty="0" smtClean="0"/>
          </a:p>
          <a:p>
            <a:r>
              <a:rPr lang="cs-CZ" sz="3600" dirty="0" smtClean="0"/>
              <a:t>Vstupní</a:t>
            </a:r>
          </a:p>
          <a:p>
            <a:endParaRPr lang="cs-CZ" sz="3600" dirty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800" dirty="0" smtClean="0"/>
              <a:t>Vstupní nebo výstupní - 300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sz="3600" dirty="0" smtClean="0"/>
              <a:t>Reproduktor je vstupní nebo výstupní hardware?</a:t>
            </a:r>
          </a:p>
          <a:p>
            <a:endParaRPr lang="cs-CZ" sz="3600" dirty="0" smtClean="0"/>
          </a:p>
          <a:p>
            <a:endParaRPr lang="cs-CZ" sz="3600" dirty="0" smtClean="0"/>
          </a:p>
          <a:p>
            <a:r>
              <a:rPr lang="cs-CZ" sz="3600" dirty="0" smtClean="0"/>
              <a:t>Výstupní</a:t>
            </a:r>
          </a:p>
          <a:p>
            <a:endParaRPr lang="cs-CZ" dirty="0" smtClean="0"/>
          </a:p>
          <a:p>
            <a:pPr>
              <a:buNone/>
            </a:pPr>
            <a:endParaRPr lang="cs-CZ" dirty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800" dirty="0" smtClean="0"/>
              <a:t>Vstupní nebo výstupní - 400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sz="3600" dirty="0" smtClean="0"/>
              <a:t>Plotter je vstupní nebo výstupní hardware?</a:t>
            </a:r>
          </a:p>
          <a:p>
            <a:endParaRPr lang="cs-CZ" sz="3600" dirty="0" smtClean="0"/>
          </a:p>
          <a:p>
            <a:endParaRPr lang="cs-CZ" sz="3600" dirty="0" smtClean="0"/>
          </a:p>
          <a:p>
            <a:r>
              <a:rPr lang="cs-CZ" sz="3600" dirty="0" smtClean="0"/>
              <a:t>Výstupní</a:t>
            </a:r>
          </a:p>
          <a:p>
            <a:endParaRPr lang="cs-CZ" sz="3600" dirty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 smtClean="0">
                <a:hlinkClick r:id="rId2"/>
              </a:rPr>
              <a:t>http://cs.wikipedia.org/wiki/Hardware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http://cs.wikipedia.org/wiki/Kl%C3%A1vesnice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http://cs.wikipedia.org/wiki/Po%C4%8D%C3%ADta%C4%8Dov%C3%A1_my%C5%A1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http://cs.wikipedia.org/wiki/Monitor_(obrazovka)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http://cs.wikipedia.org/wiki/Plotter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http://cs.wikipedia.org/wiki/Reproduktor</a:t>
            </a:r>
            <a:endParaRPr lang="cs-CZ" dirty="0" smtClean="0"/>
          </a:p>
          <a:p>
            <a:r>
              <a:rPr lang="cs-CZ" dirty="0" smtClean="0">
                <a:hlinkClick r:id="rId8"/>
              </a:rPr>
              <a:t>http://cs.wikipedia.org/wiki/Soubor:AM486_DX2-80_and_i486_DX2-66.jpg</a:t>
            </a:r>
            <a:endParaRPr lang="cs-CZ" dirty="0" smtClean="0"/>
          </a:p>
          <a:p>
            <a:r>
              <a:rPr lang="cs-CZ" dirty="0" smtClean="0">
                <a:hlinkClick r:id="rId9"/>
              </a:rPr>
              <a:t>http://cs.wikipedia.org/wiki/Soubor:Intel_Celeron_D.jpg</a:t>
            </a:r>
            <a:endParaRPr lang="cs-CZ" dirty="0" smtClean="0"/>
          </a:p>
          <a:p>
            <a:r>
              <a:rPr lang="cs-CZ" dirty="0" smtClean="0">
                <a:hlinkClick r:id="rId10"/>
              </a:rPr>
              <a:t>http://cs.wikipedia.org/wiki/Soubor:PowerColor_Radeon_X850XT_PE.jpg</a:t>
            </a:r>
            <a:endParaRPr lang="cs-CZ" dirty="0" smtClean="0"/>
          </a:p>
          <a:p>
            <a:r>
              <a:rPr lang="cs-CZ" dirty="0" smtClean="0">
                <a:hlinkClick r:id="rId11"/>
              </a:rPr>
              <a:t>http://cs.wikipedia.org/wiki/Soubor:Hdd_od_srodka.jpg</a:t>
            </a:r>
            <a:endParaRPr lang="cs-CZ" dirty="0" smtClean="0"/>
          </a:p>
          <a:p>
            <a:r>
              <a:rPr lang="cs-CZ" dirty="0" smtClean="0">
                <a:hlinkClick r:id="rId12"/>
              </a:rPr>
              <a:t>http://cs.wikipedia.org/wiki/Soubor:ASRock_K7VT4A_Pro_Mainboard.jpg</a:t>
            </a:r>
            <a:endParaRPr lang="cs-CZ" dirty="0" smtClean="0"/>
          </a:p>
          <a:p>
            <a:r>
              <a:rPr lang="cs-CZ" b="1" dirty="0" smtClean="0">
                <a:hlinkClick r:id="rId13"/>
              </a:rPr>
              <a:t>http://cs.wikipedia.org/wiki/Soubor:RAM_n.jpg</a:t>
            </a:r>
            <a:endParaRPr lang="cs-CZ" b="1" dirty="0" smtClean="0"/>
          </a:p>
          <a:p>
            <a:r>
              <a:rPr lang="cs-CZ" b="1" dirty="0" smtClean="0">
                <a:hlinkClick r:id="rId14"/>
              </a:rPr>
              <a:t>http://cs.wikipedia.org/wiki/Soubor:Plotter_Gerber_Infinity.jpg</a:t>
            </a:r>
            <a:endParaRPr lang="cs-CZ" b="1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Hardware obecně</a:t>
                      </a:r>
                      <a:endParaRPr lang="cs-CZ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Rozpoznej obrázek</a:t>
                      </a:r>
                      <a:endParaRPr lang="cs-CZ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K čemu slouží</a:t>
                      </a:r>
                      <a:endParaRPr lang="cs-CZ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/>
                        <a:t>Vstupní nebo výstupní </a:t>
                      </a:r>
                      <a:endParaRPr lang="cs-CZ" sz="2800" dirty="0"/>
                    </a:p>
                  </a:txBody>
                  <a:tcPr anchor="ctr"/>
                </a:tc>
              </a:tr>
              <a:tr h="1371600"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100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100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100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100</a:t>
                      </a:r>
                      <a:endParaRPr lang="cs-CZ" sz="4000" dirty="0"/>
                    </a:p>
                  </a:txBody>
                  <a:tcPr anchor="ctr"/>
                </a:tc>
              </a:tr>
              <a:tr h="1371600"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200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200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200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200</a:t>
                      </a:r>
                      <a:endParaRPr lang="cs-CZ" sz="4000" dirty="0"/>
                    </a:p>
                  </a:txBody>
                  <a:tcPr anchor="ctr"/>
                </a:tc>
              </a:tr>
              <a:tr h="1371600"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300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300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300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300</a:t>
                      </a:r>
                      <a:endParaRPr lang="cs-CZ" sz="4000" dirty="0"/>
                    </a:p>
                  </a:txBody>
                  <a:tcPr anchor="ctr"/>
                </a:tc>
              </a:tr>
              <a:tr h="1371600"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400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400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400</a:t>
                      </a:r>
                      <a:endParaRPr lang="cs-CZ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4000" dirty="0" smtClean="0"/>
                        <a:t>  400</a:t>
                      </a:r>
                      <a:endParaRPr lang="cs-CZ" sz="400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026" name="Picture 2" descr="C:\Documents and Settings\Ondra\Local Settings\Temporary Internet Files\Content.IE5\P2H3G0KD\MC900442145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643050"/>
            <a:ext cx="786458" cy="823908"/>
          </a:xfrm>
          <a:prstGeom prst="rect">
            <a:avLst/>
          </a:prstGeom>
          <a:noFill/>
        </p:spPr>
      </p:pic>
      <p:pic>
        <p:nvPicPr>
          <p:cNvPr id="6" name="Picture 2" descr="C:\Documents and Settings\Ondra\Local Settings\Temporary Internet Files\Content.IE5\P2H3G0KD\MC900442145[1]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3071810"/>
            <a:ext cx="786458" cy="823908"/>
          </a:xfrm>
          <a:prstGeom prst="rect">
            <a:avLst/>
          </a:prstGeom>
          <a:noFill/>
        </p:spPr>
      </p:pic>
      <p:pic>
        <p:nvPicPr>
          <p:cNvPr id="7" name="Picture 2" descr="C:\Documents and Settings\Ondra\Local Settings\Temporary Internet Files\Content.IE5\P2H3G0KD\MC900442145[1]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4357694"/>
            <a:ext cx="786458" cy="823908"/>
          </a:xfrm>
          <a:prstGeom prst="rect">
            <a:avLst/>
          </a:prstGeom>
          <a:noFill/>
        </p:spPr>
      </p:pic>
      <p:pic>
        <p:nvPicPr>
          <p:cNvPr id="8" name="Picture 2" descr="C:\Documents and Settings\Ondra\Local Settings\Temporary Internet Files\Content.IE5\P2H3G0KD\MC900442145[1]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5786454"/>
            <a:ext cx="786458" cy="823908"/>
          </a:xfrm>
          <a:prstGeom prst="rect">
            <a:avLst/>
          </a:prstGeom>
          <a:noFill/>
        </p:spPr>
      </p:pic>
      <p:pic>
        <p:nvPicPr>
          <p:cNvPr id="10" name="Picture 2" descr="C:\Documents and Settings\Ondra\Local Settings\Temporary Internet Files\Content.IE5\P2H3G0KD\MC900442145[1]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1643050"/>
            <a:ext cx="786458" cy="823908"/>
          </a:xfrm>
          <a:prstGeom prst="rect">
            <a:avLst/>
          </a:prstGeom>
          <a:noFill/>
        </p:spPr>
      </p:pic>
      <p:pic>
        <p:nvPicPr>
          <p:cNvPr id="11" name="Picture 2" descr="C:\Documents and Settings\Ondra\Local Settings\Temporary Internet Files\Content.IE5\P2H3G0KD\MC900442145[1]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000372"/>
            <a:ext cx="786458" cy="823908"/>
          </a:xfrm>
          <a:prstGeom prst="rect">
            <a:avLst/>
          </a:prstGeom>
          <a:noFill/>
        </p:spPr>
      </p:pic>
      <p:pic>
        <p:nvPicPr>
          <p:cNvPr id="12" name="Picture 2" descr="C:\Documents and Settings\Ondra\Local Settings\Temporary Internet Files\Content.IE5\P2H3G0KD\MC900442145[1]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4357694"/>
            <a:ext cx="786458" cy="823908"/>
          </a:xfrm>
          <a:prstGeom prst="rect">
            <a:avLst/>
          </a:prstGeom>
          <a:noFill/>
        </p:spPr>
      </p:pic>
      <p:pic>
        <p:nvPicPr>
          <p:cNvPr id="13" name="Picture 2" descr="C:\Documents and Settings\Ondra\Local Settings\Temporary Internet Files\Content.IE5\P2H3G0KD\MC900442145[1]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5786454"/>
            <a:ext cx="786458" cy="823908"/>
          </a:xfrm>
          <a:prstGeom prst="rect">
            <a:avLst/>
          </a:prstGeom>
          <a:noFill/>
        </p:spPr>
      </p:pic>
      <p:pic>
        <p:nvPicPr>
          <p:cNvPr id="14" name="Picture 2" descr="C:\Documents and Settings\Ondra\Local Settings\Temporary Internet Files\Content.IE5\P2H3G0KD\MC900442145[1]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1643050"/>
            <a:ext cx="786458" cy="823908"/>
          </a:xfrm>
          <a:prstGeom prst="rect">
            <a:avLst/>
          </a:prstGeom>
          <a:noFill/>
        </p:spPr>
      </p:pic>
      <p:pic>
        <p:nvPicPr>
          <p:cNvPr id="15" name="Picture 2" descr="C:\Documents and Settings\Ondra\Local Settings\Temporary Internet Files\Content.IE5\P2H3G0KD\MC900442145[1]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3071810"/>
            <a:ext cx="786458" cy="823908"/>
          </a:xfrm>
          <a:prstGeom prst="rect">
            <a:avLst/>
          </a:prstGeom>
          <a:noFill/>
        </p:spPr>
      </p:pic>
      <p:pic>
        <p:nvPicPr>
          <p:cNvPr id="16" name="Picture 2" descr="C:\Documents and Settings\Ondra\Local Settings\Temporary Internet Files\Content.IE5\P2H3G0KD\MC900442145[1]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4357694"/>
            <a:ext cx="786458" cy="823908"/>
          </a:xfrm>
          <a:prstGeom prst="rect">
            <a:avLst/>
          </a:prstGeom>
          <a:noFill/>
        </p:spPr>
      </p:pic>
      <p:pic>
        <p:nvPicPr>
          <p:cNvPr id="17" name="Picture 2" descr="C:\Documents and Settings\Ondra\Local Settings\Temporary Internet Files\Content.IE5\P2H3G0KD\MC900442145[1]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5786454"/>
            <a:ext cx="786458" cy="823908"/>
          </a:xfrm>
          <a:prstGeom prst="rect">
            <a:avLst/>
          </a:prstGeom>
          <a:noFill/>
        </p:spPr>
      </p:pic>
      <p:pic>
        <p:nvPicPr>
          <p:cNvPr id="18" name="Picture 2" descr="C:\Documents and Settings\Ondra\Local Settings\Temporary Internet Files\Content.IE5\P2H3G0KD\MC900442145[1].pn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1643050"/>
            <a:ext cx="786458" cy="823908"/>
          </a:xfrm>
          <a:prstGeom prst="rect">
            <a:avLst/>
          </a:prstGeom>
          <a:noFill/>
        </p:spPr>
      </p:pic>
      <p:pic>
        <p:nvPicPr>
          <p:cNvPr id="19" name="Picture 2" descr="C:\Documents and Settings\Ondra\Local Settings\Temporary Internet Files\Content.IE5\P2H3G0KD\MC900442145[1].pn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3000372"/>
            <a:ext cx="786458" cy="823908"/>
          </a:xfrm>
          <a:prstGeom prst="rect">
            <a:avLst/>
          </a:prstGeom>
          <a:noFill/>
        </p:spPr>
      </p:pic>
      <p:pic>
        <p:nvPicPr>
          <p:cNvPr id="20" name="Picture 2" descr="C:\Documents and Settings\Ondra\Local Settings\Temporary Internet Files\Content.IE5\P2H3G0KD\MC900442145[1].png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4429132"/>
            <a:ext cx="786458" cy="823908"/>
          </a:xfrm>
          <a:prstGeom prst="rect">
            <a:avLst/>
          </a:prstGeom>
          <a:noFill/>
        </p:spPr>
      </p:pic>
      <p:pic>
        <p:nvPicPr>
          <p:cNvPr id="21" name="Picture 2" descr="C:\Documents and Settings\Ondra\Local Settings\Temporary Internet Files\Content.IE5\P2H3G0KD\MC900442145[1].png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5786454"/>
            <a:ext cx="786458" cy="823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Hardware obecně - 100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sz="3600" dirty="0" smtClean="0"/>
              <a:t>Byl by schopen počítač fungovat bez součástek hardware?</a:t>
            </a:r>
          </a:p>
          <a:p>
            <a:pPr>
              <a:buNone/>
            </a:pPr>
            <a:endParaRPr lang="cs-CZ" sz="3600" dirty="0" smtClean="0"/>
          </a:p>
          <a:p>
            <a:r>
              <a:rPr lang="cs-CZ" sz="3600" dirty="0" smtClean="0"/>
              <a:t>NE</a:t>
            </a:r>
            <a:endParaRPr lang="cs-CZ" sz="3600" dirty="0"/>
          </a:p>
        </p:txBody>
      </p:sp>
      <p:pic>
        <p:nvPicPr>
          <p:cNvPr id="2050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66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Hardware obecně - 200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sz="3600" dirty="0" smtClean="0"/>
              <a:t>Co je to hardware?</a:t>
            </a:r>
          </a:p>
          <a:p>
            <a:pPr>
              <a:buNone/>
            </a:pPr>
            <a:endParaRPr lang="cs-CZ" sz="3600" dirty="0" smtClean="0"/>
          </a:p>
          <a:p>
            <a:r>
              <a:rPr lang="cs-CZ" sz="3600" dirty="0" smtClean="0"/>
              <a:t>Fyzicky existující technické vybavení počítače</a:t>
            </a:r>
          </a:p>
          <a:p>
            <a:endParaRPr lang="cs-CZ" sz="3600" dirty="0"/>
          </a:p>
        </p:txBody>
      </p:sp>
      <p:pic>
        <p:nvPicPr>
          <p:cNvPr id="6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Hardware obecně - 300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sz="3600" dirty="0" smtClean="0"/>
              <a:t>Co je to výstupní hardware?</a:t>
            </a:r>
          </a:p>
          <a:p>
            <a:pPr>
              <a:buNone/>
            </a:pPr>
            <a:endParaRPr lang="cs-CZ" sz="3600" dirty="0" smtClean="0"/>
          </a:p>
          <a:p>
            <a:r>
              <a:rPr lang="cs-CZ" sz="3600" dirty="0" smtClean="0"/>
              <a:t>Hardware, který předává data od počítače k uživateli</a:t>
            </a:r>
          </a:p>
          <a:p>
            <a:endParaRPr lang="cs-CZ" dirty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Hardware obecně - 400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sz="3600" dirty="0" smtClean="0"/>
              <a:t>Z jakého anglického významu je odvozeno slovo hardware?</a:t>
            </a:r>
          </a:p>
          <a:p>
            <a:pPr>
              <a:buNone/>
            </a:pPr>
            <a:endParaRPr lang="cs-CZ" sz="3600" dirty="0" smtClean="0"/>
          </a:p>
          <a:p>
            <a:r>
              <a:rPr lang="cs-CZ" sz="3600" dirty="0" smtClean="0"/>
              <a:t>Z anglického významu „železářské zboží“ nebo také „nářadí“</a:t>
            </a:r>
            <a:endParaRPr lang="cs-CZ" sz="3600" dirty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Rozpoznej obrázek- 100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3600" dirty="0" smtClean="0"/>
              <a:t>Monitor</a:t>
            </a:r>
            <a:endParaRPr lang="cs-CZ" sz="3600" dirty="0"/>
          </a:p>
        </p:txBody>
      </p:sp>
      <p:pic>
        <p:nvPicPr>
          <p:cNvPr id="6" name="Picture 2" descr="http://upload.wikimedia.org/wikipedia/commons/thumb/7/7e/LG_L194WT-SF_LCD_monitor.jpg/220px-LG_L194WT-SF_LCD_moni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571612"/>
            <a:ext cx="2928958" cy="2516242"/>
          </a:xfrm>
          <a:prstGeom prst="rect">
            <a:avLst/>
          </a:prstGeom>
          <a:noFill/>
        </p:spPr>
      </p:pic>
      <p:pic>
        <p:nvPicPr>
          <p:cNvPr id="7" name="Picture 2" descr="C:\Documents and Settings\Ondra\Local Settings\Temporary Internet Files\Content.IE5\4NUAGI3N\MC900441497[1]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Rozpoznej obrázek- 200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571472" y="1643050"/>
            <a:ext cx="7467600" cy="4873752"/>
          </a:xfrm>
        </p:spPr>
        <p:txBody>
          <a:bodyPr>
            <a:normAutofit/>
          </a:bodyPr>
          <a:lstStyle/>
          <a:p>
            <a:endParaRPr lang="cs-CZ" sz="3600" dirty="0" smtClean="0"/>
          </a:p>
          <a:p>
            <a:endParaRPr lang="cs-CZ" sz="3600" dirty="0" smtClean="0"/>
          </a:p>
          <a:p>
            <a:endParaRPr lang="cs-CZ" sz="3600" dirty="0" smtClean="0"/>
          </a:p>
          <a:p>
            <a:endParaRPr lang="cs-CZ" sz="3600" dirty="0" smtClean="0"/>
          </a:p>
          <a:p>
            <a:endParaRPr lang="cs-CZ" sz="3600" dirty="0" smtClean="0"/>
          </a:p>
          <a:p>
            <a:r>
              <a:rPr lang="cs-CZ" sz="3600" dirty="0" smtClean="0"/>
              <a:t>Pevný disk</a:t>
            </a:r>
            <a:endParaRPr lang="cs-CZ" sz="3600" dirty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  <p:pic>
        <p:nvPicPr>
          <p:cNvPr id="6" name="Picture 4" descr="Soubor:Hdd od srod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1643050"/>
            <a:ext cx="4000528" cy="2830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Rozpoznej obrázek- 300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3600" dirty="0" smtClean="0"/>
              <a:t>Základní deska</a:t>
            </a:r>
            <a:endParaRPr lang="cs-CZ" sz="3600" dirty="0"/>
          </a:p>
        </p:txBody>
      </p:sp>
      <p:pic>
        <p:nvPicPr>
          <p:cNvPr id="5" name="Picture 2" descr="C:\Documents and Settings\Ondra\Local Settings\Temporary Internet Files\Content.IE5\4NUAGI3N\MC900441497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429264"/>
            <a:ext cx="1114192" cy="1114192"/>
          </a:xfrm>
          <a:prstGeom prst="rect">
            <a:avLst/>
          </a:prstGeom>
          <a:noFill/>
        </p:spPr>
      </p:pic>
      <p:pic>
        <p:nvPicPr>
          <p:cNvPr id="6" name="Picture 6" descr="Soubor:ASRock K7VT4A Pro Mainboar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1643050"/>
            <a:ext cx="4552422" cy="29021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ýř">
  <a:themeElements>
    <a:clrScheme name="Arkýř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Arkýř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rkýř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71</TotalTime>
  <Words>291</Words>
  <Application>Microsoft Office PowerPoint</Application>
  <PresentationFormat>Předvádění na obrazovce (4:3)</PresentationFormat>
  <Paragraphs>137</Paragraphs>
  <Slides>19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0" baseType="lpstr">
      <vt:lpstr>Arkýř</vt:lpstr>
      <vt:lpstr>Hardware - soutěž</vt:lpstr>
      <vt:lpstr>Snímek 2</vt:lpstr>
      <vt:lpstr>Hardware obecně - 100</vt:lpstr>
      <vt:lpstr>Hardware obecně - 200</vt:lpstr>
      <vt:lpstr>Hardware obecně - 300</vt:lpstr>
      <vt:lpstr>Hardware obecně - 400</vt:lpstr>
      <vt:lpstr>Rozpoznej obrázek- 100</vt:lpstr>
      <vt:lpstr>Rozpoznej obrázek- 200</vt:lpstr>
      <vt:lpstr>Rozpoznej obrázek- 300</vt:lpstr>
      <vt:lpstr>Rozpoznej obrázek- 400</vt:lpstr>
      <vt:lpstr>K čemu slouží  - 100</vt:lpstr>
      <vt:lpstr>K čemu slouží  - 200</vt:lpstr>
      <vt:lpstr>K čemu slouží  - 300</vt:lpstr>
      <vt:lpstr>K čemu slouží  - 400</vt:lpstr>
      <vt:lpstr>Vstupní nebo výstupní - 100</vt:lpstr>
      <vt:lpstr>Vstupní nebo výstupní - 200</vt:lpstr>
      <vt:lpstr>Vstupní nebo výstupní - 300</vt:lpstr>
      <vt:lpstr>Vstupní nebo výstupní - 400</vt:lpstr>
      <vt:lpstr>Zdroje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Ondra</dc:creator>
  <cp:lastModifiedBy>Ondra</cp:lastModifiedBy>
  <cp:revision>9</cp:revision>
  <dcterms:created xsi:type="dcterms:W3CDTF">2012-04-22T08:52:18Z</dcterms:created>
  <dcterms:modified xsi:type="dcterms:W3CDTF">2012-11-22T16:45:31Z</dcterms:modified>
</cp:coreProperties>
</file>