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  <p:sldId id="266" r:id="rId13"/>
    <p:sldId id="265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B842A2-D9A8-46F9-AA0E-4B11CEA71681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C203BC-3739-4531-A533-F4B148BAFCB0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203BC-3739-4531-A533-F4B148BAFCB0}" type="slidenum">
              <a:rPr lang="cs-CZ" smtClean="0"/>
              <a:pPr/>
              <a:t>12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7540CA8-0692-4B9A-9E9B-7F9D2269BE59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10" name="Obdélní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élní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římá spojovací čár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Přímá spojovací čár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élní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a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a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a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EFE9D84-89A0-44BF-A443-65CB445026C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40CA8-0692-4B9A-9E9B-7F9D2269BE59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E9D84-89A0-44BF-A443-65CB445026C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40CA8-0692-4B9A-9E9B-7F9D2269BE59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E9D84-89A0-44BF-A443-65CB445026C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7540CA8-0692-4B9A-9E9B-7F9D2269BE59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EFE9D84-89A0-44BF-A443-65CB445026C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7540CA8-0692-4B9A-9E9B-7F9D2269BE59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9" name="Obdélní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Přímá spojovací čár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Přímá spojovací čár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élní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a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a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a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Přímá spojovací čár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EFE9D84-89A0-44BF-A443-65CB445026C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40CA8-0692-4B9A-9E9B-7F9D2269BE59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E9D84-89A0-44BF-A443-65CB445026C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40CA8-0692-4B9A-9E9B-7F9D2269BE59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E9D84-89A0-44BF-A443-65CB445026C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7540CA8-0692-4B9A-9E9B-7F9D2269BE59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EFE9D84-89A0-44BF-A443-65CB445026C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40CA8-0692-4B9A-9E9B-7F9D2269BE59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E9D84-89A0-44BF-A443-65CB445026C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pro obsah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7540CA8-0692-4B9A-9E9B-7F9D2269BE59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EFE9D84-89A0-44BF-A443-65CB445026C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Zástupný symbol pro zápatí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Přímá spojovací čár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pro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7540CA8-0692-4B9A-9E9B-7F9D2269BE59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EFE9D84-89A0-44BF-A443-65CB445026C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7540CA8-0692-4B9A-9E9B-7F9D2269BE59}" type="datetimeFigureOut">
              <a:rPr lang="cs-CZ" smtClean="0"/>
              <a:pPr/>
              <a:t>22.11.2012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EFE9D84-89A0-44BF-A443-65CB445026C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%C4%8C%C3%ADslicov%C3%A1_technika" TargetMode="External"/><Relationship Id="rId2" Type="http://schemas.openxmlformats.org/officeDocument/2006/relationships/hyperlink" Target="http://cs.wikipedia.org/wiki/Po%C4%8D%C3%ADta%C4%8Dov%C3%A1_s%C3%AD%C5%A5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.wikipedia.org/wiki/Soubor:Internet_map_1024.jpg" TargetMode="External"/><Relationship Id="rId4" Type="http://schemas.openxmlformats.org/officeDocument/2006/relationships/hyperlink" Target="http://cs.wikipedia.org/wiki/Peer-to-peer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Počítačová </a:t>
            </a:r>
            <a:r>
              <a:rPr lang="cs-CZ" dirty="0" smtClean="0"/>
              <a:t>síť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14290"/>
            <a:ext cx="4643470" cy="11319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Dělení sítí podle druhů přenášených signálů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7200" indent="-457200">
              <a:buNone/>
            </a:pPr>
            <a:r>
              <a:rPr lang="cs-CZ" b="1" dirty="0" smtClean="0"/>
              <a:t>1) Analogová síť</a:t>
            </a:r>
          </a:p>
          <a:p>
            <a:r>
              <a:rPr lang="cs-CZ" dirty="0" smtClean="0"/>
              <a:t>Pracuje pouze s analogovým proměnným signálem</a:t>
            </a:r>
            <a:endParaRPr lang="cs-CZ" b="1" dirty="0" smtClean="0"/>
          </a:p>
          <a:p>
            <a:endParaRPr lang="cs-CZ" b="1" dirty="0" smtClean="0"/>
          </a:p>
          <a:p>
            <a:pPr marL="457200" indent="-457200">
              <a:buNone/>
            </a:pPr>
            <a:r>
              <a:rPr lang="cs-CZ" b="1" dirty="0" smtClean="0"/>
              <a:t>2) Digitální síť</a:t>
            </a:r>
          </a:p>
          <a:p>
            <a:r>
              <a:rPr lang="cs-CZ" dirty="0" smtClean="0"/>
              <a:t>Obsahují jednotlivé šířky analogové úrovně</a:t>
            </a:r>
            <a:endParaRPr lang="cs-CZ" dirty="0"/>
          </a:p>
        </p:txBody>
      </p:sp>
      <p:pic>
        <p:nvPicPr>
          <p:cNvPr id="24578" name="Picture 2" descr="C:\Documents and Settings\Ondra\Local Settings\Temporary Internet Files\Content.IE5\XW4HJWA4\MC900340648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4929198"/>
            <a:ext cx="1824228" cy="15188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Dělení podle postavení uzlů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457200" indent="-457200">
              <a:buNone/>
            </a:pPr>
            <a:r>
              <a:rPr lang="cs-CZ" b="1" dirty="0" smtClean="0"/>
              <a:t>1) Peer-to-peer</a:t>
            </a:r>
          </a:p>
          <a:p>
            <a:pPr marL="457200" indent="-457200"/>
            <a:r>
              <a:rPr lang="cs-CZ" dirty="0" smtClean="0"/>
              <a:t>Všechny počítače (uzly) jsou si v síti rovny</a:t>
            </a:r>
            <a:endParaRPr lang="cs-CZ" b="1" dirty="0" smtClean="0"/>
          </a:p>
          <a:p>
            <a:pPr marL="457200" indent="-457200"/>
            <a:r>
              <a:rPr lang="cs-CZ" dirty="0" err="1" smtClean="0"/>
              <a:t>BitTorrent</a:t>
            </a:r>
            <a:r>
              <a:rPr lang="cs-CZ" dirty="0" smtClean="0"/>
              <a:t>, µ</a:t>
            </a:r>
            <a:r>
              <a:rPr lang="cs-CZ" dirty="0" err="1" smtClean="0"/>
              <a:t>Torrent</a:t>
            </a:r>
            <a:endParaRPr lang="cs-CZ" b="1" dirty="0" smtClean="0"/>
          </a:p>
          <a:p>
            <a:pPr>
              <a:buNone/>
            </a:pPr>
            <a:endParaRPr lang="cs-CZ" b="1" dirty="0" smtClean="0"/>
          </a:p>
          <a:p>
            <a:pPr>
              <a:buNone/>
            </a:pPr>
            <a:r>
              <a:rPr lang="cs-CZ" b="1" dirty="0" smtClean="0"/>
              <a:t>2) Klient-server</a:t>
            </a:r>
          </a:p>
          <a:p>
            <a:r>
              <a:rPr lang="cs-CZ" dirty="0" smtClean="0"/>
              <a:t>Jeden počítač nadřazen jinému počítači</a:t>
            </a:r>
            <a:endParaRPr lang="cs-CZ" b="1" dirty="0" smtClean="0"/>
          </a:p>
          <a:p>
            <a:r>
              <a:rPr lang="cs-CZ" dirty="0" smtClean="0"/>
              <a:t> WWW server</a:t>
            </a:r>
            <a:endParaRPr lang="cs-CZ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1143008" cy="6500858"/>
          </a:xfrm>
        </p:spPr>
        <p:txBody>
          <a:bodyPr vert="vert270">
            <a:noAutofit/>
          </a:bodyPr>
          <a:lstStyle/>
          <a:p>
            <a:r>
              <a:rPr lang="cs-CZ" sz="3200" b="1" dirty="0" smtClean="0"/>
              <a:t>Propojené sítí do internetu</a:t>
            </a:r>
            <a:endParaRPr lang="cs-CZ" sz="3200" b="1" dirty="0"/>
          </a:p>
        </p:txBody>
      </p:sp>
      <p:pic>
        <p:nvPicPr>
          <p:cNvPr id="8194" name="Picture 2" descr="Soubor:Internet map 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0"/>
            <a:ext cx="6858016" cy="6858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(06.05.2012)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http://cs.wikipedia.org/wiki/Po%C4%8D%C3%ADta%C4%8Dov%C3%A1_s%C3%AD%C5%A5</a:t>
            </a:r>
          </a:p>
          <a:p>
            <a:r>
              <a:rPr lang="cs-CZ" dirty="0" smtClean="0">
                <a:hlinkClick r:id="rId3"/>
              </a:rPr>
              <a:t>http://cs.wikipedia.org/wiki/%C4%8C%C3%ADslicov%C3%A1_technika#Digit.C3.A1ln.C3.AD_s.C3.AD.C5.A5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</a:t>
            </a:r>
            <a:r>
              <a:rPr lang="cs-CZ" dirty="0" smtClean="0">
                <a:hlinkClick r:id="rId4"/>
              </a:rPr>
              <a:t>cs.wikipedia.org/wiki/Peer-to-peer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</a:t>
            </a:r>
            <a:r>
              <a:rPr lang="cs-CZ" dirty="0" smtClean="0">
                <a:hlinkClick r:id="rId5"/>
              </a:rPr>
              <a:t>cs.wikipedia.org/wiki/Soubor:Internet_map_1024.jpg</a:t>
            </a: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Počítačová síť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Technické prostředky, které spolu mají spojení a vyměňují si informace mezi počítači</a:t>
            </a:r>
          </a:p>
          <a:p>
            <a:pPr>
              <a:buNone/>
            </a:pPr>
            <a:endParaRPr lang="cs-CZ" u="sng" dirty="0" smtClean="0"/>
          </a:p>
          <a:p>
            <a:pPr>
              <a:buNone/>
            </a:pPr>
            <a:r>
              <a:rPr lang="cs-CZ" u="sng" dirty="0" smtClean="0"/>
              <a:t>Umožňují uživatelům:</a:t>
            </a:r>
            <a:r>
              <a:rPr lang="cs-CZ" dirty="0" smtClean="0"/>
              <a:t> 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 smtClean="0"/>
              <a:t>Komunikaci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 smtClean="0"/>
              <a:t>Využívání společných zdrojů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 smtClean="0"/>
              <a:t>Výměnu zpráv</a:t>
            </a:r>
          </a:p>
          <a:p>
            <a:pPr marL="457200" indent="-457200">
              <a:buFont typeface="+mj-lt"/>
              <a:buAutoNum type="arabicPeriod"/>
            </a:pPr>
            <a:endParaRPr lang="cs-CZ" dirty="0" smtClean="0"/>
          </a:p>
          <a:p>
            <a:pPr marL="457200" indent="-457200">
              <a:buFont typeface="+mj-lt"/>
              <a:buAutoNum type="arabicPeriod"/>
            </a:pPr>
            <a:endParaRPr lang="cs-CZ" dirty="0"/>
          </a:p>
        </p:txBody>
      </p:sp>
      <p:pic>
        <p:nvPicPr>
          <p:cNvPr id="1026" name="Picture 2" descr="C:\Documents and Settings\Ondra\Local Settings\Temporary Internet Files\Content.IE5\P2H3G0KD\MP90031651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888614">
            <a:off x="4899618" y="3666089"/>
            <a:ext cx="3353735" cy="222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050" name="Picture 2" descr="C:\Documents and Settings\Ondra\Local Settings\Temporary Internet Files\Content.IE5\4NUAGI3N\MP900400637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0"/>
            <a:ext cx="4714876" cy="4357913"/>
          </a:xfrm>
          <a:prstGeom prst="rect">
            <a:avLst/>
          </a:prstGeom>
          <a:noFill/>
        </p:spPr>
      </p:pic>
      <p:pic>
        <p:nvPicPr>
          <p:cNvPr id="2052" name="Picture 4" descr="C:\Documents and Settings\Ondra\Local Settings\Temporary Internet Files\Content.IE5\4NUAGI3N\MP90040051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3" y="4464301"/>
            <a:ext cx="4714877" cy="2393699"/>
          </a:xfrm>
          <a:prstGeom prst="rect">
            <a:avLst/>
          </a:prstGeom>
          <a:noFill/>
        </p:spPr>
      </p:pic>
      <p:pic>
        <p:nvPicPr>
          <p:cNvPr id="2053" name="Picture 5" descr="C:\Documents and Settings\Ondra\Local Settings\Temporary Internet Files\Content.IE5\XW4HJWA4\MP900316528[1]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357686" cy="2488878"/>
          </a:xfrm>
          <a:prstGeom prst="rect">
            <a:avLst/>
          </a:prstGeom>
          <a:noFill/>
        </p:spPr>
      </p:pic>
      <p:pic>
        <p:nvPicPr>
          <p:cNvPr id="2055" name="Picture 7" descr="C:\Documents and Settings\Ondra\Local Settings\Temporary Internet Files\Content.IE5\P2H3G0KD\MP900382841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557478"/>
            <a:ext cx="4357686" cy="43005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Historie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28596" y="1643050"/>
            <a:ext cx="8215370" cy="4873752"/>
          </a:xfrm>
        </p:spPr>
        <p:txBody>
          <a:bodyPr/>
          <a:lstStyle/>
          <a:p>
            <a:r>
              <a:rPr lang="cs-CZ" dirty="0" smtClean="0"/>
              <a:t>60. let 20. století - první pokusy s komunikací počítačů</a:t>
            </a:r>
          </a:p>
          <a:p>
            <a:r>
              <a:rPr lang="cs-CZ" dirty="0" smtClean="0"/>
              <a:t>Vyvinuta celá řada síťových technologií</a:t>
            </a:r>
          </a:p>
          <a:p>
            <a:r>
              <a:rPr lang="cs-CZ" dirty="0" smtClean="0"/>
              <a:t>Spojovány do globální celosvětové sítě Internet</a:t>
            </a:r>
            <a:endParaRPr lang="cs-CZ" dirty="0"/>
          </a:p>
        </p:txBody>
      </p:sp>
      <p:pic>
        <p:nvPicPr>
          <p:cNvPr id="3074" name="Picture 2" descr="C:\Documents and Settings\Ondra\Local Settings\Temporary Internet Files\Content.IE5\4NUAGI3N\MC90023411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3714752"/>
            <a:ext cx="2214578" cy="2551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Dělení sítí – podle rozlehlosti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PAN - </a:t>
            </a:r>
            <a:r>
              <a:rPr lang="cs-CZ" i="1" dirty="0" err="1" smtClean="0"/>
              <a:t>Personal</a:t>
            </a:r>
            <a:r>
              <a:rPr lang="cs-CZ" i="1" dirty="0" smtClean="0"/>
              <a:t> Area Network</a:t>
            </a:r>
            <a:endParaRPr lang="cs-CZ" dirty="0" smtClean="0"/>
          </a:p>
          <a:p>
            <a:r>
              <a:rPr lang="cs-CZ" dirty="0" smtClean="0"/>
              <a:t>LAN - </a:t>
            </a:r>
            <a:r>
              <a:rPr lang="cs-CZ" i="1" dirty="0" err="1" smtClean="0"/>
              <a:t>Local</a:t>
            </a:r>
            <a:r>
              <a:rPr lang="cs-CZ" i="1" dirty="0" smtClean="0"/>
              <a:t> Area Network</a:t>
            </a:r>
            <a:endParaRPr lang="cs-CZ" dirty="0" smtClean="0"/>
          </a:p>
          <a:p>
            <a:r>
              <a:rPr lang="cs-CZ" dirty="0" smtClean="0"/>
              <a:t>MAN - </a:t>
            </a:r>
            <a:r>
              <a:rPr lang="cs-CZ" i="1" dirty="0" smtClean="0"/>
              <a:t>Metropolitan Area Network</a:t>
            </a:r>
            <a:endParaRPr lang="cs-CZ" dirty="0" smtClean="0"/>
          </a:p>
          <a:p>
            <a:r>
              <a:rPr lang="cs-CZ" dirty="0" smtClean="0"/>
              <a:t>WAN - </a:t>
            </a:r>
            <a:r>
              <a:rPr lang="cs-CZ" i="1" dirty="0" err="1" smtClean="0"/>
              <a:t>Wide</a:t>
            </a:r>
            <a:r>
              <a:rPr lang="cs-CZ" i="1" dirty="0" smtClean="0"/>
              <a:t> Area Network</a:t>
            </a:r>
            <a:endParaRPr lang="cs-CZ" dirty="0"/>
          </a:p>
        </p:txBody>
      </p:sp>
      <p:pic>
        <p:nvPicPr>
          <p:cNvPr id="4100" name="Picture 4" descr="C:\Documents and Settings\Ondra\Local Settings\Temporary Internet Files\Content.IE5\P2H3G0KD\MC90030358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3929066"/>
            <a:ext cx="2022997" cy="2007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PAN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15328" cy="4873752"/>
          </a:xfrm>
        </p:spPr>
        <p:txBody>
          <a:bodyPr/>
          <a:lstStyle/>
          <a:p>
            <a:r>
              <a:rPr lang="cs-CZ" dirty="0" smtClean="0"/>
              <a:t>Sítě s nejmenší rozlehlostí</a:t>
            </a:r>
          </a:p>
          <a:p>
            <a:r>
              <a:rPr lang="cs-CZ" dirty="0" smtClean="0"/>
              <a:t>Propojení zařízení typu </a:t>
            </a:r>
            <a:r>
              <a:rPr lang="cs-CZ" b="1" dirty="0" smtClean="0"/>
              <a:t>mobilní telefon</a:t>
            </a:r>
            <a:r>
              <a:rPr lang="cs-CZ" dirty="0" smtClean="0"/>
              <a:t> a </a:t>
            </a:r>
            <a:r>
              <a:rPr lang="cs-CZ" b="1" dirty="0" smtClean="0"/>
              <a:t>laptop</a:t>
            </a:r>
          </a:p>
          <a:p>
            <a:endParaRPr lang="cs-CZ" dirty="0" smtClean="0"/>
          </a:p>
          <a:p>
            <a:pPr marL="457200" indent="-457200">
              <a:buFont typeface="+mj-lt"/>
              <a:buAutoNum type="alphaUcPeriod"/>
            </a:pPr>
            <a:r>
              <a:rPr lang="cs-CZ" dirty="0" err="1" smtClean="0"/>
              <a:t>Bluetooth</a:t>
            </a:r>
            <a:r>
              <a:rPr lang="cs-CZ" dirty="0" smtClean="0"/>
              <a:t> </a:t>
            </a:r>
          </a:p>
          <a:p>
            <a:pPr marL="457200" indent="-457200">
              <a:buFont typeface="+mj-lt"/>
              <a:buAutoNum type="alphaUcPeriod"/>
            </a:pPr>
            <a:r>
              <a:rPr lang="cs-CZ" dirty="0" err="1" smtClean="0"/>
              <a:t>WiFi</a:t>
            </a:r>
            <a:r>
              <a:rPr lang="cs-CZ" dirty="0" smtClean="0"/>
              <a:t> (pouze některé)</a:t>
            </a:r>
          </a:p>
          <a:p>
            <a:pPr marL="457200" indent="-457200">
              <a:buFont typeface="+mj-lt"/>
              <a:buAutoNum type="alphaUcPeriod"/>
            </a:pPr>
            <a:r>
              <a:rPr lang="cs-CZ" dirty="0" err="1" smtClean="0"/>
              <a:t>ZigBee</a:t>
            </a:r>
            <a:endParaRPr lang="cs-CZ" b="1" dirty="0"/>
          </a:p>
        </p:txBody>
      </p:sp>
      <p:pic>
        <p:nvPicPr>
          <p:cNvPr id="5123" name="Picture 3" descr="C:\Documents and Settings\Ondra\Local Settings\Temporary Internet Files\Content.IE5\XW4HJWA4\MC90031075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3357562"/>
            <a:ext cx="2319952" cy="252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LAN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Vždy v soukromé správě</a:t>
            </a:r>
          </a:p>
          <a:p>
            <a:r>
              <a:rPr lang="cs-CZ" dirty="0" smtClean="0"/>
              <a:t>Působí na malém území</a:t>
            </a:r>
          </a:p>
          <a:p>
            <a:r>
              <a:rPr lang="cs-CZ" dirty="0" smtClean="0"/>
              <a:t>Propojující koncové uzly (počítač tiskárna, server)</a:t>
            </a:r>
          </a:p>
          <a:p>
            <a:endParaRPr lang="cs-CZ" dirty="0" smtClean="0"/>
          </a:p>
          <a:p>
            <a:pPr marL="457200" indent="-457200">
              <a:buFont typeface="+mj-lt"/>
              <a:buAutoNum type="alphaUcPeriod"/>
            </a:pPr>
            <a:r>
              <a:rPr lang="cs-CZ" dirty="0" smtClean="0"/>
              <a:t>IEEE 802.3</a:t>
            </a:r>
          </a:p>
          <a:p>
            <a:pPr marL="457200" indent="-457200">
              <a:buFont typeface="+mj-lt"/>
              <a:buAutoNum type="alphaUcPeriod"/>
            </a:pPr>
            <a:r>
              <a:rPr lang="cs-CZ" dirty="0" smtClean="0"/>
              <a:t>ARCNET (již mrtvá technologie),</a:t>
            </a:r>
          </a:p>
          <a:p>
            <a:pPr marL="457200" indent="-457200">
              <a:buFont typeface="+mj-lt"/>
              <a:buAutoNum type="alphaUcPeriod"/>
            </a:pPr>
            <a:r>
              <a:rPr lang="cs-CZ" dirty="0" smtClean="0"/>
              <a:t>Bezdrátové sítě </a:t>
            </a:r>
            <a:r>
              <a:rPr lang="cs-CZ" dirty="0" err="1" smtClean="0"/>
              <a:t>Wi</a:t>
            </a:r>
            <a:r>
              <a:rPr lang="cs-CZ" dirty="0" smtClean="0"/>
              <a:t>-</a:t>
            </a:r>
            <a:r>
              <a:rPr lang="cs-CZ" dirty="0" err="1" smtClean="0"/>
              <a:t>Fi</a:t>
            </a: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Umožňuje rozšíření působnosti </a:t>
            </a:r>
            <a:r>
              <a:rPr lang="cs-CZ" dirty="0" err="1" smtClean="0"/>
              <a:t>LANu</a:t>
            </a:r>
            <a:endParaRPr lang="cs-CZ" dirty="0"/>
          </a:p>
        </p:txBody>
      </p:sp>
      <p:pic>
        <p:nvPicPr>
          <p:cNvPr id="6148" name="Picture 4" descr="C:\Documents and Settings\Ondra\Local Settings\Temporary Internet Files\Content.IE5\4NUAGI3N\MC90019835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2571744"/>
            <a:ext cx="3100487" cy="31651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WAN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Sítě umožňující komunikaci na velké vzdálenosti</a:t>
            </a:r>
          </a:p>
          <a:p>
            <a:r>
              <a:rPr lang="cs-CZ" dirty="0" smtClean="0"/>
              <a:t>Příkladem takové sítě může být internet</a:t>
            </a:r>
            <a:endParaRPr lang="cs-CZ" dirty="0"/>
          </a:p>
        </p:txBody>
      </p:sp>
      <p:pic>
        <p:nvPicPr>
          <p:cNvPr id="7170" name="Picture 2" descr="C:\Documents and Settings\Ondra\Local Settings\Temporary Internet Files\Content.IE5\XW4HJWA4\MP900386306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000372"/>
            <a:ext cx="3657600" cy="2462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ýř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Arkýř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rkýř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64</TotalTime>
  <Words>113</Words>
  <Application>Microsoft Office PowerPoint</Application>
  <PresentationFormat>Předvádění na obrazovce (4:3)</PresentationFormat>
  <Paragraphs>60</Paragraphs>
  <Slides>13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Arkýř</vt:lpstr>
      <vt:lpstr>Počítačová síť</vt:lpstr>
      <vt:lpstr>Počítačová síť</vt:lpstr>
      <vt:lpstr>Snímek 3</vt:lpstr>
      <vt:lpstr>Historie</vt:lpstr>
      <vt:lpstr>Dělení sítí – podle rozlehlosti</vt:lpstr>
      <vt:lpstr>PAN</vt:lpstr>
      <vt:lpstr>LAN</vt:lpstr>
      <vt:lpstr>MAN</vt:lpstr>
      <vt:lpstr>WAN</vt:lpstr>
      <vt:lpstr>Dělení sítí podle druhů přenášených signálů</vt:lpstr>
      <vt:lpstr>Dělení podle postavení uzlů</vt:lpstr>
      <vt:lpstr>Propojené sítí do internetu</vt:lpstr>
      <vt:lpstr>Zdroje (06.05.2012)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Počítačová síť</dc:title>
  <dc:creator>Ondra</dc:creator>
  <cp:lastModifiedBy>Ondra</cp:lastModifiedBy>
  <cp:revision>9</cp:revision>
  <dcterms:created xsi:type="dcterms:W3CDTF">2012-05-08T05:02:30Z</dcterms:created>
  <dcterms:modified xsi:type="dcterms:W3CDTF">2012-11-22T16:56:04Z</dcterms:modified>
</cp:coreProperties>
</file>