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5" r:id="rId4"/>
    <p:sldId id="259" r:id="rId5"/>
    <p:sldId id="260" r:id="rId6"/>
    <p:sldId id="261" r:id="rId7"/>
    <p:sldId id="262" r:id="rId8"/>
    <p:sldId id="263" r:id="rId9"/>
    <p:sldId id="264" r:id="rId10"/>
    <p:sldId id="257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028" y="-7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délník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Zaoblený obdélník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8D31-DD45-41DA-AA55-B6F0718939FF}" type="datetimeFigureOut">
              <a:rPr lang="cs-CZ" smtClean="0"/>
              <a:pPr/>
              <a:t>9.8.2012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864EFF8-49EB-4857-AE83-D47991B2F4B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8D31-DD45-41DA-AA55-B6F0718939FF}" type="datetimeFigureOut">
              <a:rPr lang="cs-CZ" smtClean="0"/>
              <a:pPr/>
              <a:t>9.8.2012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EFF8-49EB-4857-AE83-D47991B2F4B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8D31-DD45-41DA-AA55-B6F0718939FF}" type="datetimeFigureOut">
              <a:rPr lang="cs-CZ" smtClean="0"/>
              <a:pPr/>
              <a:t>9.8.2012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EFF8-49EB-4857-AE83-D47991B2F4B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8D31-DD45-41DA-AA55-B6F0718939FF}" type="datetimeFigureOut">
              <a:rPr lang="cs-CZ" smtClean="0"/>
              <a:pPr/>
              <a:t>9.8.2012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EFF8-49EB-4857-AE83-D47991B2F4B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délník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Zaoblený obdélník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8D31-DD45-41DA-AA55-B6F0718939FF}" type="datetimeFigureOut">
              <a:rPr lang="cs-CZ" smtClean="0"/>
              <a:pPr/>
              <a:t>9.8.2012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cs-CZ"/>
          </a:p>
        </p:txBody>
      </p:sp>
      <p:sp>
        <p:nvSpPr>
          <p:cNvPr id="7" name="Obdélník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864EFF8-49EB-4857-AE83-D47991B2F4B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8D31-DD45-41DA-AA55-B6F0718939FF}" type="datetimeFigureOut">
              <a:rPr lang="cs-CZ" smtClean="0"/>
              <a:pPr/>
              <a:t>9.8.2012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EFF8-49EB-4857-AE83-D47991B2F4B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8D31-DD45-41DA-AA55-B6F0718939FF}" type="datetimeFigureOut">
              <a:rPr lang="cs-CZ" smtClean="0"/>
              <a:pPr/>
              <a:t>9.8.2012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EFF8-49EB-4857-AE83-D47991B2F4B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8D31-DD45-41DA-AA55-B6F0718939FF}" type="datetimeFigureOut">
              <a:rPr lang="cs-CZ" smtClean="0"/>
              <a:pPr/>
              <a:t>9.8.2012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EFF8-49EB-4857-AE83-D47991B2F4B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8D31-DD45-41DA-AA55-B6F0718939FF}" type="datetimeFigureOut">
              <a:rPr lang="cs-CZ" smtClean="0"/>
              <a:pPr/>
              <a:t>9.8.2012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EFF8-49EB-4857-AE83-D47991B2F4B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Zaoblený obdélník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8D31-DD45-41DA-AA55-B6F0718939FF}" type="datetimeFigureOut">
              <a:rPr lang="cs-CZ" smtClean="0"/>
              <a:pPr/>
              <a:t>9.8.2012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EFF8-49EB-4857-AE83-D47991B2F4B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8D31-DD45-41DA-AA55-B6F0718939FF}" type="datetimeFigureOut">
              <a:rPr lang="cs-CZ" smtClean="0"/>
              <a:pPr/>
              <a:t>9.8.2012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864EFF8-49EB-4857-AE83-D47991B2F4B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Obdélník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Zaoblený obdélník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1C18D31-DD45-41DA-AA55-B6F0718939FF}" type="datetimeFigureOut">
              <a:rPr lang="cs-CZ" smtClean="0"/>
              <a:pPr/>
              <a:t>9.8.2012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864EFF8-49EB-4857-AE83-D47991B2F4B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ICQ" TargetMode="External"/><Relationship Id="rId13" Type="http://schemas.openxmlformats.org/officeDocument/2006/relationships/hyperlink" Target="http://cs.wikipedia.org/wiki/Google_Talk" TargetMode="External"/><Relationship Id="rId18" Type="http://schemas.openxmlformats.org/officeDocument/2006/relationships/hyperlink" Target="http://upload.wikimedia.org/wikipedia/commons/0/0b/Pidgin_2.0_contact_window.png" TargetMode="External"/><Relationship Id="rId3" Type="http://schemas.openxmlformats.org/officeDocument/2006/relationships/hyperlink" Target="http://upload.wikimedia.org/wikipedia/commons/9/9e/Skype.svg" TargetMode="External"/><Relationship Id="rId7" Type="http://schemas.openxmlformats.org/officeDocument/2006/relationships/hyperlink" Target="http://upload.wikimedia.org/wikipedia/en/5/54/ICQ.svg" TargetMode="External"/><Relationship Id="rId12" Type="http://schemas.openxmlformats.org/officeDocument/2006/relationships/hyperlink" Target="http://upload.wikimedia.org/wikipedia/de/4/47/ICQ7-anmeldung.jpg" TargetMode="External"/><Relationship Id="rId17" Type="http://schemas.openxmlformats.org/officeDocument/2006/relationships/hyperlink" Target="http://upload.wikimedia.org/wikipedia/commons/2/27/Pidgin_Screenshot_Ubuntu.png" TargetMode="External"/><Relationship Id="rId2" Type="http://schemas.openxmlformats.org/officeDocument/2006/relationships/hyperlink" Target="http://cs.wikipedia.org/wiki/Instant_messaging" TargetMode="External"/><Relationship Id="rId16" Type="http://schemas.openxmlformats.org/officeDocument/2006/relationships/hyperlink" Target="http://upload.wikimedia.org/wikipedia/commons/3/30/Googlelogo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Skype" TargetMode="External"/><Relationship Id="rId11" Type="http://schemas.openxmlformats.org/officeDocument/2006/relationships/hyperlink" Target="http://upload.wikimedia.org/wikipedia/en/9/99/Windows_Live_Messenger_Screenshot.png" TargetMode="External"/><Relationship Id="rId5" Type="http://schemas.openxmlformats.org/officeDocument/2006/relationships/hyperlink" Target="http://upload.wikimedia.org/wikipedia/en/f/f1/Skype_for_Windows_Mobile.png" TargetMode="External"/><Relationship Id="rId15" Type="http://schemas.openxmlformats.org/officeDocument/2006/relationships/hyperlink" Target="http://upload.wikimedia.org/wikipedia/en/0/03/Google_talk_logo.svg" TargetMode="External"/><Relationship Id="rId10" Type="http://schemas.openxmlformats.org/officeDocument/2006/relationships/hyperlink" Target="http://cs.wikipedia.org/wiki/Windows_Live_Messenger" TargetMode="External"/><Relationship Id="rId4" Type="http://schemas.openxmlformats.org/officeDocument/2006/relationships/hyperlink" Target="http://upload.wikimedia.org/wikipedia/en/6/65/Skype_logo2.svg" TargetMode="External"/><Relationship Id="rId9" Type="http://schemas.openxmlformats.org/officeDocument/2006/relationships/hyperlink" Target="http://upload.wikimedia.org/wikipedia/en/b/bf/Windows_Live_Messenger_icon.png" TargetMode="External"/><Relationship Id="rId14" Type="http://schemas.openxmlformats.org/officeDocument/2006/relationships/hyperlink" Target="http://upload.wikimedia.org/wikipedia/en/7/75/Google_talk.gif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>
                <a:latin typeface="Calibri" pitchFamily="34" charset="0"/>
              </a:rPr>
              <a:t>Radek Straka</a:t>
            </a:r>
          </a:p>
          <a:p>
            <a:r>
              <a:rPr lang="cs-CZ" dirty="0" smtClean="0">
                <a:latin typeface="Calibri" pitchFamily="34" charset="0"/>
              </a:rPr>
              <a:t>Odborné Učiliště Holešov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err="1" smtClean="0"/>
              <a:t>Instatnt</a:t>
            </a:r>
            <a:r>
              <a:rPr lang="cs-CZ" dirty="0" smtClean="0"/>
              <a:t> </a:t>
            </a:r>
            <a:r>
              <a:rPr lang="cs-CZ" dirty="0" err="1" smtClean="0"/>
              <a:t>messaging</a:t>
            </a:r>
            <a:r>
              <a:rPr lang="cs-CZ" smtClean="0"/>
              <a:t>, </a:t>
            </a:r>
            <a:r>
              <a:rPr lang="cs-CZ" dirty="0" smtClean="0"/>
              <a:t>Chat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5517232"/>
            <a:ext cx="4643470" cy="11319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10.08.2012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cs-CZ" dirty="0" smtClean="0">
                <a:hlinkClick r:id="rId2"/>
              </a:rPr>
              <a:t>http://cs.wikipedia.org/wiki/Instant_messaging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http://upload.wikimedia.org/wikipedia/commons/9/9e/Skype.svg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http://upload.wikimedia.org/wikipedia/en/6/65/Skype_logo2.svg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http://upload.wikimedia.org/wikipedia/en/f/f1/Skype_for_Windows_Mobile.png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http://cs.wikipedia.org/wiki/Skype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http://upload.wikimedia.org/wikipedia/en/5/54/ICQ.svg</a:t>
            </a:r>
            <a:endParaRPr lang="cs-CZ" dirty="0" smtClean="0"/>
          </a:p>
          <a:p>
            <a:r>
              <a:rPr lang="cs-CZ" dirty="0" smtClean="0">
                <a:hlinkClick r:id="rId8"/>
              </a:rPr>
              <a:t>http://</a:t>
            </a:r>
            <a:r>
              <a:rPr lang="cs-CZ" dirty="0" smtClean="0">
                <a:hlinkClick r:id="rId8"/>
              </a:rPr>
              <a:t>cs.wikipedia.org/wiki/ICQ</a:t>
            </a:r>
            <a:endParaRPr lang="cs-CZ" dirty="0" smtClean="0"/>
          </a:p>
          <a:p>
            <a:r>
              <a:rPr lang="cs-CZ" dirty="0" smtClean="0">
                <a:hlinkClick r:id="rId9"/>
              </a:rPr>
              <a:t>http://</a:t>
            </a:r>
            <a:r>
              <a:rPr lang="cs-CZ" dirty="0" smtClean="0">
                <a:hlinkClick r:id="rId9"/>
              </a:rPr>
              <a:t>upload.wikimedia.org/wikipedia/en/b/bf/Windows_Live_Messenger_icon.png</a:t>
            </a:r>
            <a:endParaRPr lang="cs-CZ" dirty="0" smtClean="0"/>
          </a:p>
          <a:p>
            <a:r>
              <a:rPr lang="cs-CZ" dirty="0" smtClean="0">
                <a:hlinkClick r:id="rId10"/>
              </a:rPr>
              <a:t>http://</a:t>
            </a:r>
            <a:r>
              <a:rPr lang="cs-CZ" dirty="0" smtClean="0">
                <a:hlinkClick r:id="rId10"/>
              </a:rPr>
              <a:t>cs.wikipedia.org/wiki/Windows_Live_Messenger</a:t>
            </a:r>
            <a:endParaRPr lang="cs-CZ" dirty="0" smtClean="0"/>
          </a:p>
          <a:p>
            <a:r>
              <a:rPr lang="cs-CZ" dirty="0" smtClean="0">
                <a:hlinkClick r:id="rId11"/>
              </a:rPr>
              <a:t>http://</a:t>
            </a:r>
            <a:r>
              <a:rPr lang="cs-CZ" dirty="0" smtClean="0">
                <a:hlinkClick r:id="rId11"/>
              </a:rPr>
              <a:t>upload.wikimedia.org/wikipedia/en/9/99/Windows_Live_Messenger_Screenshot.png</a:t>
            </a:r>
            <a:endParaRPr lang="cs-CZ" dirty="0" smtClean="0"/>
          </a:p>
          <a:p>
            <a:r>
              <a:rPr lang="cs-CZ" dirty="0" smtClean="0">
                <a:hlinkClick r:id="rId12"/>
              </a:rPr>
              <a:t>http://</a:t>
            </a:r>
            <a:r>
              <a:rPr lang="cs-CZ" dirty="0" smtClean="0">
                <a:hlinkClick r:id="rId12"/>
              </a:rPr>
              <a:t>upload.wikimedia.org/wikipedia/de/4/47/ICQ7-anmeldung.jpg</a:t>
            </a:r>
            <a:endParaRPr lang="cs-CZ" dirty="0" smtClean="0"/>
          </a:p>
          <a:p>
            <a:r>
              <a:rPr lang="cs-CZ" dirty="0" smtClean="0">
                <a:hlinkClick r:id="rId13"/>
              </a:rPr>
              <a:t>http://</a:t>
            </a:r>
            <a:r>
              <a:rPr lang="cs-CZ" dirty="0" smtClean="0">
                <a:hlinkClick r:id="rId13"/>
              </a:rPr>
              <a:t>cs.wikipedia.org/wiki/Google_Talk</a:t>
            </a:r>
            <a:endParaRPr lang="cs-CZ" dirty="0" smtClean="0"/>
          </a:p>
          <a:p>
            <a:r>
              <a:rPr lang="cs-CZ" dirty="0" smtClean="0">
                <a:hlinkClick r:id="rId14"/>
              </a:rPr>
              <a:t>http://</a:t>
            </a:r>
            <a:r>
              <a:rPr lang="cs-CZ" dirty="0" smtClean="0">
                <a:hlinkClick r:id="rId14"/>
              </a:rPr>
              <a:t>upload.wikimedia.org/wikipedia/en/7/75/Google_talk.gif</a:t>
            </a:r>
            <a:endParaRPr lang="cs-CZ" dirty="0" smtClean="0">
              <a:hlinkClick r:id="rId14"/>
            </a:endParaRPr>
          </a:p>
          <a:p>
            <a:r>
              <a:rPr lang="cs-CZ" dirty="0" smtClean="0">
                <a:hlinkClick r:id="rId15"/>
              </a:rPr>
              <a:t>http://</a:t>
            </a:r>
            <a:r>
              <a:rPr lang="cs-CZ" dirty="0" smtClean="0">
                <a:hlinkClick r:id="rId15"/>
              </a:rPr>
              <a:t>upload.wikimedia.org/wikipedia/en/0/03/Google_talk_logo.svg</a:t>
            </a:r>
            <a:endParaRPr lang="cs-CZ" dirty="0" smtClean="0"/>
          </a:p>
          <a:p>
            <a:r>
              <a:rPr lang="cs-CZ" dirty="0" smtClean="0">
                <a:hlinkClick r:id="rId16"/>
              </a:rPr>
              <a:t>http://</a:t>
            </a:r>
            <a:r>
              <a:rPr lang="cs-CZ" dirty="0" smtClean="0">
                <a:hlinkClick r:id="rId16"/>
              </a:rPr>
              <a:t>upload.wikimedia.org/wikipedia/commons/3/30/Googlelogo.png</a:t>
            </a:r>
            <a:endParaRPr lang="cs-CZ" dirty="0" smtClean="0"/>
          </a:p>
          <a:p>
            <a:r>
              <a:rPr lang="cs-CZ" dirty="0" smtClean="0">
                <a:hlinkClick r:id="rId17"/>
              </a:rPr>
              <a:t>http://</a:t>
            </a:r>
            <a:r>
              <a:rPr lang="cs-CZ" dirty="0" smtClean="0">
                <a:hlinkClick r:id="rId17"/>
              </a:rPr>
              <a:t>upload.wikimedia.org/wikipedia/commons/2/27/Pidgin_Screenshot_Ubuntu.png</a:t>
            </a:r>
            <a:endParaRPr lang="cs-CZ" dirty="0" smtClean="0"/>
          </a:p>
          <a:p>
            <a:r>
              <a:rPr lang="cs-CZ" dirty="0" smtClean="0">
                <a:hlinkClick r:id="rId18"/>
              </a:rPr>
              <a:t>http://upload.wikimedia.org/wikipedia/commons/0/0b/Pidgin_2.0_contact_window.png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Instatnt</a:t>
            </a:r>
            <a:r>
              <a:rPr lang="cs-CZ" dirty="0" smtClean="0"/>
              <a:t> </a:t>
            </a:r>
            <a:r>
              <a:rPr lang="cs-CZ" dirty="0" err="1" smtClean="0"/>
              <a:t>messaging</a:t>
            </a:r>
            <a:r>
              <a:rPr lang="cs-CZ" dirty="0" smtClean="0"/>
              <a:t> - obecně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>
                <a:latin typeface="Calibri" pitchFamily="34" charset="0"/>
              </a:rPr>
              <a:t>Zkratka </a:t>
            </a:r>
            <a:r>
              <a:rPr lang="cs-CZ" b="1" dirty="0" smtClean="0">
                <a:latin typeface="Calibri" pitchFamily="34" charset="0"/>
              </a:rPr>
              <a:t>IM</a:t>
            </a:r>
          </a:p>
          <a:p>
            <a:r>
              <a:rPr lang="cs-CZ" dirty="0" smtClean="0">
                <a:latin typeface="Calibri" pitchFamily="34" charset="0"/>
              </a:rPr>
              <a:t>Internetová služba</a:t>
            </a:r>
          </a:p>
          <a:p>
            <a:endParaRPr lang="cs-CZ" dirty="0" smtClean="0">
              <a:latin typeface="Calibri" pitchFamily="34" charset="0"/>
            </a:endParaRPr>
          </a:p>
          <a:p>
            <a:pPr>
              <a:buNone/>
            </a:pPr>
            <a:r>
              <a:rPr lang="cs-CZ" u="sng" dirty="0" smtClean="0">
                <a:latin typeface="Calibri" pitchFamily="34" charset="0"/>
              </a:rPr>
              <a:t>Umožňuje svým uživatelům:</a:t>
            </a:r>
          </a:p>
          <a:p>
            <a:r>
              <a:rPr lang="cs-CZ" dirty="0" smtClean="0">
                <a:latin typeface="Calibri" pitchFamily="34" charset="0"/>
              </a:rPr>
              <a:t>Sledovat, kteří jejich přátelé jsou právě připojeni</a:t>
            </a:r>
          </a:p>
          <a:p>
            <a:r>
              <a:rPr lang="cs-CZ" dirty="0" smtClean="0">
                <a:latin typeface="Calibri" pitchFamily="34" charset="0"/>
              </a:rPr>
              <a:t>posílat zprávy</a:t>
            </a:r>
          </a:p>
          <a:p>
            <a:r>
              <a:rPr lang="cs-CZ" dirty="0" smtClean="0">
                <a:latin typeface="Calibri" pitchFamily="34" charset="0"/>
              </a:rPr>
              <a:t>Chatovat</a:t>
            </a:r>
          </a:p>
          <a:p>
            <a:r>
              <a:rPr lang="cs-CZ" dirty="0" smtClean="0">
                <a:latin typeface="Calibri" pitchFamily="34" charset="0"/>
              </a:rPr>
              <a:t>Přeposílat soubory mezi uživateli</a:t>
            </a:r>
          </a:p>
          <a:p>
            <a:r>
              <a:rPr lang="cs-CZ" dirty="0" smtClean="0">
                <a:latin typeface="Calibri" pitchFamily="34" charset="0"/>
              </a:rPr>
              <a:t>Jinak komunikovat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2530" name="Picture 2" descr="http://upload.wikimedia.org/wikipedia/commons/2/27/Pidgin_Screenshot_Ubunt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92089">
            <a:off x="1061036" y="483179"/>
            <a:ext cx="3371850" cy="3514726"/>
          </a:xfrm>
          <a:prstGeom prst="rect">
            <a:avLst/>
          </a:prstGeom>
          <a:noFill/>
        </p:spPr>
      </p:pic>
      <p:pic>
        <p:nvPicPr>
          <p:cNvPr id="22532" name="Picture 4" descr="http://upload.wikimedia.org/wikipedia/commons/0/0b/Pidgin_2.0_contact_windo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1656">
            <a:off x="6686921" y="231786"/>
            <a:ext cx="1828800" cy="4000501"/>
          </a:xfrm>
          <a:prstGeom prst="rect">
            <a:avLst/>
          </a:prstGeom>
          <a:noFill/>
        </p:spPr>
      </p:pic>
      <p:pic>
        <p:nvPicPr>
          <p:cNvPr id="6" name="Picture 6" descr="Soubor: Skype pro Windows mobil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58229">
            <a:off x="509408" y="3676086"/>
            <a:ext cx="2286000" cy="3048001"/>
          </a:xfrm>
          <a:prstGeom prst="rect">
            <a:avLst/>
          </a:prstGeom>
          <a:noFill/>
        </p:spPr>
      </p:pic>
      <p:pic>
        <p:nvPicPr>
          <p:cNvPr id="7" name="Picture 2" descr="http://upload.wikimedia.org/wikipedia/de/4/47/ICQ7-anmeldu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887393">
            <a:off x="4522090" y="1362516"/>
            <a:ext cx="2124075" cy="5334001"/>
          </a:xfrm>
          <a:prstGeom prst="rect">
            <a:avLst/>
          </a:prstGeom>
          <a:noFill/>
        </p:spPr>
      </p:pic>
      <p:pic>
        <p:nvPicPr>
          <p:cNvPr id="8" name="Picture 4" descr="http://upload.wikimedia.org/wikipedia/en/7/75/Google_talk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22960">
            <a:off x="2749932" y="3533626"/>
            <a:ext cx="2190750" cy="3152775"/>
          </a:xfrm>
          <a:prstGeom prst="rect">
            <a:avLst/>
          </a:prstGeom>
          <a:noFill/>
        </p:spPr>
      </p:pic>
      <p:pic>
        <p:nvPicPr>
          <p:cNvPr id="9" name="Picture 2" descr="Soubor:Skype.sv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136779">
            <a:off x="6372200" y="4005064"/>
            <a:ext cx="2438400" cy="2438400"/>
          </a:xfrm>
          <a:prstGeom prst="rect">
            <a:avLst/>
          </a:prstGeom>
          <a:noFill/>
        </p:spPr>
      </p:pic>
      <p:pic>
        <p:nvPicPr>
          <p:cNvPr id="10" name="Picture 2" descr="Soubor: ICQ.sv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384129">
            <a:off x="3707904" y="260648"/>
            <a:ext cx="2880320" cy="1208482"/>
          </a:xfrm>
          <a:prstGeom prst="rect">
            <a:avLst/>
          </a:prstGeom>
          <a:noFill/>
        </p:spPr>
      </p:pic>
      <p:pic>
        <p:nvPicPr>
          <p:cNvPr id="11" name="Picture 6" descr="http://upload.wikimedia.org/wikipedia/commons/3/30/Googlelogo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410898">
            <a:off x="354073" y="1975787"/>
            <a:ext cx="3816424" cy="1308409"/>
          </a:xfrm>
          <a:prstGeom prst="rect">
            <a:avLst/>
          </a:prstGeom>
          <a:noFill/>
        </p:spPr>
      </p:pic>
      <p:pic>
        <p:nvPicPr>
          <p:cNvPr id="12" name="Picture 2" descr="Google talk logo.sv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355976" y="3068960"/>
            <a:ext cx="1905000" cy="904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Instatnt</a:t>
            </a:r>
            <a:r>
              <a:rPr lang="cs-CZ" dirty="0" smtClean="0"/>
              <a:t> </a:t>
            </a:r>
            <a:r>
              <a:rPr lang="cs-CZ" dirty="0" err="1" smtClean="0"/>
              <a:t>messaging</a:t>
            </a:r>
            <a:r>
              <a:rPr lang="cs-CZ" dirty="0" smtClean="0"/>
              <a:t> - výhody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>
                <a:latin typeface="Calibri" pitchFamily="34" charset="0"/>
              </a:rPr>
              <a:t>Zpráva je doručena ve velmi krátké době od odeslání</a:t>
            </a:r>
          </a:p>
          <a:p>
            <a:r>
              <a:rPr lang="cs-CZ" dirty="0" smtClean="0">
                <a:latin typeface="Calibri" pitchFamily="34" charset="0"/>
              </a:rPr>
              <a:t>Zrychluje komunikaci</a:t>
            </a:r>
          </a:p>
          <a:p>
            <a:r>
              <a:rPr lang="cs-CZ" dirty="0" smtClean="0">
                <a:latin typeface="Calibri" pitchFamily="34" charset="0"/>
              </a:rPr>
              <a:t>Umožňuje snadnou spolupráci mezi více lidmi</a:t>
            </a:r>
          </a:p>
          <a:p>
            <a:r>
              <a:rPr lang="cs-CZ" dirty="0" smtClean="0">
                <a:latin typeface="Calibri" pitchFamily="34" charset="0"/>
              </a:rPr>
              <a:t>Druhá strana ví, zda je účastník k dispozici</a:t>
            </a:r>
          </a:p>
          <a:p>
            <a:r>
              <a:rPr lang="cs-CZ" dirty="0" smtClean="0">
                <a:latin typeface="Calibri" pitchFamily="34" charset="0"/>
              </a:rPr>
              <a:t>Uživatele nikdo nenutí, aby na zprávy odpovídali ihned</a:t>
            </a:r>
          </a:p>
          <a:p>
            <a:r>
              <a:rPr lang="cs-CZ" dirty="0" smtClean="0">
                <a:latin typeface="Calibri" pitchFamily="34" charset="0"/>
              </a:rPr>
              <a:t>Ideální pro rychlou výměnu internetových adres, apod..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err="1" smtClean="0"/>
              <a:t>Instatnt</a:t>
            </a:r>
            <a:r>
              <a:rPr lang="cs-CZ" dirty="0" smtClean="0"/>
              <a:t> </a:t>
            </a:r>
            <a:r>
              <a:rPr lang="cs-CZ" dirty="0" err="1" smtClean="0"/>
              <a:t>messaging</a:t>
            </a:r>
            <a:r>
              <a:rPr lang="cs-CZ" dirty="0" smtClean="0"/>
              <a:t> - Historie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>
                <a:latin typeface="Calibri" pitchFamily="34" charset="0"/>
              </a:rPr>
              <a:t>1988 - První IM službou byla síť IRC</a:t>
            </a:r>
          </a:p>
          <a:p>
            <a:r>
              <a:rPr lang="cs-CZ" sz="2400" dirty="0" smtClean="0">
                <a:latin typeface="Calibri" pitchFamily="34" charset="0"/>
              </a:rPr>
              <a:t>1996 – Představení ICQ, program izraelské firmy </a:t>
            </a:r>
            <a:r>
              <a:rPr lang="cs-CZ" sz="2400" dirty="0" err="1" smtClean="0">
                <a:latin typeface="Calibri" pitchFamily="34" charset="0"/>
              </a:rPr>
              <a:t>Mirabilis</a:t>
            </a:r>
            <a:r>
              <a:rPr lang="cs-CZ" sz="2400" dirty="0" smtClean="0">
                <a:latin typeface="Calibri" pitchFamily="34" charset="0"/>
              </a:rPr>
              <a:t> </a:t>
            </a:r>
          </a:p>
          <a:p>
            <a:r>
              <a:rPr lang="cs-CZ" sz="2400" dirty="0" smtClean="0">
                <a:latin typeface="Calibri" pitchFamily="34" charset="0"/>
              </a:rPr>
              <a:t>Vznik </a:t>
            </a:r>
            <a:r>
              <a:rPr lang="cs-CZ" sz="2400" dirty="0" err="1" smtClean="0">
                <a:latin typeface="Calibri" pitchFamily="34" charset="0"/>
              </a:rPr>
              <a:t>multiprotokolových</a:t>
            </a:r>
            <a:r>
              <a:rPr lang="cs-CZ" sz="2400" dirty="0" smtClean="0">
                <a:latin typeface="Calibri" pitchFamily="34" charset="0"/>
              </a:rPr>
              <a:t> klientů (</a:t>
            </a:r>
            <a:r>
              <a:rPr lang="cs-CZ" sz="2400" dirty="0" err="1" smtClean="0">
                <a:latin typeface="Calibri" pitchFamily="34" charset="0"/>
              </a:rPr>
              <a:t>Digsby</a:t>
            </a:r>
            <a:r>
              <a:rPr lang="cs-CZ" sz="2400" dirty="0" smtClean="0">
                <a:latin typeface="Calibri" pitchFamily="34" charset="0"/>
              </a:rPr>
              <a:t>, Pidgin,</a:t>
            </a:r>
            <a:r>
              <a:rPr lang="cs-CZ" sz="2400" u="sng" dirty="0" err="1" smtClean="0">
                <a:latin typeface="Calibri" pitchFamily="34" charset="0"/>
              </a:rPr>
              <a:t>Miranda</a:t>
            </a:r>
            <a:r>
              <a:rPr lang="cs-CZ" sz="2400" u="sng" dirty="0" smtClean="0">
                <a:latin typeface="Calibri" pitchFamily="34" charset="0"/>
              </a:rPr>
              <a:t>)</a:t>
            </a:r>
            <a:endParaRPr lang="cs-CZ" sz="2400" dirty="0">
              <a:latin typeface="Calibri" pitchFamily="34" charset="0"/>
            </a:endParaRPr>
          </a:p>
        </p:txBody>
      </p:sp>
      <p:sp>
        <p:nvSpPr>
          <p:cNvPr id="4" name="Šipka dolů 3"/>
          <p:cNvSpPr/>
          <p:nvPr/>
        </p:nvSpPr>
        <p:spPr>
          <a:xfrm>
            <a:off x="539552" y="1556792"/>
            <a:ext cx="288032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27" name="Picture 3" descr="C:\Documents and Settings\Ondra\Local Settings\Temporary Internet Files\Content.IE5\P2H3G0KD\MC90023808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284984"/>
            <a:ext cx="2790541" cy="29480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899592" y="1700808"/>
            <a:ext cx="5400600" cy="4572000"/>
          </a:xfrm>
        </p:spPr>
        <p:txBody>
          <a:bodyPr/>
          <a:lstStyle/>
          <a:p>
            <a:r>
              <a:rPr lang="cs-CZ" dirty="0" smtClean="0">
                <a:latin typeface="Calibri" pitchFamily="34" charset="0"/>
              </a:rPr>
              <a:t>Peer-to-peer program</a:t>
            </a:r>
          </a:p>
          <a:p>
            <a:r>
              <a:rPr lang="cs-CZ" dirty="0" smtClean="0">
                <a:latin typeface="Calibri" pitchFamily="34" charset="0"/>
              </a:rPr>
              <a:t>Umožňuje provozovat internetovou telefonii</a:t>
            </a:r>
          </a:p>
          <a:p>
            <a:r>
              <a:rPr lang="cs-CZ" dirty="0" smtClean="0">
                <a:latin typeface="Calibri" pitchFamily="34" charset="0"/>
              </a:rPr>
              <a:t>Licence: Freeware</a:t>
            </a:r>
          </a:p>
          <a:p>
            <a:r>
              <a:rPr lang="cs-CZ" dirty="0" smtClean="0">
                <a:latin typeface="Calibri" pitchFamily="34" charset="0"/>
              </a:rPr>
              <a:t>19 milionů online uživatelů ve špičce říjen 2009</a:t>
            </a:r>
          </a:p>
          <a:p>
            <a:r>
              <a:rPr lang="cs-CZ" dirty="0" smtClean="0">
                <a:latin typeface="Calibri" pitchFamily="34" charset="0"/>
              </a:rPr>
              <a:t>309 milionů uživatelů celkově duben 2008</a:t>
            </a:r>
            <a:endParaRPr lang="cs-CZ" dirty="0">
              <a:latin typeface="Calibri" pitchFamily="34" charset="0"/>
            </a:endParaRPr>
          </a:p>
        </p:txBody>
      </p:sp>
      <p:pic>
        <p:nvPicPr>
          <p:cNvPr id="2050" name="Picture 2" descr="Soubor:Skype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4005064"/>
            <a:ext cx="2438400" cy="2438400"/>
          </a:xfrm>
          <a:prstGeom prst="rect">
            <a:avLst/>
          </a:prstGeom>
          <a:noFill/>
        </p:spPr>
      </p:pic>
      <p:pic>
        <p:nvPicPr>
          <p:cNvPr id="2052" name="Picture 4" descr="Soubor: Skype logo2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04664"/>
            <a:ext cx="2752725" cy="1219201"/>
          </a:xfrm>
          <a:prstGeom prst="rect">
            <a:avLst/>
          </a:prstGeom>
          <a:noFill/>
        </p:spPr>
      </p:pic>
      <p:pic>
        <p:nvPicPr>
          <p:cNvPr id="2054" name="Picture 6" descr="Soubor: Skype pro Windows mobil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620688"/>
            <a:ext cx="2286000" cy="304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5673824" cy="4572000"/>
          </a:xfrm>
        </p:spPr>
        <p:txBody>
          <a:bodyPr/>
          <a:lstStyle/>
          <a:p>
            <a:endParaRPr lang="cs-CZ" dirty="0" smtClean="0">
              <a:latin typeface="Calibri" pitchFamily="34" charset="0"/>
            </a:endParaRPr>
          </a:p>
          <a:p>
            <a:r>
              <a:rPr lang="cs-CZ" dirty="0" smtClean="0">
                <a:latin typeface="Calibri" pitchFamily="34" charset="0"/>
              </a:rPr>
              <a:t>Celým názvem </a:t>
            </a:r>
            <a:r>
              <a:rPr lang="cs-CZ" b="1" dirty="0" smtClean="0">
                <a:latin typeface="Calibri" pitchFamily="34" charset="0"/>
              </a:rPr>
              <a:t>I </a:t>
            </a:r>
            <a:r>
              <a:rPr lang="cs-CZ" b="1" dirty="0" err="1" smtClean="0">
                <a:latin typeface="Calibri" pitchFamily="34" charset="0"/>
              </a:rPr>
              <a:t>Seek</a:t>
            </a:r>
            <a:r>
              <a:rPr lang="cs-CZ" b="1" dirty="0" smtClean="0">
                <a:latin typeface="Calibri" pitchFamily="34" charset="0"/>
              </a:rPr>
              <a:t> </a:t>
            </a:r>
            <a:r>
              <a:rPr lang="cs-CZ" b="1" dirty="0" err="1" smtClean="0">
                <a:latin typeface="Calibri" pitchFamily="34" charset="0"/>
              </a:rPr>
              <a:t>You</a:t>
            </a:r>
            <a:r>
              <a:rPr lang="cs-CZ" dirty="0" smtClean="0">
                <a:latin typeface="Calibri" pitchFamily="34" charset="0"/>
              </a:rPr>
              <a:t> [</a:t>
            </a:r>
            <a:r>
              <a:rPr lang="cs-CZ" dirty="0" err="1" smtClean="0">
                <a:latin typeface="Calibri" pitchFamily="34" charset="0"/>
              </a:rPr>
              <a:t>áj</a:t>
            </a:r>
            <a:r>
              <a:rPr lang="cs-CZ" dirty="0" smtClean="0">
                <a:latin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</a:rPr>
              <a:t>sík</a:t>
            </a:r>
            <a:r>
              <a:rPr lang="cs-CZ" dirty="0" smtClean="0">
                <a:latin typeface="Calibri" pitchFamily="34" charset="0"/>
              </a:rPr>
              <a:t> </a:t>
            </a:r>
            <a:r>
              <a:rPr lang="cs-CZ" dirty="0" err="1" smtClean="0">
                <a:latin typeface="Calibri" pitchFamily="34" charset="0"/>
              </a:rPr>
              <a:t>jú</a:t>
            </a:r>
            <a:r>
              <a:rPr lang="cs-CZ" dirty="0" smtClean="0">
                <a:latin typeface="Calibri" pitchFamily="34" charset="0"/>
              </a:rPr>
              <a:t>]</a:t>
            </a:r>
          </a:p>
          <a:p>
            <a:r>
              <a:rPr lang="cs-CZ" dirty="0" smtClean="0">
                <a:latin typeface="Calibri" pitchFamily="34" charset="0"/>
              </a:rPr>
              <a:t>Software pro instant </a:t>
            </a:r>
            <a:r>
              <a:rPr lang="cs-CZ" dirty="0" err="1" smtClean="0">
                <a:latin typeface="Calibri" pitchFamily="34" charset="0"/>
              </a:rPr>
              <a:t>messaging</a:t>
            </a:r>
            <a:endParaRPr lang="cs-CZ" dirty="0" smtClean="0">
              <a:latin typeface="Calibri" pitchFamily="34" charset="0"/>
            </a:endParaRPr>
          </a:p>
          <a:p>
            <a:r>
              <a:rPr lang="cs-CZ" dirty="0" smtClean="0">
                <a:latin typeface="Calibri" pitchFamily="34" charset="0"/>
              </a:rPr>
              <a:t>Vyvinut izraelskou firmou </a:t>
            </a:r>
            <a:r>
              <a:rPr lang="cs-CZ" dirty="0" err="1" smtClean="0">
                <a:latin typeface="Calibri" pitchFamily="34" charset="0"/>
              </a:rPr>
              <a:t>Mirabilis</a:t>
            </a:r>
            <a:r>
              <a:rPr lang="cs-CZ" dirty="0" smtClean="0">
                <a:latin typeface="Calibri" pitchFamily="34" charset="0"/>
              </a:rPr>
              <a:t> (1996)</a:t>
            </a:r>
            <a:endParaRPr lang="cs-CZ" dirty="0">
              <a:latin typeface="Calibri" pitchFamily="34" charset="0"/>
            </a:endParaRPr>
          </a:p>
        </p:txBody>
      </p:sp>
      <p:pic>
        <p:nvPicPr>
          <p:cNvPr id="19458" name="Picture 2" descr="Soubor: ICQ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20688"/>
            <a:ext cx="2880320" cy="1208482"/>
          </a:xfrm>
          <a:prstGeom prst="rect">
            <a:avLst/>
          </a:prstGeom>
          <a:noFill/>
        </p:spPr>
      </p:pic>
      <p:pic>
        <p:nvPicPr>
          <p:cNvPr id="3074" name="Picture 2" descr="http://upload.wikimedia.org/wikipedia/de/4/47/ICQ7-anmeldu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908720"/>
            <a:ext cx="2124075" cy="5334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Windows Live </a:t>
            </a:r>
            <a:r>
              <a:rPr lang="cs-CZ" dirty="0" smtClean="0"/>
              <a:t>Messenger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4809728" cy="4572000"/>
          </a:xfrm>
        </p:spPr>
        <p:txBody>
          <a:bodyPr/>
          <a:lstStyle/>
          <a:p>
            <a:r>
              <a:rPr lang="cs-CZ" dirty="0" smtClean="0">
                <a:latin typeface="Calibri" pitchFamily="34" charset="0"/>
              </a:rPr>
              <a:t>K</a:t>
            </a:r>
            <a:r>
              <a:rPr lang="it-IT" dirty="0" smtClean="0">
                <a:latin typeface="Calibri" pitchFamily="34" charset="0"/>
              </a:rPr>
              <a:t>lient </a:t>
            </a:r>
            <a:r>
              <a:rPr lang="it-IT" dirty="0" smtClean="0">
                <a:latin typeface="Calibri" pitchFamily="34" charset="0"/>
              </a:rPr>
              <a:t>pro instant messaging od společnosti </a:t>
            </a:r>
            <a:r>
              <a:rPr lang="it-IT" dirty="0" smtClean="0">
                <a:latin typeface="Calibri" pitchFamily="34" charset="0"/>
              </a:rPr>
              <a:t>Microsoft</a:t>
            </a:r>
            <a:endParaRPr lang="cs-CZ" dirty="0" smtClean="0">
              <a:latin typeface="Calibri" pitchFamily="34" charset="0"/>
            </a:endParaRPr>
          </a:p>
          <a:p>
            <a:r>
              <a:rPr lang="cs-CZ" dirty="0" smtClean="0">
                <a:latin typeface="Calibri" pitchFamily="34" charset="0"/>
              </a:rPr>
              <a:t>Pro </a:t>
            </a:r>
            <a:r>
              <a:rPr lang="en-US" dirty="0" smtClean="0">
                <a:latin typeface="Calibri" pitchFamily="34" charset="0"/>
              </a:rPr>
              <a:t> Windows XP, Windows Vista a Windows </a:t>
            </a:r>
            <a:r>
              <a:rPr lang="en-US" dirty="0" smtClean="0">
                <a:latin typeface="Calibri" pitchFamily="34" charset="0"/>
              </a:rPr>
              <a:t>Mobile</a:t>
            </a:r>
            <a:endParaRPr lang="cs-CZ" dirty="0" smtClean="0">
              <a:latin typeface="Calibri" pitchFamily="34" charset="0"/>
            </a:endParaRPr>
          </a:p>
          <a:p>
            <a:r>
              <a:rPr lang="cs-CZ" dirty="0" smtClean="0">
                <a:latin typeface="Calibri" pitchFamily="34" charset="0"/>
              </a:rPr>
              <a:t>používá </a:t>
            </a:r>
            <a:r>
              <a:rPr lang="cs-CZ" dirty="0" smtClean="0">
                <a:latin typeface="Calibri" pitchFamily="34" charset="0"/>
              </a:rPr>
              <a:t>jej aktivně </a:t>
            </a:r>
            <a:r>
              <a:rPr lang="cs-CZ" dirty="0" smtClean="0">
                <a:latin typeface="Calibri" pitchFamily="34" charset="0"/>
              </a:rPr>
              <a:t>291 milionů uživatelů po celém světě (2008)</a:t>
            </a:r>
            <a:endParaRPr lang="cs-CZ" dirty="0">
              <a:latin typeface="Calibri" pitchFamily="34" charset="0"/>
            </a:endParaRPr>
          </a:p>
        </p:txBody>
      </p:sp>
      <p:pic>
        <p:nvPicPr>
          <p:cNvPr id="1026" name="Picture 2" descr="http://upload.wikimedia.org/wikipedia/en/b/bf/Windows_Live_Messenger_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260648"/>
            <a:ext cx="1152128" cy="1152128"/>
          </a:xfrm>
          <a:prstGeom prst="rect">
            <a:avLst/>
          </a:prstGeom>
          <a:noFill/>
        </p:spPr>
      </p:pic>
      <p:pic>
        <p:nvPicPr>
          <p:cNvPr id="1030" name="Picture 6" descr="http://upload.wikimedia.org/wikipedia/en/9/99/Windows_Live_Messenger_Screensho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484784"/>
            <a:ext cx="2699102" cy="51721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err="1" smtClean="0"/>
              <a:t>Google</a:t>
            </a:r>
            <a:r>
              <a:rPr lang="cs-CZ" dirty="0" smtClean="0"/>
              <a:t> </a:t>
            </a:r>
            <a:r>
              <a:rPr lang="cs-CZ" dirty="0" err="1" smtClean="0"/>
              <a:t>Talk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>
                <a:latin typeface="Calibri" pitchFamily="34" charset="0"/>
              </a:rPr>
              <a:t>Jednoduchý</a:t>
            </a:r>
            <a:r>
              <a:rPr lang="cs-CZ" dirty="0" smtClean="0">
                <a:latin typeface="Calibri" pitchFamily="34" charset="0"/>
              </a:rPr>
              <a:t> instant </a:t>
            </a:r>
            <a:r>
              <a:rPr lang="cs-CZ" dirty="0" err="1" smtClean="0">
                <a:latin typeface="Calibri" pitchFamily="34" charset="0"/>
              </a:rPr>
              <a:t>messenger</a:t>
            </a:r>
            <a:r>
              <a:rPr lang="cs-CZ" dirty="0" smtClean="0">
                <a:latin typeface="Calibri" pitchFamily="34" charset="0"/>
              </a:rPr>
              <a:t> a komunikační služba společnosti </a:t>
            </a:r>
            <a:r>
              <a:rPr lang="cs-CZ" dirty="0" err="1" smtClean="0">
                <a:latin typeface="Calibri" pitchFamily="34" charset="0"/>
              </a:rPr>
              <a:t>Google</a:t>
            </a:r>
            <a:endParaRPr lang="cs-CZ" dirty="0" smtClean="0">
              <a:latin typeface="Calibri" pitchFamily="34" charset="0"/>
            </a:endParaRPr>
          </a:p>
          <a:p>
            <a:r>
              <a:rPr lang="cs-CZ" dirty="0" smtClean="0">
                <a:latin typeface="Calibri" pitchFamily="34" charset="0"/>
              </a:rPr>
              <a:t>Poskytuje </a:t>
            </a:r>
            <a:r>
              <a:rPr lang="cs-CZ" dirty="0" smtClean="0">
                <a:latin typeface="Calibri" pitchFamily="34" charset="0"/>
              </a:rPr>
              <a:t>i možnost </a:t>
            </a:r>
            <a:r>
              <a:rPr lang="cs-CZ" dirty="0" err="1" smtClean="0">
                <a:latin typeface="Calibri" pitchFamily="34" charset="0"/>
              </a:rPr>
              <a:t>videochatu</a:t>
            </a:r>
            <a:r>
              <a:rPr lang="cs-CZ" dirty="0" smtClean="0">
                <a:latin typeface="Calibri" pitchFamily="34" charset="0"/>
              </a:rPr>
              <a:t>, sdílení souborů a </a:t>
            </a:r>
            <a:r>
              <a:rPr lang="cs-CZ" dirty="0" smtClean="0">
                <a:latin typeface="Calibri" pitchFamily="34" charset="0"/>
              </a:rPr>
              <a:t>hlasové schránky</a:t>
            </a:r>
            <a:endParaRPr lang="cs-CZ" dirty="0">
              <a:latin typeface="Calibri" pitchFamily="34" charset="0"/>
            </a:endParaRPr>
          </a:p>
        </p:txBody>
      </p:sp>
      <p:pic>
        <p:nvPicPr>
          <p:cNvPr id="21506" name="Picture 2" descr="Google talk logo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332656"/>
            <a:ext cx="1905000" cy="904876"/>
          </a:xfrm>
          <a:prstGeom prst="rect">
            <a:avLst/>
          </a:prstGeom>
          <a:noFill/>
        </p:spPr>
      </p:pic>
      <p:pic>
        <p:nvPicPr>
          <p:cNvPr id="21508" name="Picture 4" descr="http://upload.wikimedia.org/wikipedia/en/7/75/Google_talk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212976"/>
            <a:ext cx="2190750" cy="3152775"/>
          </a:xfrm>
          <a:prstGeom prst="rect">
            <a:avLst/>
          </a:prstGeom>
          <a:noFill/>
        </p:spPr>
      </p:pic>
      <p:pic>
        <p:nvPicPr>
          <p:cNvPr id="21510" name="Picture 6" descr="http://upload.wikimedia.org/wikipedia/commons/3/30/Google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10898">
            <a:off x="1146163" y="4136028"/>
            <a:ext cx="3816424" cy="13084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Jmění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Jmění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Jmění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95</TotalTime>
  <Words>104</Words>
  <Application>Microsoft Office PowerPoint</Application>
  <PresentationFormat>Předvádění na obrazovce (4:3)</PresentationFormat>
  <Paragraphs>58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Jmění</vt:lpstr>
      <vt:lpstr>Instatnt messaging, Chat</vt:lpstr>
      <vt:lpstr>Instatnt messaging - obecně</vt:lpstr>
      <vt:lpstr>Snímek 3</vt:lpstr>
      <vt:lpstr>Instatnt messaging - výhody</vt:lpstr>
      <vt:lpstr>Instatnt messaging - Historie</vt:lpstr>
      <vt:lpstr>Snímek 6</vt:lpstr>
      <vt:lpstr>Snímek 7</vt:lpstr>
      <vt:lpstr>Windows Live Messenger</vt:lpstr>
      <vt:lpstr>Google Talk</vt:lpstr>
      <vt:lpstr>Zdroje 10.08.2012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Ondra</dc:creator>
  <cp:lastModifiedBy>Ondra</cp:lastModifiedBy>
  <cp:revision>9</cp:revision>
  <dcterms:created xsi:type="dcterms:W3CDTF">2012-08-07T11:58:03Z</dcterms:created>
  <dcterms:modified xsi:type="dcterms:W3CDTF">2012-08-09T11:19:51Z</dcterms:modified>
</cp:coreProperties>
</file>