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61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7E550-CCA8-41EB-992A-14367FBD25B6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E41DC-C621-481F-B71D-DA3315B5C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237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7E550-CCA8-41EB-992A-14367FBD25B6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E41DC-C621-481F-B71D-DA3315B5C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730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7E550-CCA8-41EB-992A-14367FBD25B6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E41DC-C621-481F-B71D-DA3315B5C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82163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7E550-CCA8-41EB-992A-14367FBD25B6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E41DC-C621-481F-B71D-DA3315B5C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8023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7E550-CCA8-41EB-992A-14367FBD25B6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E41DC-C621-481F-B71D-DA3315B5C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415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7E550-CCA8-41EB-992A-14367FBD25B6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E41DC-C621-481F-B71D-DA3315B5C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4065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7E550-CCA8-41EB-992A-14367FBD25B6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E41DC-C621-481F-B71D-DA3315B5C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7103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7E550-CCA8-41EB-992A-14367FBD25B6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E41DC-C621-481F-B71D-DA3315B5C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71462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7E550-CCA8-41EB-992A-14367FBD25B6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E41DC-C621-481F-B71D-DA3315B5C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86172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7E550-CCA8-41EB-992A-14367FBD25B6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E41DC-C621-481F-B71D-DA3315B5C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746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7E550-CCA8-41EB-992A-14367FBD25B6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E41DC-C621-481F-B71D-DA3315B5C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130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/>
            </a:gs>
            <a:gs pos="50000">
              <a:srgbClr val="9CB86E"/>
            </a:gs>
            <a:gs pos="100000">
              <a:srgbClr val="156B13"/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07E550-CCA8-41EB-992A-14367FBD25B6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AE41DC-C621-481F-B71D-DA3315B5C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51506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oleObject" Target="../embeddings/Dokument_aplikace_Microsoft_Word_97_20031.doc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d%C4%9Btsk%C3%A9+obr%C3%A1zky&amp;hl=cs&amp;sa=X&amp;biw=1366&amp;bih=523&amp;tbm=isch&amp;prmd=imvns&amp;tbnid=hzq8TakbenbpGM:&amp;imgrefurl=http://www.davona.cz/863-detske-obrazky/&amp;docid=cQSEQ03r0tNrfM&amp;imgurl=http://www.davona.cz/userdata/shopimg/davona/image/detske/rybka.jpg&amp;w=500&amp;h=400&amp;ei=Uw_hTp6AIeLP4QTG-pCyBA&amp;zoom=1&amp;iact=rc&amp;dur=422&amp;sig=114264502479598340262&amp;page=2&amp;tbnh=132&amp;tbnw=165&amp;start=14&amp;ndsp=15&amp;ved=1t:429,r:1,s:14&amp;tx=79&amp;ty=8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18185668"/>
              </p:ext>
            </p:extLst>
          </p:nvPr>
        </p:nvGraphicFramePr>
        <p:xfrm>
          <a:off x="3163888" y="476672"/>
          <a:ext cx="4000400" cy="57606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4" imgW="6097483" imgH="8798067" progId="Word.Document.8">
                  <p:embed/>
                </p:oleObj>
              </mc:Choice>
              <mc:Fallback>
                <p:oleObj name="Document" r:id="rId4" imgW="6097483" imgH="8798067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163888" y="476672"/>
                        <a:ext cx="4000400" cy="576064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19047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1868" y="133579"/>
            <a:ext cx="6264696" cy="1470025"/>
          </a:xfrm>
          <a:solidFill>
            <a:srgbClr val="FF0000"/>
          </a:solidFill>
        </p:spPr>
        <p:txBody>
          <a:bodyPr>
            <a:noAutofit/>
          </a:bodyPr>
          <a:lstStyle/>
          <a:p>
            <a:r>
              <a:rPr lang="cs-CZ" sz="6600" b="1" dirty="0" smtClean="0">
                <a:latin typeface="Arial Rounded MT Bold" pitchFamily="34" charset="0"/>
              </a:rPr>
              <a:t>TVAROSLOVÍ</a:t>
            </a:r>
            <a:endParaRPr lang="cs-CZ" sz="6600" b="1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817134" y="1821454"/>
            <a:ext cx="6400800" cy="1752600"/>
          </a:xfrm>
        </p:spPr>
        <p:txBody>
          <a:bodyPr>
            <a:normAutofit fontScale="85000" lnSpcReduction="20000"/>
          </a:bodyPr>
          <a:lstStyle/>
          <a:p>
            <a:r>
              <a:rPr lang="cs-CZ" sz="7200" b="1" dirty="0" smtClean="0">
                <a:solidFill>
                  <a:srgbClr val="FFFF00"/>
                </a:solidFill>
                <a:latin typeface="Comic Sans MS" pitchFamily="66" charset="0"/>
              </a:rPr>
              <a:t>SLOVNÍ  DRUHY</a:t>
            </a:r>
            <a:endParaRPr lang="cs-CZ" sz="7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632805"/>
            <a:ext cx="2160240" cy="1891928"/>
          </a:xfrm>
          <a:prstGeom prst="rect">
            <a:avLst/>
          </a:prstGeom>
          <a:scene3d>
            <a:camera prst="orthographicFront">
              <a:rot lat="711371" lon="10566431" rev="21594473"/>
            </a:camera>
            <a:lightRig rig="threePt" dir="t"/>
          </a:scene3d>
        </p:spPr>
      </p:pic>
      <p:sp>
        <p:nvSpPr>
          <p:cNvPr id="6" name="Vývojový diagram: spojnice 5"/>
          <p:cNvSpPr/>
          <p:nvPr/>
        </p:nvSpPr>
        <p:spPr>
          <a:xfrm>
            <a:off x="2483768" y="5341796"/>
            <a:ext cx="288032" cy="332728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 rot="1728807">
            <a:off x="2414625" y="4375441"/>
            <a:ext cx="1172619" cy="982492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 rot="2018447">
            <a:off x="3641434" y="4295723"/>
            <a:ext cx="1223034" cy="103326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 rot="2385789">
            <a:off x="3696635" y="4342281"/>
            <a:ext cx="11126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latin typeface="Comic Sans MS" pitchFamily="66" charset="0"/>
              </a:rPr>
              <a:t>2. přídavná jména</a:t>
            </a:r>
            <a:endParaRPr lang="cs-CZ" sz="1600" b="1" dirty="0">
              <a:latin typeface="Comic Sans MS" pitchFamily="66" charset="0"/>
            </a:endParaRPr>
          </a:p>
        </p:txBody>
      </p:sp>
      <p:sp>
        <p:nvSpPr>
          <p:cNvPr id="11" name="Vývojový diagram: spojnice 10"/>
          <p:cNvSpPr/>
          <p:nvPr/>
        </p:nvSpPr>
        <p:spPr>
          <a:xfrm rot="2033672">
            <a:off x="3797786" y="3401128"/>
            <a:ext cx="1148742" cy="81724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 rot="2142146">
            <a:off x="3861175" y="3517360"/>
            <a:ext cx="11065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latin typeface="Comic Sans MS" pitchFamily="66" charset="0"/>
              </a:rPr>
              <a:t>3.  zájmena</a:t>
            </a:r>
            <a:endParaRPr lang="cs-CZ" sz="16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 rot="2573924">
            <a:off x="2400505" y="4451188"/>
            <a:ext cx="1266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latin typeface="Comic Sans MS" pitchFamily="66" charset="0"/>
              </a:rPr>
              <a:t>1.  </a:t>
            </a:r>
            <a:r>
              <a:rPr lang="cs-CZ" sz="1600" b="1" dirty="0">
                <a:latin typeface="Comic Sans MS" pitchFamily="66" charset="0"/>
              </a:rPr>
              <a:t>p</a:t>
            </a:r>
            <a:r>
              <a:rPr lang="cs-CZ" sz="1600" b="1" dirty="0" smtClean="0">
                <a:latin typeface="Comic Sans MS" pitchFamily="66" charset="0"/>
              </a:rPr>
              <a:t>odstatná jména</a:t>
            </a:r>
            <a:endParaRPr lang="cs-CZ" sz="1600" b="1" dirty="0">
              <a:latin typeface="Comic Sans MS" pitchFamily="66" charset="0"/>
            </a:endParaRPr>
          </a:p>
        </p:txBody>
      </p:sp>
      <p:sp>
        <p:nvSpPr>
          <p:cNvPr id="14" name="Vývojový diagram: spojnice 13"/>
          <p:cNvSpPr/>
          <p:nvPr/>
        </p:nvSpPr>
        <p:spPr>
          <a:xfrm rot="2225983">
            <a:off x="4946348" y="3809747"/>
            <a:ext cx="1209828" cy="1002607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 rot="2151635">
            <a:off x="5076797" y="4018663"/>
            <a:ext cx="10441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latin typeface="Comic Sans MS" pitchFamily="66" charset="0"/>
              </a:rPr>
              <a:t>4.  číslovky</a:t>
            </a:r>
            <a:endParaRPr lang="cs-CZ" sz="1600" b="1" dirty="0">
              <a:latin typeface="Comic Sans MS" pitchFamily="66" charset="0"/>
            </a:endParaRPr>
          </a:p>
        </p:txBody>
      </p:sp>
      <p:sp>
        <p:nvSpPr>
          <p:cNvPr id="16" name="Vývojový diagram: spojnice 15"/>
          <p:cNvSpPr/>
          <p:nvPr/>
        </p:nvSpPr>
        <p:spPr>
          <a:xfrm rot="1999323">
            <a:off x="4708412" y="2693872"/>
            <a:ext cx="1197264" cy="912773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 rot="2117770">
            <a:off x="4766984" y="2803887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latin typeface="Comic Sans MS" pitchFamily="66" charset="0"/>
              </a:rPr>
              <a:t>5.  slovesa</a:t>
            </a:r>
            <a:endParaRPr lang="cs-CZ" sz="1600" b="1" dirty="0">
              <a:latin typeface="Comic Sans MS" pitchFamily="66" charset="0"/>
            </a:endParaRPr>
          </a:p>
        </p:txBody>
      </p:sp>
      <p:sp>
        <p:nvSpPr>
          <p:cNvPr id="18" name="Vývojový diagram: spojnice 17"/>
          <p:cNvSpPr/>
          <p:nvPr/>
        </p:nvSpPr>
        <p:spPr>
          <a:xfrm rot="2441326">
            <a:off x="6057972" y="3249439"/>
            <a:ext cx="1203476" cy="975996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 rot="2381832">
            <a:off x="6199464" y="3380737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latin typeface="Comic Sans MS" pitchFamily="66" charset="0"/>
              </a:rPr>
              <a:t>6.  příslovce</a:t>
            </a:r>
            <a:endParaRPr lang="cs-CZ" sz="16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0" name="Vývojový diagram: spojnice 19"/>
          <p:cNvSpPr/>
          <p:nvPr/>
        </p:nvSpPr>
        <p:spPr>
          <a:xfrm rot="2045037">
            <a:off x="5653990" y="1969079"/>
            <a:ext cx="1364265" cy="941938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 rot="2358038">
            <a:off x="5797122" y="2147660"/>
            <a:ext cx="1170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latin typeface="Comic Sans MS" pitchFamily="66" charset="0"/>
              </a:rPr>
              <a:t>7. předložky</a:t>
            </a:r>
            <a:endParaRPr lang="cs-CZ" sz="16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2" name="Vývojový diagram: spojnice 21"/>
          <p:cNvSpPr/>
          <p:nvPr/>
        </p:nvSpPr>
        <p:spPr>
          <a:xfrm rot="2797176">
            <a:off x="7184842" y="2994681"/>
            <a:ext cx="1604773" cy="1158746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 rot="2267909">
            <a:off x="7426564" y="3221661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8.  spojky</a:t>
            </a:r>
            <a:endParaRPr lang="cs-CZ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4" name="Vývojový diagram: spojnice 23"/>
          <p:cNvSpPr/>
          <p:nvPr/>
        </p:nvSpPr>
        <p:spPr>
          <a:xfrm rot="2050480">
            <a:off x="6820584" y="1450658"/>
            <a:ext cx="1584698" cy="1178046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 rot="2291614">
            <a:off x="7205577" y="1736627"/>
            <a:ext cx="9463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latin typeface="Comic Sans MS" pitchFamily="66" charset="0"/>
              </a:rPr>
              <a:t>9.  částice</a:t>
            </a:r>
            <a:endParaRPr lang="cs-CZ" sz="16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6" name="Vývojový diagram: spojnice 25"/>
          <p:cNvSpPr/>
          <p:nvPr/>
        </p:nvSpPr>
        <p:spPr>
          <a:xfrm rot="2429844">
            <a:off x="7349665" y="218185"/>
            <a:ext cx="1812667" cy="1357257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 rot="1901006">
            <a:off x="7612933" y="522513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latin typeface="Comic Sans MS" pitchFamily="66" charset="0"/>
              </a:rPr>
              <a:t>10.  citoslovce</a:t>
            </a:r>
            <a:endParaRPr lang="cs-CZ" sz="16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8" name="Vývojový diagram: spojnice 27"/>
          <p:cNvSpPr/>
          <p:nvPr/>
        </p:nvSpPr>
        <p:spPr>
          <a:xfrm>
            <a:off x="3294216" y="3860469"/>
            <a:ext cx="457200" cy="457200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2771800" y="3768235"/>
            <a:ext cx="262065" cy="22860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" name="Obrázek 2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17506">
            <a:off x="6740426" y="5182397"/>
            <a:ext cx="1116536" cy="89322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17506">
            <a:off x="7822891" y="4545112"/>
            <a:ext cx="1116536" cy="89322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17506">
            <a:off x="7899008" y="5727119"/>
            <a:ext cx="1116536" cy="893229"/>
          </a:xfrm>
          <a:prstGeom prst="rect">
            <a:avLst/>
          </a:prstGeom>
        </p:spPr>
      </p:pic>
      <p:sp>
        <p:nvSpPr>
          <p:cNvPr id="33" name="Vývojový diagram: spojnice 32"/>
          <p:cNvSpPr/>
          <p:nvPr/>
        </p:nvSpPr>
        <p:spPr>
          <a:xfrm>
            <a:off x="6565853" y="5572929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6153678" y="5135140"/>
            <a:ext cx="457200" cy="457200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34"/>
          <p:cNvSpPr/>
          <p:nvPr/>
        </p:nvSpPr>
        <p:spPr>
          <a:xfrm>
            <a:off x="7738024" y="6251513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nice 35"/>
          <p:cNvSpPr/>
          <p:nvPr/>
        </p:nvSpPr>
        <p:spPr>
          <a:xfrm>
            <a:off x="7234198" y="6030818"/>
            <a:ext cx="457200" cy="457200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6"/>
          <p:cNvSpPr/>
          <p:nvPr/>
        </p:nvSpPr>
        <p:spPr>
          <a:xfrm>
            <a:off x="7694886" y="5020840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nice 37"/>
          <p:cNvSpPr/>
          <p:nvPr/>
        </p:nvSpPr>
        <p:spPr>
          <a:xfrm>
            <a:off x="7313082" y="4583755"/>
            <a:ext cx="457200" cy="457200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2875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8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1" fill="hold">
                      <p:stCondLst>
                        <p:cond delay="indefinite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5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9" grpId="0" animBg="1"/>
      <p:bldP spid="10" grpId="0"/>
      <p:bldP spid="11" grpId="0" animBg="1"/>
      <p:bldP spid="12" grpId="0"/>
      <p:bldP spid="13" grpId="0"/>
      <p:bldP spid="14" grpId="0" animBg="1"/>
      <p:bldP spid="15" grpId="0"/>
      <p:bldP spid="16" grpId="0" animBg="1"/>
      <p:bldP spid="17" grpId="0"/>
      <p:bldP spid="18" grpId="0" animBg="1"/>
      <p:bldP spid="19" grpId="0"/>
      <p:bldP spid="20" grpId="0" animBg="1"/>
      <p:bldP spid="21" grpId="0"/>
      <p:bldP spid="22" grpId="0" animBg="1"/>
      <p:bldP spid="23" grpId="0"/>
      <p:bldP spid="24" grpId="0" animBg="1"/>
      <p:bldP spid="25" grpId="0"/>
      <p:bldP spid="26" grpId="0" animBg="1"/>
      <p:bldP spid="27" grpId="0"/>
      <p:bldP spid="28" grpId="0" animBg="1"/>
      <p:bldP spid="29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8886" y="217915"/>
            <a:ext cx="8229600" cy="1143000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Spoj písmena čarou tak, aby z nich vznikla slova. </a:t>
            </a:r>
            <a:br>
              <a:rPr lang="cs-CZ" sz="2400" b="1" dirty="0" smtClean="0">
                <a:latin typeface="Comic Sans MS" pitchFamily="66" charset="0"/>
              </a:rPr>
            </a:br>
            <a:r>
              <a:rPr lang="cs-CZ" sz="2400" b="1" dirty="0" smtClean="0">
                <a:latin typeface="Comic Sans MS" pitchFamily="66" charset="0"/>
              </a:rPr>
              <a:t>U utvořených slov urči slovní druhy.  </a:t>
            </a:r>
            <a:br>
              <a:rPr lang="cs-CZ" sz="2400" b="1" dirty="0" smtClean="0">
                <a:latin typeface="Comic Sans MS" pitchFamily="66" charset="0"/>
              </a:rPr>
            </a:br>
            <a:r>
              <a:rPr lang="cs-CZ" sz="2400" b="1" dirty="0" smtClean="0">
                <a:latin typeface="Comic Sans MS" pitchFamily="66" charset="0"/>
              </a:rPr>
              <a:t>Které  slovní  druhy  chybí?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19672" y="2636912"/>
            <a:ext cx="421910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N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61340" y="2898522"/>
            <a:ext cx="359394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E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44632" y="3187510"/>
            <a:ext cx="375424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P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34265" y="3449120"/>
            <a:ext cx="386644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Ř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35382" y="3710730"/>
            <a:ext cx="359394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E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194776" y="3710730"/>
            <a:ext cx="354584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S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30391" y="3710730"/>
            <a:ext cx="421910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N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871731" y="3710730"/>
            <a:ext cx="370614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Ý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015079" y="3187510"/>
            <a:ext cx="498855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M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69057" y="3187510"/>
            <a:ext cx="402674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A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869387" y="3187510"/>
            <a:ext cx="336952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L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130135" y="3187510"/>
            <a:ext cx="415498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U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242345" y="3680733"/>
            <a:ext cx="303288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J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214292" y="4149080"/>
            <a:ext cx="359394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E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219102" y="4581128"/>
            <a:ext cx="354584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Š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202411" y="3595863"/>
            <a:ext cx="402674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A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202411" y="4109259"/>
            <a:ext cx="386644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R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184778" y="4581128"/>
            <a:ext cx="421910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N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202411" y="5104348"/>
            <a:ext cx="386644" cy="52322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Í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207219" y="5629025"/>
            <a:ext cx="381836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K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545633" y="4581128"/>
            <a:ext cx="359394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E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905027" y="4571822"/>
            <a:ext cx="354584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S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5259611" y="4568251"/>
            <a:ext cx="362600" cy="523220"/>
          </a:xfrm>
          <a:prstGeom prst="rect">
            <a:avLst/>
          </a:prstGeom>
          <a:solidFill>
            <a:srgbClr val="FF0000"/>
          </a:solidFill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T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5532246" y="4568251"/>
            <a:ext cx="402674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Á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260894" y="4057908"/>
            <a:ext cx="421910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N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564594" y="4057908"/>
            <a:ext cx="402674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A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934920" y="4045031"/>
            <a:ext cx="354584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Š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930110" y="4568251"/>
            <a:ext cx="359394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E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527199" y="4149080"/>
            <a:ext cx="396262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V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573686" y="5013176"/>
            <a:ext cx="354584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S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568876" y="5403556"/>
            <a:ext cx="336151" cy="52322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E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588113" y="5774303"/>
            <a:ext cx="335348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</a:rPr>
              <a:t>L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4588113" y="6192418"/>
            <a:ext cx="359394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E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878735" y="4109259"/>
            <a:ext cx="349776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F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534265" y="4110646"/>
            <a:ext cx="421910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N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2882670" y="4109259"/>
            <a:ext cx="381836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K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508576" y="5627568"/>
            <a:ext cx="410690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D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835382" y="5629025"/>
            <a:ext cx="370614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Y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3157746" y="5627568"/>
            <a:ext cx="356188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Ž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53" name="Vlna 52"/>
          <p:cNvSpPr/>
          <p:nvPr/>
        </p:nvSpPr>
        <p:spPr>
          <a:xfrm>
            <a:off x="6876256" y="1722512"/>
            <a:ext cx="1656184" cy="914400"/>
          </a:xfrm>
          <a:prstGeom prst="wav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lna 53"/>
          <p:cNvSpPr/>
          <p:nvPr/>
        </p:nvSpPr>
        <p:spPr>
          <a:xfrm>
            <a:off x="178782" y="5549191"/>
            <a:ext cx="1656184" cy="914400"/>
          </a:xfrm>
          <a:prstGeom prst="wav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lna 54"/>
          <p:cNvSpPr/>
          <p:nvPr/>
        </p:nvSpPr>
        <p:spPr>
          <a:xfrm>
            <a:off x="4923461" y="2507342"/>
            <a:ext cx="1656184" cy="914400"/>
          </a:xfrm>
          <a:prstGeom prst="wav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lna 55"/>
          <p:cNvSpPr/>
          <p:nvPr/>
        </p:nvSpPr>
        <p:spPr>
          <a:xfrm rot="20212514">
            <a:off x="240798" y="1761656"/>
            <a:ext cx="1656184" cy="914400"/>
          </a:xfrm>
          <a:prstGeom prst="wav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lna 56"/>
          <p:cNvSpPr/>
          <p:nvPr/>
        </p:nvSpPr>
        <p:spPr>
          <a:xfrm rot="1339607">
            <a:off x="2620180" y="1761655"/>
            <a:ext cx="1656184" cy="914400"/>
          </a:xfrm>
          <a:prstGeom prst="wav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lna 57"/>
          <p:cNvSpPr/>
          <p:nvPr/>
        </p:nvSpPr>
        <p:spPr>
          <a:xfrm rot="2448649">
            <a:off x="64332" y="3372212"/>
            <a:ext cx="1656184" cy="914400"/>
          </a:xfrm>
          <a:prstGeom prst="wav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lna 58"/>
          <p:cNvSpPr/>
          <p:nvPr/>
        </p:nvSpPr>
        <p:spPr>
          <a:xfrm rot="19348090">
            <a:off x="6883215" y="2991919"/>
            <a:ext cx="1656184" cy="914400"/>
          </a:xfrm>
          <a:prstGeom prst="wav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" name="Obrázek 6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9646" y="4319518"/>
            <a:ext cx="2272800" cy="2459347"/>
          </a:xfrm>
          <a:prstGeom prst="rect">
            <a:avLst/>
          </a:prstGeom>
        </p:spPr>
      </p:pic>
      <p:sp>
        <p:nvSpPr>
          <p:cNvPr id="62" name="Oválný popisek 61"/>
          <p:cNvSpPr/>
          <p:nvPr/>
        </p:nvSpPr>
        <p:spPr>
          <a:xfrm rot="13532090">
            <a:off x="5124856" y="5124399"/>
            <a:ext cx="1510489" cy="1476566"/>
          </a:xfrm>
          <a:prstGeom prst="wedgeEllipseCallout">
            <a:avLst>
              <a:gd name="adj1" fmla="val -53824"/>
              <a:gd name="adj2" fmla="val 80319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440911" y="5305805"/>
            <a:ext cx="10230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latin typeface="Comic Sans MS" pitchFamily="66" charset="0"/>
              </a:rPr>
              <a:t>CHYBÍ</a:t>
            </a:r>
            <a:r>
              <a:rPr lang="cs-CZ" b="1" dirty="0" smtClean="0">
                <a:latin typeface="Comic Sans MS" pitchFamily="66" charset="0"/>
              </a:rPr>
              <a:t>: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65" name="Mrak 64"/>
          <p:cNvSpPr/>
          <p:nvPr/>
        </p:nvSpPr>
        <p:spPr>
          <a:xfrm rot="2494216">
            <a:off x="1075581" y="1265311"/>
            <a:ext cx="914400" cy="914400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Mrak 66"/>
          <p:cNvSpPr/>
          <p:nvPr/>
        </p:nvSpPr>
        <p:spPr>
          <a:xfrm rot="2494216">
            <a:off x="3672934" y="1596665"/>
            <a:ext cx="914400" cy="914400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Mrak 67"/>
          <p:cNvSpPr/>
          <p:nvPr/>
        </p:nvSpPr>
        <p:spPr>
          <a:xfrm rot="2494216">
            <a:off x="5832303" y="2319122"/>
            <a:ext cx="914400" cy="914400"/>
          </a:xfrm>
          <a:prstGeom prst="cloud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Mrak 68"/>
          <p:cNvSpPr/>
          <p:nvPr/>
        </p:nvSpPr>
        <p:spPr>
          <a:xfrm rot="2494216">
            <a:off x="7892569" y="1479457"/>
            <a:ext cx="914400" cy="914400"/>
          </a:xfrm>
          <a:prstGeom prst="cloud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Mrak 69"/>
          <p:cNvSpPr/>
          <p:nvPr/>
        </p:nvSpPr>
        <p:spPr>
          <a:xfrm rot="2494216">
            <a:off x="8075239" y="2913672"/>
            <a:ext cx="914400" cy="914400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Mrak 70"/>
          <p:cNvSpPr/>
          <p:nvPr/>
        </p:nvSpPr>
        <p:spPr>
          <a:xfrm rot="2494216">
            <a:off x="1080645" y="3236778"/>
            <a:ext cx="914400" cy="914400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Mrak 71"/>
          <p:cNvSpPr/>
          <p:nvPr/>
        </p:nvSpPr>
        <p:spPr>
          <a:xfrm rot="2494216">
            <a:off x="60767" y="5042643"/>
            <a:ext cx="914400" cy="914400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Vlna 72"/>
          <p:cNvSpPr/>
          <p:nvPr/>
        </p:nvSpPr>
        <p:spPr>
          <a:xfrm rot="20212514">
            <a:off x="7321732" y="519625"/>
            <a:ext cx="1656184" cy="914400"/>
          </a:xfrm>
          <a:prstGeom prst="wav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Mrak 73"/>
          <p:cNvSpPr/>
          <p:nvPr/>
        </p:nvSpPr>
        <p:spPr>
          <a:xfrm rot="2494216">
            <a:off x="8097875" y="139528"/>
            <a:ext cx="914400" cy="914400"/>
          </a:xfrm>
          <a:prstGeom prst="cloud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0826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5" fill="hold">
                      <p:stCondLst>
                        <p:cond delay="indefinite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1" fill="hold">
                      <p:stCondLst>
                        <p:cond delay="indefinite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2" grpId="0" animBg="1"/>
      <p:bldP spid="65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052736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Nad slova ve větách nadepiš čísla slovních druhů.</a:t>
            </a:r>
            <a:br>
              <a:rPr lang="cs-CZ" sz="2400" b="1" dirty="0" smtClean="0">
                <a:latin typeface="Comic Sans MS" pitchFamily="66" charset="0"/>
              </a:rPr>
            </a:br>
            <a:r>
              <a:rPr lang="cs-CZ" sz="2400" b="1" dirty="0" smtClean="0">
                <a:latin typeface="Comic Sans MS" pitchFamily="66" charset="0"/>
              </a:rPr>
              <a:t>Slova v prvních  třech větách rozděl na ohebná a neohebná, zapiš je do příslušného obrázku.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512989"/>
            <a:ext cx="4491935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Podej  mi  obyčejnou  tužku.</a:t>
            </a:r>
          </a:p>
          <a:p>
            <a:endParaRPr lang="cs-CZ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020821"/>
            <a:ext cx="74462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Eva  skončila  na  atletických  závodech  druhá.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6232" y="2497327"/>
            <a:ext cx="65389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Umíš  se  správně  a  rychle  rozhodnout?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53" y="2960603"/>
            <a:ext cx="90335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  <a:latin typeface="Comic Sans MS" pitchFamily="66" charset="0"/>
              </a:rPr>
              <a:t>Děti  utíkaly  rychle  zpátky  do  tábora,  ale   dešti  neunikly.</a:t>
            </a:r>
            <a:endParaRPr lang="cs-CZ" sz="20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5123" y="3360713"/>
            <a:ext cx="51219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Mezi  její koníčky </a:t>
            </a:r>
            <a:r>
              <a:rPr lang="cs-CZ" sz="2400" b="1" smtClean="0">
                <a:solidFill>
                  <a:srgbClr val="002060"/>
                </a:solidFill>
                <a:latin typeface="Comic Sans MS" pitchFamily="66" charset="0"/>
              </a:rPr>
              <a:t>patří lyžování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12" name="Mrak 11"/>
          <p:cNvSpPr/>
          <p:nvPr/>
        </p:nvSpPr>
        <p:spPr>
          <a:xfrm rot="3933068">
            <a:off x="1140035" y="3583474"/>
            <a:ext cx="2279125" cy="3676305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lunce 12"/>
          <p:cNvSpPr/>
          <p:nvPr/>
        </p:nvSpPr>
        <p:spPr>
          <a:xfrm rot="20826435">
            <a:off x="71382" y="3609404"/>
            <a:ext cx="2363084" cy="1917274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 rot="20508536">
            <a:off x="604852" y="4203924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s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lova  neohebná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5" name="Mrak 14"/>
          <p:cNvSpPr/>
          <p:nvPr/>
        </p:nvSpPr>
        <p:spPr>
          <a:xfrm rot="2297845">
            <a:off x="5043006" y="3859293"/>
            <a:ext cx="3494624" cy="2904677"/>
          </a:xfrm>
          <a:prstGeom prst="cloud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ěsíc 15"/>
          <p:cNvSpPr/>
          <p:nvPr/>
        </p:nvSpPr>
        <p:spPr>
          <a:xfrm rot="8545227">
            <a:off x="6982901" y="3162783"/>
            <a:ext cx="1672811" cy="2208712"/>
          </a:xfrm>
          <a:prstGeom prst="mo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 rot="2238867">
            <a:off x="7268067" y="3625379"/>
            <a:ext cx="16037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s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lova  ohebná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434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  <p:bldP spid="9" grpId="0"/>
      <p:bldP spid="12" grpId="0" animBg="1"/>
      <p:bldP spid="13" grpId="0" animBg="1"/>
      <p:bldP spid="14" grpId="0"/>
      <p:bldP spid="15" grpId="0" animBg="1"/>
      <p:bldP spid="16" grpId="0" animBg="1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908720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Použité zdroje</a:t>
            </a:r>
            <a:endParaRPr lang="cs-CZ" u="sng" dirty="0"/>
          </a:p>
        </p:txBody>
      </p:sp>
      <p:sp>
        <p:nvSpPr>
          <p:cNvPr id="5" name="Obdélník 4"/>
          <p:cNvSpPr/>
          <p:nvPr/>
        </p:nvSpPr>
        <p:spPr>
          <a:xfrm>
            <a:off x="539552" y="1278052"/>
            <a:ext cx="835292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u="sng" dirty="0">
                <a:hlinkClick r:id="rId2"/>
              </a:rPr>
              <a:t>http://www.google.cz/imgres?q=d%C4%9Btsk%C3%A9+obr%C3%A1zky&amp;hl=cs&amp;sa=X&amp;biw=1366&amp;bih=523&amp;tbm=isch&amp;prmd=imvns&amp;tbnid=hzq8TakbenbpGM:&amp;imgrefurl=http://www.davona.cz/863-detske-obrazky/&amp;docid=cQSEQ03r0tNrfM&amp;imgurl=http://www.davona.cz/userdata/shopimg/davona/image/detske/rybka.jpg&amp;w=500&amp;h=400&amp;ei=Uw_hTp6AIeLP4QTG-pCyBA&amp;zoom=1&amp;iact=rc&amp;dur=422&amp;sig=114264502479598340262&amp;page=2&amp;tbnh=132&amp;tbnw=165&amp;start=14&amp;ndsp=15&amp;ved=1t:429,r:1,s:14&amp;tx=79&amp;ty=84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617288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149</Words>
  <Application>Microsoft Office PowerPoint</Application>
  <PresentationFormat>Předvádění na obrazovce (4:3)</PresentationFormat>
  <Paragraphs>63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systému Office</vt:lpstr>
      <vt:lpstr>Document</vt:lpstr>
      <vt:lpstr>Prezentace aplikace PowerPoint</vt:lpstr>
      <vt:lpstr>TVAROSLOVÍ</vt:lpstr>
      <vt:lpstr>Spoj písmena čarou tak, aby z nich vznikla slova.  U utvořených slov urči slovní druhy.   Které  slovní  druhy  chybí?</vt:lpstr>
      <vt:lpstr>Nad slova ve větách nadepiš čísla slovních druhů. Slova v prvních  třech větách rozděl na ohebná a neohebná, zapiš je do příslušného obrázku.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TVAROSLOVÍ</dc:title>
  <dc:creator>07Z2</dc:creator>
  <cp:lastModifiedBy>07Z2</cp:lastModifiedBy>
  <cp:revision>19</cp:revision>
  <dcterms:created xsi:type="dcterms:W3CDTF">2011-12-06T19:21:32Z</dcterms:created>
  <dcterms:modified xsi:type="dcterms:W3CDTF">2011-12-19T20:10:14Z</dcterms:modified>
</cp:coreProperties>
</file>