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13A55A-6B7F-467D-B813-2685EDB9036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D009B-239B-4FA3-963E-74C7988E28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062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157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DF965FA-7E59-4E68-8C1E-0AD841BC20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2E65868-16BB-457D-BBE1-220FEE45EE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4857222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 32_INOVACE_08_NÁSOBENÍ V OBORU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DO 50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6. 6.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NÁSOBENÍ V OBORU DO 50 – seznámení s pojmy činitel, činitel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součin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7610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476672"/>
            <a:ext cx="9144000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NÁSOBENÍ V OBORU DO 50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72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9144000" cy="100806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Zapamatuj si 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-108520" y="1341438"/>
            <a:ext cx="9361040" cy="551656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          2     ∙    4      =    8</a:t>
            </a:r>
          </a:p>
          <a:p>
            <a:pPr marL="45720" indent="0" algn="ctr">
              <a:buNone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ČINITEL 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</a:rPr>
              <a:t>ČINITEL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SOUČIN</a:t>
            </a:r>
          </a:p>
          <a:p>
            <a:pPr marL="45720" indent="0" algn="ctr">
              <a:buNone/>
            </a:pP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Kterým číslem musíme vynásobit tato čísla, aby byl součin 20?</a:t>
            </a:r>
          </a:p>
          <a:p>
            <a:pPr marL="45720" indent="0" algn="ctr">
              <a:buNone/>
            </a:pPr>
            <a:r>
              <a:rPr lang="cs-CZ" sz="4800" dirty="0" smtClean="0">
                <a:solidFill>
                  <a:srgbClr val="C00000"/>
                </a:solidFill>
              </a:rPr>
              <a:t>2, 4, 5, 10</a:t>
            </a:r>
          </a:p>
          <a:p>
            <a:pPr marL="45720" indent="0" algn="ctr">
              <a:buNone/>
            </a:pPr>
            <a:endParaRPr lang="cs-CZ" sz="48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endParaRPr lang="cs-CZ" sz="48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73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 součin</a:t>
            </a:r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6032971"/>
              </p:ext>
            </p:extLst>
          </p:nvPr>
        </p:nvGraphicFramePr>
        <p:xfrm>
          <a:off x="323528" y="1484784"/>
          <a:ext cx="8496939" cy="2346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</a:tblGrid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  <a:p>
                      <a:r>
                        <a:rPr lang="cs-CZ" sz="2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rebuchet MS"/>
                        </a:rPr>
                        <a:t> </a:t>
                      </a:r>
                      <a:endParaRPr lang="cs-CZ" sz="28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4   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7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2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6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0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3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8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1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5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9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2</a:t>
                      </a:r>
                      <a:endParaRPr lang="cs-CZ" sz="4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3</a:t>
                      </a:r>
                      <a:endParaRPr lang="cs-CZ" sz="4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74125289"/>
              </p:ext>
            </p:extLst>
          </p:nvPr>
        </p:nvGraphicFramePr>
        <p:xfrm>
          <a:off x="323528" y="4365104"/>
          <a:ext cx="8496939" cy="2346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</a:tblGrid>
              <a:tr h="5520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  <a:p>
                      <a:r>
                        <a:rPr lang="cs-CZ" sz="2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rebuchet MS"/>
                        </a:rPr>
                        <a:t> </a:t>
                      </a:r>
                      <a:endParaRPr lang="cs-CZ" sz="28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4   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7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2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6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0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3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8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1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5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9</a:t>
                      </a:r>
                      <a:endParaRPr lang="cs-CZ" sz="4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4</a:t>
                      </a:r>
                      <a:endParaRPr lang="cs-CZ" sz="4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5</a:t>
                      </a:r>
                      <a:endParaRPr lang="cs-CZ" sz="4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218" name="Picture 2" descr="C:\Users\Petra\AppData\Local\Microsoft\Windows\Temporary Internet Files\Content.IE5\VJ8JBHB1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79" y="1817091"/>
            <a:ext cx="634737" cy="41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Freeform 14"/>
          <p:cNvSpPr>
            <a:spLocks/>
          </p:cNvSpPr>
          <p:nvPr/>
        </p:nvSpPr>
        <p:spPr bwMode="auto">
          <a:xfrm>
            <a:off x="624858" y="1513513"/>
            <a:ext cx="405415" cy="260350"/>
          </a:xfrm>
          <a:custGeom>
            <a:avLst/>
            <a:gdLst>
              <a:gd name="T0" fmla="*/ 0 w 540"/>
              <a:gd name="T1" fmla="*/ 90 h 328"/>
              <a:gd name="T2" fmla="*/ 246 w 540"/>
              <a:gd name="T3" fmla="*/ 90 h 328"/>
              <a:gd name="T4" fmla="*/ 244 w 540"/>
              <a:gd name="T5" fmla="*/ 0 h 328"/>
              <a:gd name="T6" fmla="*/ 540 w 540"/>
              <a:gd name="T7" fmla="*/ 158 h 328"/>
              <a:gd name="T8" fmla="*/ 248 w 540"/>
              <a:gd name="T9" fmla="*/ 328 h 328"/>
              <a:gd name="T10" fmla="*/ 248 w 540"/>
              <a:gd name="T11" fmla="*/ 238 h 328"/>
              <a:gd name="T12" fmla="*/ 0 w 540"/>
              <a:gd name="T13" fmla="*/ 238 h 328"/>
              <a:gd name="T14" fmla="*/ 0 w 540"/>
              <a:gd name="T15" fmla="*/ 90 h 3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40" h="328">
                <a:moveTo>
                  <a:pt x="0" y="90"/>
                </a:moveTo>
                <a:lnTo>
                  <a:pt x="246" y="90"/>
                </a:lnTo>
                <a:lnTo>
                  <a:pt x="244" y="0"/>
                </a:lnTo>
                <a:lnTo>
                  <a:pt x="540" y="158"/>
                </a:lnTo>
                <a:lnTo>
                  <a:pt x="248" y="328"/>
                </a:lnTo>
                <a:lnTo>
                  <a:pt x="248" y="238"/>
                </a:lnTo>
                <a:lnTo>
                  <a:pt x="0" y="238"/>
                </a:lnTo>
                <a:lnTo>
                  <a:pt x="0" y="90"/>
                </a:lnTo>
                <a:close/>
              </a:path>
            </a:pathLst>
          </a:custGeom>
          <a:solidFill>
            <a:srgbClr val="8CC6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" name="Picture 2" descr="C:\Users\Petra\AppData\Local\Microsoft\Windows\Temporary Internet Files\Content.IE5\VJ8JBHB1\MC90044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57" y="4717430"/>
            <a:ext cx="634737" cy="41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Freeform 14"/>
          <p:cNvSpPr>
            <a:spLocks/>
          </p:cNvSpPr>
          <p:nvPr/>
        </p:nvSpPr>
        <p:spPr bwMode="auto">
          <a:xfrm>
            <a:off x="697034" y="4437112"/>
            <a:ext cx="405415" cy="260350"/>
          </a:xfrm>
          <a:custGeom>
            <a:avLst/>
            <a:gdLst>
              <a:gd name="T0" fmla="*/ 0 w 540"/>
              <a:gd name="T1" fmla="*/ 90 h 328"/>
              <a:gd name="T2" fmla="*/ 246 w 540"/>
              <a:gd name="T3" fmla="*/ 90 h 328"/>
              <a:gd name="T4" fmla="*/ 244 w 540"/>
              <a:gd name="T5" fmla="*/ 0 h 328"/>
              <a:gd name="T6" fmla="*/ 540 w 540"/>
              <a:gd name="T7" fmla="*/ 158 h 328"/>
              <a:gd name="T8" fmla="*/ 248 w 540"/>
              <a:gd name="T9" fmla="*/ 328 h 328"/>
              <a:gd name="T10" fmla="*/ 248 w 540"/>
              <a:gd name="T11" fmla="*/ 238 h 328"/>
              <a:gd name="T12" fmla="*/ 0 w 540"/>
              <a:gd name="T13" fmla="*/ 238 h 328"/>
              <a:gd name="T14" fmla="*/ 0 w 540"/>
              <a:gd name="T15" fmla="*/ 90 h 3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40" h="328">
                <a:moveTo>
                  <a:pt x="0" y="90"/>
                </a:moveTo>
                <a:lnTo>
                  <a:pt x="246" y="90"/>
                </a:lnTo>
                <a:lnTo>
                  <a:pt x="244" y="0"/>
                </a:lnTo>
                <a:lnTo>
                  <a:pt x="540" y="158"/>
                </a:lnTo>
                <a:lnTo>
                  <a:pt x="248" y="328"/>
                </a:lnTo>
                <a:lnTo>
                  <a:pt x="248" y="238"/>
                </a:lnTo>
                <a:lnTo>
                  <a:pt x="0" y="238"/>
                </a:lnTo>
                <a:lnTo>
                  <a:pt x="0" y="90"/>
                </a:lnTo>
                <a:close/>
              </a:path>
            </a:pathLst>
          </a:custGeom>
          <a:solidFill>
            <a:srgbClr val="8CC6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97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 Vyber správná znaménka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800" dirty="0" smtClean="0"/>
              <a:t>5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8        6</a:t>
            </a:r>
            <a:r>
              <a:rPr lang="cs-CZ" sz="4800" dirty="0" smtClean="0">
                <a:solidFill>
                  <a:srgbClr val="C00000"/>
                </a:solidFill>
              </a:rPr>
              <a:t>+</a:t>
            </a:r>
            <a:r>
              <a:rPr lang="cs-CZ" sz="4800" dirty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18          </a:t>
            </a:r>
          </a:p>
          <a:p>
            <a:pPr marL="45720" indent="0">
              <a:buNone/>
            </a:pPr>
            <a:r>
              <a:rPr lang="cs-CZ" sz="4800" dirty="0" smtClean="0"/>
              <a:t>2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6        5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15       6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2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8</a:t>
            </a:r>
          </a:p>
          <a:p>
            <a:pPr marL="45720" indent="0">
              <a:buNone/>
            </a:pPr>
            <a:r>
              <a:rPr lang="cs-CZ" sz="4800" dirty="0" smtClean="0"/>
              <a:t>5</a:t>
            </a:r>
            <a:r>
              <a:rPr lang="cs-CZ" sz="4800" dirty="0">
                <a:solidFill>
                  <a:srgbClr val="C00000"/>
                </a:solidFill>
              </a:rPr>
              <a:t>+</a:t>
            </a:r>
            <a:r>
              <a:rPr lang="cs-CZ" sz="4800" dirty="0" smtClean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2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10      5</a:t>
            </a:r>
            <a:r>
              <a:rPr lang="cs-CZ" sz="4800" dirty="0">
                <a:solidFill>
                  <a:srgbClr val="C00000"/>
                </a:solidFill>
              </a:rPr>
              <a:t>+</a:t>
            </a:r>
            <a:r>
              <a:rPr lang="cs-CZ" sz="4800" dirty="0" smtClean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2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7         8</a:t>
            </a:r>
            <a:r>
              <a:rPr lang="cs-CZ" sz="4800" dirty="0" smtClean="0">
                <a:solidFill>
                  <a:srgbClr val="C00000"/>
                </a:solidFill>
              </a:rPr>
              <a:t>+</a:t>
            </a:r>
            <a:r>
              <a:rPr lang="cs-CZ" sz="4800" dirty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24</a:t>
            </a:r>
            <a:endParaRPr lang="cs-CZ" sz="4800" dirty="0"/>
          </a:p>
          <a:p>
            <a:pPr marL="45720" indent="0">
              <a:buNone/>
            </a:pPr>
            <a:r>
              <a:rPr lang="cs-CZ" sz="4800" dirty="0" smtClean="0"/>
              <a:t>7</a:t>
            </a:r>
            <a:r>
              <a:rPr lang="cs-CZ" sz="4800" dirty="0" smtClean="0">
                <a:solidFill>
                  <a:srgbClr val="C00000"/>
                </a:solidFill>
              </a:rPr>
              <a:t>+</a:t>
            </a:r>
            <a:r>
              <a:rPr lang="cs-CZ" sz="4800" dirty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21      3</a:t>
            </a:r>
            <a:r>
              <a:rPr lang="cs-CZ" sz="4800" dirty="0" smtClean="0">
                <a:solidFill>
                  <a:srgbClr val="C00000"/>
                </a:solidFill>
              </a:rPr>
              <a:t>+</a:t>
            </a:r>
            <a:r>
              <a:rPr lang="cs-CZ" sz="4800" dirty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9         9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2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18</a:t>
            </a:r>
            <a:endParaRPr lang="cs-CZ" sz="4800" dirty="0"/>
          </a:p>
          <a:p>
            <a:pPr marL="45720" indent="0">
              <a:buNone/>
            </a:pPr>
            <a:r>
              <a:rPr lang="cs-CZ" sz="4800" dirty="0"/>
              <a:t>5</a:t>
            </a:r>
            <a:r>
              <a:rPr lang="cs-CZ" sz="4800" dirty="0">
                <a:solidFill>
                  <a:srgbClr val="C00000"/>
                </a:solidFill>
              </a:rPr>
              <a:t>+</a:t>
            </a:r>
            <a:r>
              <a:rPr lang="cs-CZ" sz="4800" dirty="0" smtClean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6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11      4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4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8         6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5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30</a:t>
            </a:r>
            <a:endParaRPr lang="cs-CZ" sz="4800" dirty="0"/>
          </a:p>
          <a:p>
            <a:pPr marL="45720" indent="0">
              <a:buNone/>
            </a:pPr>
            <a:r>
              <a:rPr lang="cs-CZ" sz="4800" dirty="0" smtClean="0"/>
              <a:t>7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 smtClean="0"/>
              <a:t>7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14      2</a:t>
            </a:r>
            <a:r>
              <a:rPr lang="cs-CZ" sz="4800" dirty="0" smtClean="0">
                <a:solidFill>
                  <a:srgbClr val="C00000"/>
                </a:solidFill>
              </a:rPr>
              <a:t>+∙</a:t>
            </a:r>
            <a:r>
              <a:rPr lang="cs-CZ" sz="4800" dirty="0"/>
              <a:t>4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8         3</a:t>
            </a:r>
            <a:r>
              <a:rPr lang="cs-CZ" sz="4800" dirty="0" smtClean="0">
                <a:solidFill>
                  <a:srgbClr val="C00000"/>
                </a:solidFill>
              </a:rPr>
              <a:t>+</a:t>
            </a:r>
            <a:r>
              <a:rPr lang="cs-CZ" sz="4800" dirty="0">
                <a:solidFill>
                  <a:srgbClr val="C00000"/>
                </a:solidFill>
              </a:rPr>
              <a:t>∙</a:t>
            </a:r>
            <a:r>
              <a:rPr lang="cs-CZ" sz="4800" dirty="0" smtClean="0"/>
              <a:t>3</a:t>
            </a:r>
            <a:r>
              <a:rPr lang="cs-CZ" sz="4800" dirty="0" smtClean="0">
                <a:solidFill>
                  <a:srgbClr val="C00000"/>
                </a:solidFill>
              </a:rPr>
              <a:t>=</a:t>
            </a:r>
            <a:r>
              <a:rPr lang="cs-CZ" sz="4800" dirty="0" smtClean="0"/>
              <a:t>6</a:t>
            </a:r>
            <a:endParaRPr lang="cs-CZ" sz="4800" dirty="0"/>
          </a:p>
          <a:p>
            <a:pPr marL="45720" indent="0">
              <a:buNone/>
            </a:pPr>
            <a:endParaRPr lang="cs-CZ" sz="4800" dirty="0"/>
          </a:p>
          <a:p>
            <a:pPr marL="45720" indent="0">
              <a:buNone/>
            </a:pPr>
            <a:endParaRPr lang="cs-CZ" sz="4800" dirty="0"/>
          </a:p>
          <a:p>
            <a:pPr marL="45720" indent="0">
              <a:buNone/>
            </a:pPr>
            <a:endParaRPr lang="cs-CZ" sz="4800" dirty="0"/>
          </a:p>
        </p:txBody>
      </p:sp>
      <p:pic>
        <p:nvPicPr>
          <p:cNvPr id="1029" name="Picture 5" descr="C:\Users\Petra\AppData\Local\Microsoft\Windows\Temporary Internet Files\Content.IE5\W0JDQO07\MC900434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7719">
            <a:off x="6903678" y="62243"/>
            <a:ext cx="2173814" cy="193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62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</TotalTime>
  <Words>268</Words>
  <Application>Microsoft Office PowerPoint</Application>
  <PresentationFormat>Předvádění na obrazovce (4:3)</PresentationFormat>
  <Paragraphs>70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NÁSOBENÍ V OBORU DO 50  </vt:lpstr>
      <vt:lpstr>Zapamatuj si !</vt:lpstr>
      <vt:lpstr>Vypočítej součin</vt:lpstr>
      <vt:lpstr> Vyber správná znaménka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5</cp:revision>
  <dcterms:created xsi:type="dcterms:W3CDTF">2011-10-31T14:55:04Z</dcterms:created>
  <dcterms:modified xsi:type="dcterms:W3CDTF">2012-11-22T18:13:10Z</dcterms:modified>
</cp:coreProperties>
</file>