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164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67807D-428F-4D41-9DA9-F649AB89C169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CFFBAA-7441-464E-840C-718076FF43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6338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798BB-4026-4440-8BD4-8C10F2FF0546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52937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7FA5D-9DBD-429C-95E9-B04315E630B7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51BD2-FE6D-44B0-8D8D-71592C642A8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7FA5D-9DBD-429C-95E9-B04315E630B7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51BD2-FE6D-44B0-8D8D-71592C642A8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7FA5D-9DBD-429C-95E9-B04315E630B7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51BD2-FE6D-44B0-8D8D-71592C642A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7FA5D-9DBD-429C-95E9-B04315E630B7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51BD2-FE6D-44B0-8D8D-71592C642A8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7FA5D-9DBD-429C-95E9-B04315E630B7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51BD2-FE6D-44B0-8D8D-71592C642A8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7FA5D-9DBD-429C-95E9-B04315E630B7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51BD2-FE6D-44B0-8D8D-71592C642A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7FA5D-9DBD-429C-95E9-B04315E630B7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51BD2-FE6D-44B0-8D8D-71592C642A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7FA5D-9DBD-429C-95E9-B04315E630B7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51BD2-FE6D-44B0-8D8D-71592C642A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7FA5D-9DBD-429C-95E9-B04315E630B7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51BD2-FE6D-44B0-8D8D-71592C642A8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7FA5D-9DBD-429C-95E9-B04315E630B7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51BD2-FE6D-44B0-8D8D-71592C642A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7FA5D-9DBD-429C-95E9-B04315E630B7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51BD2-FE6D-44B0-8D8D-71592C642A8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307FA5D-9DBD-429C-95E9-B04315E630B7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6851BD2-FE6D-44B0-8D8D-71592C642A8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703" name="Group 1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5738296"/>
              </p:ext>
            </p:extLst>
          </p:nvPr>
        </p:nvGraphicFramePr>
        <p:xfrm>
          <a:off x="1511660" y="1196752"/>
          <a:ext cx="6120680" cy="5307552"/>
        </p:xfrm>
        <a:graphic>
          <a:graphicData uri="http://schemas.openxmlformats.org/drawingml/2006/table">
            <a:tbl>
              <a:tblPr/>
              <a:tblGrid>
                <a:gridCol w="2466869"/>
                <a:gridCol w="3653811"/>
              </a:tblGrid>
              <a:tr h="5022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Číslo přílohy: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VY_ 32_INOVACE_09_DĚLENÍ V OBORU DO 50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387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Mgr. Petra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Kukuczková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8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Matematika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Třída: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2. ročník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7883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Šablona projektu: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III/2 Inovace a zkvalitnění výuky prostřednictvím ICT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zařazení do výuky a zapsání do třídní knihy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8. 6.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2011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87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Český jazyk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a anotace: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DĚLENÍ V OBORU DO 50 – seznámení s pojmy dělenec, dělitel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, podíl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DUM – Prezentace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Power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Point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Zpaměti násobí a dělí přirozená čísla v oboru do 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6369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Využité materiály: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Obrázky byly použité z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klipartu  Microsoft Office.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691" name="Rectangle 139"/>
          <p:cNvSpPr>
            <a:spLocks noChangeArrowheads="1"/>
          </p:cNvSpPr>
          <p:nvPr/>
        </p:nvSpPr>
        <p:spPr bwMode="auto">
          <a:xfrm>
            <a:off x="0" y="58023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>
              <a:latin typeface="Arial" charset="0"/>
            </a:endParaRPr>
          </a:p>
        </p:txBody>
      </p:sp>
      <p:pic>
        <p:nvPicPr>
          <p:cNvPr id="2369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3" y="260350"/>
            <a:ext cx="4692650" cy="79216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277651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" y="476672"/>
            <a:ext cx="9144000" cy="1440160"/>
          </a:xfrm>
        </p:spPr>
        <p:txBody>
          <a:bodyPr/>
          <a:lstStyle/>
          <a:p>
            <a:pPr marL="182880" indent="0" algn="ctr">
              <a:buNone/>
            </a:pPr>
            <a:r>
              <a:rPr lang="cs-CZ" dirty="0" smtClean="0"/>
              <a:t>DĚLENÍ V OBORU DO 50 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1027" name="Picture 3" descr="C:\Users\Petra\AppData\Local\Microsoft\Windows\Temporary Internet Files\Content.IE5\R8S25GK3\MP90043875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5" y="2191355"/>
            <a:ext cx="3312972" cy="4638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1117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008112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>
                <a:solidFill>
                  <a:srgbClr val="C00000"/>
                </a:solidFill>
              </a:rPr>
              <a:t>Zapamatuj si !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-180528" y="1340768"/>
            <a:ext cx="9433048" cy="551723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4800" dirty="0" smtClean="0">
                <a:solidFill>
                  <a:srgbClr val="0070C0"/>
                </a:solidFill>
              </a:rPr>
              <a:t>           12     :     4     =    3</a:t>
            </a:r>
          </a:p>
          <a:p>
            <a:pPr marL="45720" indent="0" algn="ctr">
              <a:buNone/>
            </a:pPr>
            <a:r>
              <a:rPr lang="cs-CZ" sz="4800" dirty="0" smtClean="0">
                <a:solidFill>
                  <a:schemeClr val="bg2">
                    <a:lumMod val="25000"/>
                  </a:schemeClr>
                </a:solidFill>
              </a:rPr>
              <a:t>DĚLENEC  DĚLITEL  PODÍL</a:t>
            </a:r>
          </a:p>
          <a:p>
            <a:pPr marL="45720" indent="0" algn="ctr">
              <a:buNone/>
            </a:pPr>
            <a:endParaRPr lang="cs-CZ" sz="4800" dirty="0" smtClean="0">
              <a:solidFill>
                <a:schemeClr val="bg2">
                  <a:lumMod val="25000"/>
                </a:schemeClr>
              </a:solidFill>
            </a:endParaRPr>
          </a:p>
          <a:p>
            <a:pPr marL="45720" indent="0" algn="ctr">
              <a:buNone/>
            </a:pPr>
            <a:r>
              <a:rPr lang="cs-CZ" sz="4800" dirty="0" smtClean="0">
                <a:solidFill>
                  <a:schemeClr val="bg2">
                    <a:lumMod val="25000"/>
                  </a:schemeClr>
                </a:solidFill>
              </a:rPr>
              <a:t>Kterým </a:t>
            </a:r>
            <a:r>
              <a:rPr lang="cs-CZ" sz="4800" dirty="0">
                <a:solidFill>
                  <a:schemeClr val="bg2">
                    <a:lumMod val="25000"/>
                  </a:schemeClr>
                </a:solidFill>
              </a:rPr>
              <a:t>číslem musíme </a:t>
            </a:r>
            <a:r>
              <a:rPr lang="cs-CZ" sz="4800" dirty="0" smtClean="0">
                <a:solidFill>
                  <a:schemeClr val="bg2">
                    <a:lumMod val="25000"/>
                  </a:schemeClr>
                </a:solidFill>
              </a:rPr>
              <a:t>vydělit tato </a:t>
            </a:r>
            <a:r>
              <a:rPr lang="cs-CZ" sz="4800" dirty="0">
                <a:solidFill>
                  <a:schemeClr val="bg2">
                    <a:lumMod val="25000"/>
                  </a:schemeClr>
                </a:solidFill>
              </a:rPr>
              <a:t>čísla, aby byl </a:t>
            </a:r>
            <a:r>
              <a:rPr lang="cs-CZ" sz="4800" dirty="0" smtClean="0">
                <a:solidFill>
                  <a:schemeClr val="bg2">
                    <a:lumMod val="25000"/>
                  </a:schemeClr>
                </a:solidFill>
              </a:rPr>
              <a:t>podíl 2?</a:t>
            </a:r>
          </a:p>
          <a:p>
            <a:pPr marL="45720" indent="0" algn="ctr">
              <a:buNone/>
            </a:pPr>
            <a:r>
              <a:rPr lang="cs-CZ" sz="4800" dirty="0">
                <a:solidFill>
                  <a:srgbClr val="C00000"/>
                </a:solidFill>
              </a:rPr>
              <a:t>2</a:t>
            </a:r>
            <a:r>
              <a:rPr lang="cs-CZ" sz="4800" dirty="0" smtClean="0">
                <a:solidFill>
                  <a:srgbClr val="C00000"/>
                </a:solidFill>
              </a:rPr>
              <a:t>, 4, 6, 8, 10, 12, 14, 16, 18, 20</a:t>
            </a:r>
            <a:r>
              <a:rPr lang="cs-CZ" sz="48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endParaRPr lang="cs-CZ" sz="48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901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92088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Vypočítej podíl</a:t>
            </a:r>
            <a:endParaRPr lang="cs-CZ" dirty="0"/>
          </a:p>
        </p:txBody>
      </p:sp>
      <p:graphicFrame>
        <p:nvGraphicFramePr>
          <p:cNvPr id="4" name="Zástupný symbol pro obsah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33683502"/>
              </p:ext>
            </p:extLst>
          </p:nvPr>
        </p:nvGraphicFramePr>
        <p:xfrm>
          <a:off x="323528" y="3249394"/>
          <a:ext cx="8496939" cy="136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2449"/>
                <a:gridCol w="772449"/>
                <a:gridCol w="772449"/>
                <a:gridCol w="772449"/>
                <a:gridCol w="772449"/>
                <a:gridCol w="772449"/>
                <a:gridCol w="772449"/>
                <a:gridCol w="772449"/>
                <a:gridCol w="772449"/>
                <a:gridCol w="772449"/>
                <a:gridCol w="772449"/>
              </a:tblGrid>
              <a:tr h="72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dirty="0" smtClean="0">
                          <a:solidFill>
                            <a:srgbClr val="FF0000"/>
                          </a:solidFill>
                        </a:rPr>
                        <a:t>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12   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30 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15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6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24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3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18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21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27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9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52061"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3</a:t>
                      </a:r>
                      <a:endParaRPr lang="cs-CZ" sz="36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Zástupný symbol pro obsah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90464394"/>
              </p:ext>
            </p:extLst>
          </p:nvPr>
        </p:nvGraphicFramePr>
        <p:xfrm>
          <a:off x="323528" y="5094725"/>
          <a:ext cx="8496939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2449"/>
                <a:gridCol w="772449"/>
                <a:gridCol w="772449"/>
                <a:gridCol w="772449"/>
                <a:gridCol w="772449"/>
                <a:gridCol w="772449"/>
                <a:gridCol w="772449"/>
                <a:gridCol w="772449"/>
                <a:gridCol w="772449"/>
                <a:gridCol w="772449"/>
                <a:gridCol w="772449"/>
              </a:tblGrid>
              <a:tr h="5520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dirty="0" smtClean="0">
                          <a:solidFill>
                            <a:srgbClr val="FF0000"/>
                          </a:solidFill>
                        </a:rPr>
                        <a:t>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4   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28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20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36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12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24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8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16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32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40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52061"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4</a:t>
                      </a:r>
                      <a:endParaRPr lang="cs-CZ" sz="36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9" name="Freeform 14"/>
          <p:cNvSpPr>
            <a:spLocks/>
          </p:cNvSpPr>
          <p:nvPr/>
        </p:nvSpPr>
        <p:spPr bwMode="auto">
          <a:xfrm rot="10800000">
            <a:off x="662231" y="3277076"/>
            <a:ext cx="405415" cy="260350"/>
          </a:xfrm>
          <a:custGeom>
            <a:avLst/>
            <a:gdLst>
              <a:gd name="T0" fmla="*/ 0 w 540"/>
              <a:gd name="T1" fmla="*/ 90 h 328"/>
              <a:gd name="T2" fmla="*/ 246 w 540"/>
              <a:gd name="T3" fmla="*/ 90 h 328"/>
              <a:gd name="T4" fmla="*/ 244 w 540"/>
              <a:gd name="T5" fmla="*/ 0 h 328"/>
              <a:gd name="T6" fmla="*/ 540 w 540"/>
              <a:gd name="T7" fmla="*/ 158 h 328"/>
              <a:gd name="T8" fmla="*/ 248 w 540"/>
              <a:gd name="T9" fmla="*/ 328 h 328"/>
              <a:gd name="T10" fmla="*/ 248 w 540"/>
              <a:gd name="T11" fmla="*/ 238 h 328"/>
              <a:gd name="T12" fmla="*/ 0 w 540"/>
              <a:gd name="T13" fmla="*/ 238 h 328"/>
              <a:gd name="T14" fmla="*/ 0 w 540"/>
              <a:gd name="T15" fmla="*/ 90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40" h="328">
                <a:moveTo>
                  <a:pt x="0" y="90"/>
                </a:moveTo>
                <a:lnTo>
                  <a:pt x="246" y="90"/>
                </a:lnTo>
                <a:lnTo>
                  <a:pt x="244" y="0"/>
                </a:lnTo>
                <a:lnTo>
                  <a:pt x="540" y="158"/>
                </a:lnTo>
                <a:lnTo>
                  <a:pt x="248" y="328"/>
                </a:lnTo>
                <a:lnTo>
                  <a:pt x="248" y="238"/>
                </a:lnTo>
                <a:lnTo>
                  <a:pt x="0" y="238"/>
                </a:lnTo>
                <a:lnTo>
                  <a:pt x="0" y="90"/>
                </a:lnTo>
                <a:close/>
              </a:path>
            </a:pathLst>
          </a:custGeom>
          <a:solidFill>
            <a:srgbClr val="8CC6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" name="Freeform 14"/>
          <p:cNvSpPr>
            <a:spLocks/>
          </p:cNvSpPr>
          <p:nvPr/>
        </p:nvSpPr>
        <p:spPr bwMode="auto">
          <a:xfrm rot="10800000">
            <a:off x="606760" y="5194415"/>
            <a:ext cx="405415" cy="260350"/>
          </a:xfrm>
          <a:custGeom>
            <a:avLst/>
            <a:gdLst>
              <a:gd name="T0" fmla="*/ 0 w 540"/>
              <a:gd name="T1" fmla="*/ 90 h 328"/>
              <a:gd name="T2" fmla="*/ 246 w 540"/>
              <a:gd name="T3" fmla="*/ 90 h 328"/>
              <a:gd name="T4" fmla="*/ 244 w 540"/>
              <a:gd name="T5" fmla="*/ 0 h 328"/>
              <a:gd name="T6" fmla="*/ 540 w 540"/>
              <a:gd name="T7" fmla="*/ 158 h 328"/>
              <a:gd name="T8" fmla="*/ 248 w 540"/>
              <a:gd name="T9" fmla="*/ 328 h 328"/>
              <a:gd name="T10" fmla="*/ 248 w 540"/>
              <a:gd name="T11" fmla="*/ 238 h 328"/>
              <a:gd name="T12" fmla="*/ 0 w 540"/>
              <a:gd name="T13" fmla="*/ 238 h 328"/>
              <a:gd name="T14" fmla="*/ 0 w 540"/>
              <a:gd name="T15" fmla="*/ 90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40" h="328">
                <a:moveTo>
                  <a:pt x="0" y="90"/>
                </a:moveTo>
                <a:lnTo>
                  <a:pt x="246" y="90"/>
                </a:lnTo>
                <a:lnTo>
                  <a:pt x="244" y="0"/>
                </a:lnTo>
                <a:lnTo>
                  <a:pt x="540" y="158"/>
                </a:lnTo>
                <a:lnTo>
                  <a:pt x="248" y="328"/>
                </a:lnTo>
                <a:lnTo>
                  <a:pt x="248" y="238"/>
                </a:lnTo>
                <a:lnTo>
                  <a:pt x="0" y="238"/>
                </a:lnTo>
                <a:lnTo>
                  <a:pt x="0" y="90"/>
                </a:lnTo>
                <a:close/>
              </a:path>
            </a:pathLst>
          </a:custGeom>
          <a:solidFill>
            <a:srgbClr val="8CC6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9" name="Picture 2" descr="C:\Users\Petra\AppData\Local\Microsoft\Windows\Temporary Internet Files\Content.IE5\K0O7W0UI\MC9004419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39" y="3537426"/>
            <a:ext cx="704726" cy="52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Petra\AppData\Local\Microsoft\Windows\Temporary Internet Files\Content.IE5\K0O7W0UI\MC9004419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760" y="5454765"/>
            <a:ext cx="704726" cy="52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" name="Zástupný symbol pro obsah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32946728"/>
              </p:ext>
            </p:extLst>
          </p:nvPr>
        </p:nvGraphicFramePr>
        <p:xfrm>
          <a:off x="323528" y="1268760"/>
          <a:ext cx="8496939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2449"/>
                <a:gridCol w="772449"/>
                <a:gridCol w="772449"/>
                <a:gridCol w="772449"/>
                <a:gridCol w="772449"/>
                <a:gridCol w="772449"/>
                <a:gridCol w="772449"/>
                <a:gridCol w="772449"/>
                <a:gridCol w="772449"/>
                <a:gridCol w="772449"/>
                <a:gridCol w="772449"/>
              </a:tblGrid>
              <a:tr h="5520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dirty="0" smtClean="0">
                          <a:solidFill>
                            <a:srgbClr val="FF0000"/>
                          </a:solidFill>
                        </a:rPr>
                        <a:t>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4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6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8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20 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2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16 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52061"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2</a:t>
                      </a:r>
                      <a:endParaRPr lang="cs-CZ" sz="36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5" name="Freeform 14"/>
          <p:cNvSpPr>
            <a:spLocks/>
          </p:cNvSpPr>
          <p:nvPr/>
        </p:nvSpPr>
        <p:spPr bwMode="auto">
          <a:xfrm rot="10800000">
            <a:off x="606760" y="1368450"/>
            <a:ext cx="405415" cy="260350"/>
          </a:xfrm>
          <a:custGeom>
            <a:avLst/>
            <a:gdLst>
              <a:gd name="T0" fmla="*/ 0 w 540"/>
              <a:gd name="T1" fmla="*/ 90 h 328"/>
              <a:gd name="T2" fmla="*/ 246 w 540"/>
              <a:gd name="T3" fmla="*/ 90 h 328"/>
              <a:gd name="T4" fmla="*/ 244 w 540"/>
              <a:gd name="T5" fmla="*/ 0 h 328"/>
              <a:gd name="T6" fmla="*/ 540 w 540"/>
              <a:gd name="T7" fmla="*/ 158 h 328"/>
              <a:gd name="T8" fmla="*/ 248 w 540"/>
              <a:gd name="T9" fmla="*/ 328 h 328"/>
              <a:gd name="T10" fmla="*/ 248 w 540"/>
              <a:gd name="T11" fmla="*/ 238 h 328"/>
              <a:gd name="T12" fmla="*/ 0 w 540"/>
              <a:gd name="T13" fmla="*/ 238 h 328"/>
              <a:gd name="T14" fmla="*/ 0 w 540"/>
              <a:gd name="T15" fmla="*/ 90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40" h="328">
                <a:moveTo>
                  <a:pt x="0" y="90"/>
                </a:moveTo>
                <a:lnTo>
                  <a:pt x="246" y="90"/>
                </a:lnTo>
                <a:lnTo>
                  <a:pt x="244" y="0"/>
                </a:lnTo>
                <a:lnTo>
                  <a:pt x="540" y="158"/>
                </a:lnTo>
                <a:lnTo>
                  <a:pt x="248" y="328"/>
                </a:lnTo>
                <a:lnTo>
                  <a:pt x="248" y="238"/>
                </a:lnTo>
                <a:lnTo>
                  <a:pt x="0" y="238"/>
                </a:lnTo>
                <a:lnTo>
                  <a:pt x="0" y="90"/>
                </a:lnTo>
                <a:close/>
              </a:path>
            </a:pathLst>
          </a:custGeom>
          <a:solidFill>
            <a:srgbClr val="8CC6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6" name="Picture 2" descr="C:\Users\Petra\AppData\Local\Microsoft\Windows\Temporary Internet Files\Content.IE5\K0O7W0UI\MC9004419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760" y="1573884"/>
            <a:ext cx="704726" cy="52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388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1143000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 Vyber správná znaménka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1268760"/>
            <a:ext cx="9144000" cy="558924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4800" dirty="0" smtClean="0"/>
              <a:t>5</a:t>
            </a:r>
            <a:r>
              <a:rPr lang="cs-CZ" sz="4800" dirty="0">
                <a:solidFill>
                  <a:srgbClr val="C00000"/>
                </a:solidFill>
              </a:rPr>
              <a:t>-</a:t>
            </a:r>
            <a:r>
              <a:rPr lang="cs-CZ" sz="4800" dirty="0" smtClean="0">
                <a:solidFill>
                  <a:srgbClr val="C00000"/>
                </a:solidFill>
              </a:rPr>
              <a:t>:</a:t>
            </a:r>
            <a:r>
              <a:rPr lang="cs-CZ" sz="4800" dirty="0" smtClean="0"/>
              <a:t>3</a:t>
            </a:r>
            <a:r>
              <a:rPr lang="cs-CZ" sz="4800" dirty="0" smtClean="0">
                <a:solidFill>
                  <a:srgbClr val="C00000"/>
                </a:solidFill>
              </a:rPr>
              <a:t>=</a:t>
            </a:r>
            <a:r>
              <a:rPr lang="cs-CZ" sz="4800" dirty="0" smtClean="0"/>
              <a:t>2        </a:t>
            </a:r>
            <a:r>
              <a:rPr lang="cs-CZ" sz="4800" dirty="0"/>
              <a:t> </a:t>
            </a:r>
            <a:r>
              <a:rPr lang="cs-CZ" sz="4800" dirty="0" smtClean="0"/>
              <a:t>16</a:t>
            </a:r>
            <a:r>
              <a:rPr lang="cs-CZ" sz="4800" dirty="0" smtClean="0">
                <a:solidFill>
                  <a:srgbClr val="C00000"/>
                </a:solidFill>
              </a:rPr>
              <a:t>-:</a:t>
            </a:r>
            <a:r>
              <a:rPr lang="cs-CZ" sz="4800" dirty="0" smtClean="0"/>
              <a:t>4</a:t>
            </a:r>
            <a:r>
              <a:rPr lang="cs-CZ" sz="4800" dirty="0" smtClean="0">
                <a:solidFill>
                  <a:srgbClr val="C00000"/>
                </a:solidFill>
              </a:rPr>
              <a:t>=</a:t>
            </a:r>
            <a:r>
              <a:rPr lang="cs-CZ" sz="4800" dirty="0" smtClean="0"/>
              <a:t>12          </a:t>
            </a:r>
          </a:p>
          <a:p>
            <a:pPr marL="45720" indent="0">
              <a:buNone/>
            </a:pPr>
            <a:r>
              <a:rPr lang="cs-CZ" sz="4800" dirty="0"/>
              <a:t>8</a:t>
            </a:r>
            <a:r>
              <a:rPr lang="cs-CZ" sz="4800" dirty="0" smtClean="0">
                <a:solidFill>
                  <a:srgbClr val="C00000"/>
                </a:solidFill>
              </a:rPr>
              <a:t>-:</a:t>
            </a:r>
            <a:r>
              <a:rPr lang="cs-CZ" sz="4800" dirty="0" smtClean="0"/>
              <a:t>2</a:t>
            </a:r>
            <a:r>
              <a:rPr lang="cs-CZ" sz="4800" dirty="0" smtClean="0">
                <a:solidFill>
                  <a:srgbClr val="C00000"/>
                </a:solidFill>
              </a:rPr>
              <a:t>=</a:t>
            </a:r>
            <a:r>
              <a:rPr lang="cs-CZ" sz="4800" dirty="0" smtClean="0"/>
              <a:t>4         20</a:t>
            </a:r>
            <a:r>
              <a:rPr lang="cs-CZ" sz="4800" dirty="0" smtClean="0">
                <a:solidFill>
                  <a:srgbClr val="C00000"/>
                </a:solidFill>
              </a:rPr>
              <a:t>-:</a:t>
            </a:r>
            <a:r>
              <a:rPr lang="cs-CZ" sz="4800" dirty="0" smtClean="0"/>
              <a:t>4</a:t>
            </a:r>
            <a:r>
              <a:rPr lang="cs-CZ" sz="4800" dirty="0" smtClean="0">
                <a:solidFill>
                  <a:srgbClr val="C00000"/>
                </a:solidFill>
              </a:rPr>
              <a:t>=</a:t>
            </a:r>
            <a:r>
              <a:rPr lang="cs-CZ" sz="4800" dirty="0" smtClean="0"/>
              <a:t>5       6</a:t>
            </a:r>
            <a:r>
              <a:rPr lang="cs-CZ" sz="4800" dirty="0" smtClean="0">
                <a:solidFill>
                  <a:srgbClr val="C00000"/>
                </a:solidFill>
              </a:rPr>
              <a:t>-</a:t>
            </a:r>
            <a:r>
              <a:rPr lang="cs-CZ" sz="4800" dirty="0">
                <a:solidFill>
                  <a:srgbClr val="C00000"/>
                </a:solidFill>
              </a:rPr>
              <a:t>:</a:t>
            </a:r>
            <a:r>
              <a:rPr lang="cs-CZ" sz="4800" dirty="0" smtClean="0"/>
              <a:t>2</a:t>
            </a:r>
            <a:r>
              <a:rPr lang="cs-CZ" sz="4800" dirty="0" smtClean="0">
                <a:solidFill>
                  <a:srgbClr val="C00000"/>
                </a:solidFill>
              </a:rPr>
              <a:t>=</a:t>
            </a:r>
            <a:r>
              <a:rPr lang="cs-CZ" sz="4800" dirty="0"/>
              <a:t>4</a:t>
            </a:r>
            <a:endParaRPr lang="cs-CZ" sz="4800" dirty="0" smtClean="0"/>
          </a:p>
          <a:p>
            <a:pPr marL="45720" indent="0">
              <a:buNone/>
            </a:pPr>
            <a:r>
              <a:rPr lang="cs-CZ" sz="4800" dirty="0" smtClean="0"/>
              <a:t>15</a:t>
            </a:r>
            <a:r>
              <a:rPr lang="cs-CZ" sz="4800" dirty="0" smtClean="0">
                <a:solidFill>
                  <a:srgbClr val="C00000"/>
                </a:solidFill>
              </a:rPr>
              <a:t>-:</a:t>
            </a:r>
            <a:r>
              <a:rPr lang="cs-CZ" sz="4800" dirty="0" smtClean="0"/>
              <a:t>5</a:t>
            </a:r>
            <a:r>
              <a:rPr lang="cs-CZ" sz="4800" dirty="0" smtClean="0">
                <a:solidFill>
                  <a:srgbClr val="C00000"/>
                </a:solidFill>
              </a:rPr>
              <a:t>=</a:t>
            </a:r>
            <a:r>
              <a:rPr lang="cs-CZ" sz="4800" dirty="0" smtClean="0"/>
              <a:t>3       24</a:t>
            </a:r>
            <a:r>
              <a:rPr lang="cs-CZ" sz="4800" dirty="0" smtClean="0">
                <a:solidFill>
                  <a:srgbClr val="C00000"/>
                </a:solidFill>
              </a:rPr>
              <a:t>-:</a:t>
            </a:r>
            <a:r>
              <a:rPr lang="cs-CZ" sz="4800" dirty="0" smtClean="0"/>
              <a:t>4</a:t>
            </a:r>
            <a:r>
              <a:rPr lang="cs-CZ" sz="4800" dirty="0" smtClean="0">
                <a:solidFill>
                  <a:srgbClr val="C00000"/>
                </a:solidFill>
              </a:rPr>
              <a:t>=</a:t>
            </a:r>
            <a:r>
              <a:rPr lang="cs-CZ" sz="4800" dirty="0"/>
              <a:t>6</a:t>
            </a:r>
            <a:r>
              <a:rPr lang="cs-CZ" sz="4800" dirty="0" smtClean="0"/>
              <a:t>       8</a:t>
            </a:r>
            <a:r>
              <a:rPr lang="cs-CZ" sz="4800" dirty="0" smtClean="0">
                <a:solidFill>
                  <a:srgbClr val="C00000"/>
                </a:solidFill>
              </a:rPr>
              <a:t>-:</a:t>
            </a:r>
            <a:r>
              <a:rPr lang="cs-CZ" sz="4800" dirty="0" smtClean="0"/>
              <a:t>2</a:t>
            </a:r>
            <a:r>
              <a:rPr lang="cs-CZ" sz="4800" dirty="0" smtClean="0">
                <a:solidFill>
                  <a:srgbClr val="C00000"/>
                </a:solidFill>
              </a:rPr>
              <a:t>=</a:t>
            </a:r>
            <a:r>
              <a:rPr lang="cs-CZ" sz="4800" dirty="0"/>
              <a:t>6</a:t>
            </a:r>
            <a:endParaRPr lang="cs-CZ" sz="4800" dirty="0" smtClean="0"/>
          </a:p>
          <a:p>
            <a:pPr marL="45720" indent="0">
              <a:buNone/>
            </a:pPr>
            <a:r>
              <a:rPr lang="cs-CZ" sz="4800" dirty="0" smtClean="0"/>
              <a:t>6</a:t>
            </a:r>
            <a:r>
              <a:rPr lang="cs-CZ" sz="4800" dirty="0" smtClean="0">
                <a:solidFill>
                  <a:srgbClr val="C00000"/>
                </a:solidFill>
              </a:rPr>
              <a:t>-:</a:t>
            </a:r>
            <a:r>
              <a:rPr lang="cs-CZ" sz="4800" dirty="0" smtClean="0"/>
              <a:t>3</a:t>
            </a:r>
            <a:r>
              <a:rPr lang="cs-CZ" sz="4800" dirty="0" smtClean="0">
                <a:solidFill>
                  <a:srgbClr val="C00000"/>
                </a:solidFill>
              </a:rPr>
              <a:t>=</a:t>
            </a:r>
            <a:r>
              <a:rPr lang="cs-CZ" sz="4800" dirty="0" smtClean="0"/>
              <a:t>2         36</a:t>
            </a:r>
            <a:r>
              <a:rPr lang="cs-CZ" sz="4800" dirty="0" smtClean="0">
                <a:solidFill>
                  <a:srgbClr val="C00000"/>
                </a:solidFill>
              </a:rPr>
              <a:t>-</a:t>
            </a:r>
            <a:r>
              <a:rPr lang="cs-CZ" sz="4800" dirty="0">
                <a:solidFill>
                  <a:srgbClr val="C00000"/>
                </a:solidFill>
              </a:rPr>
              <a:t>:</a:t>
            </a:r>
            <a:r>
              <a:rPr lang="cs-CZ" sz="4800" dirty="0" smtClean="0"/>
              <a:t>9</a:t>
            </a:r>
            <a:r>
              <a:rPr lang="cs-CZ" sz="4800" dirty="0" smtClean="0">
                <a:solidFill>
                  <a:srgbClr val="C00000"/>
                </a:solidFill>
              </a:rPr>
              <a:t>=</a:t>
            </a:r>
            <a:r>
              <a:rPr lang="cs-CZ" sz="4800" dirty="0" smtClean="0"/>
              <a:t>4</a:t>
            </a:r>
            <a:r>
              <a:rPr lang="cs-CZ" sz="4800" dirty="0"/>
              <a:t> </a:t>
            </a:r>
            <a:r>
              <a:rPr lang="cs-CZ" sz="4800" dirty="0" smtClean="0"/>
              <a:t>      9</a:t>
            </a:r>
            <a:r>
              <a:rPr lang="cs-CZ" sz="4800" dirty="0" smtClean="0">
                <a:solidFill>
                  <a:srgbClr val="C00000"/>
                </a:solidFill>
              </a:rPr>
              <a:t>-</a:t>
            </a:r>
            <a:r>
              <a:rPr lang="cs-CZ" sz="4800" dirty="0">
                <a:solidFill>
                  <a:srgbClr val="C00000"/>
                </a:solidFill>
              </a:rPr>
              <a:t>:</a:t>
            </a:r>
            <a:r>
              <a:rPr lang="cs-CZ" sz="4800" dirty="0"/>
              <a:t>3</a:t>
            </a:r>
            <a:r>
              <a:rPr lang="cs-CZ" sz="4800" dirty="0">
                <a:solidFill>
                  <a:srgbClr val="C00000"/>
                </a:solidFill>
              </a:rPr>
              <a:t>=</a:t>
            </a:r>
            <a:r>
              <a:rPr lang="cs-CZ" sz="4800" dirty="0"/>
              <a:t>3 </a:t>
            </a:r>
          </a:p>
          <a:p>
            <a:pPr marL="45720" indent="0">
              <a:buNone/>
            </a:pPr>
            <a:r>
              <a:rPr lang="cs-CZ" sz="4800" dirty="0" smtClean="0"/>
              <a:t>50</a:t>
            </a:r>
            <a:r>
              <a:rPr lang="cs-CZ" sz="4800" dirty="0" smtClean="0">
                <a:solidFill>
                  <a:srgbClr val="C00000"/>
                </a:solidFill>
              </a:rPr>
              <a:t>-:</a:t>
            </a:r>
            <a:r>
              <a:rPr lang="cs-CZ" sz="4800" dirty="0" smtClean="0"/>
              <a:t>5</a:t>
            </a:r>
            <a:r>
              <a:rPr lang="cs-CZ" sz="4800" dirty="0" smtClean="0">
                <a:solidFill>
                  <a:srgbClr val="C00000"/>
                </a:solidFill>
              </a:rPr>
              <a:t>=</a:t>
            </a:r>
            <a:r>
              <a:rPr lang="cs-CZ" sz="4800" dirty="0" smtClean="0"/>
              <a:t>10     16</a:t>
            </a:r>
            <a:r>
              <a:rPr lang="cs-CZ" sz="4800" dirty="0" smtClean="0">
                <a:solidFill>
                  <a:srgbClr val="C00000"/>
                </a:solidFill>
              </a:rPr>
              <a:t>-:</a:t>
            </a:r>
            <a:r>
              <a:rPr lang="cs-CZ" sz="4800" dirty="0" smtClean="0"/>
              <a:t>4</a:t>
            </a:r>
            <a:r>
              <a:rPr lang="cs-CZ" sz="4800" dirty="0" smtClean="0">
                <a:solidFill>
                  <a:srgbClr val="C00000"/>
                </a:solidFill>
              </a:rPr>
              <a:t>=</a:t>
            </a:r>
            <a:r>
              <a:rPr lang="cs-CZ" sz="4800" dirty="0"/>
              <a:t>4</a:t>
            </a:r>
            <a:r>
              <a:rPr lang="cs-CZ" sz="4800" dirty="0" smtClean="0"/>
              <a:t>        7</a:t>
            </a:r>
            <a:r>
              <a:rPr lang="cs-CZ" sz="4800" dirty="0" smtClean="0">
                <a:solidFill>
                  <a:srgbClr val="C00000"/>
                </a:solidFill>
              </a:rPr>
              <a:t>-:</a:t>
            </a:r>
            <a:r>
              <a:rPr lang="cs-CZ" sz="4800" dirty="0" smtClean="0"/>
              <a:t>5</a:t>
            </a:r>
            <a:r>
              <a:rPr lang="cs-CZ" sz="4800" dirty="0" smtClean="0">
                <a:solidFill>
                  <a:srgbClr val="C00000"/>
                </a:solidFill>
              </a:rPr>
              <a:t>=</a:t>
            </a:r>
            <a:r>
              <a:rPr lang="cs-CZ" sz="4800" dirty="0"/>
              <a:t>2</a:t>
            </a:r>
          </a:p>
          <a:p>
            <a:pPr marL="45720" indent="0">
              <a:buNone/>
            </a:pPr>
            <a:r>
              <a:rPr lang="cs-CZ" sz="4800" dirty="0" smtClean="0"/>
              <a:t>7</a:t>
            </a:r>
            <a:r>
              <a:rPr lang="cs-CZ" sz="4800" dirty="0">
                <a:solidFill>
                  <a:srgbClr val="C00000"/>
                </a:solidFill>
              </a:rPr>
              <a:t>-:</a:t>
            </a:r>
            <a:r>
              <a:rPr lang="cs-CZ" sz="4800" dirty="0" smtClean="0"/>
              <a:t>7</a:t>
            </a:r>
            <a:r>
              <a:rPr lang="cs-CZ" sz="4800" dirty="0" smtClean="0">
                <a:solidFill>
                  <a:srgbClr val="C00000"/>
                </a:solidFill>
              </a:rPr>
              <a:t>=</a:t>
            </a:r>
            <a:r>
              <a:rPr lang="cs-CZ" sz="4800" dirty="0" smtClean="0"/>
              <a:t>1         12</a:t>
            </a:r>
            <a:r>
              <a:rPr lang="cs-CZ" sz="4800" dirty="0" smtClean="0">
                <a:solidFill>
                  <a:srgbClr val="C00000"/>
                </a:solidFill>
              </a:rPr>
              <a:t>-</a:t>
            </a:r>
            <a:r>
              <a:rPr lang="cs-CZ" sz="4800" dirty="0">
                <a:solidFill>
                  <a:srgbClr val="C00000"/>
                </a:solidFill>
              </a:rPr>
              <a:t>:</a:t>
            </a:r>
            <a:r>
              <a:rPr lang="cs-CZ" sz="4800" dirty="0" smtClean="0"/>
              <a:t>4</a:t>
            </a:r>
            <a:r>
              <a:rPr lang="cs-CZ" sz="4800" dirty="0" smtClean="0">
                <a:solidFill>
                  <a:srgbClr val="C00000"/>
                </a:solidFill>
              </a:rPr>
              <a:t>=</a:t>
            </a:r>
            <a:r>
              <a:rPr lang="cs-CZ" sz="4800" dirty="0" smtClean="0"/>
              <a:t>8       3</a:t>
            </a:r>
            <a:r>
              <a:rPr lang="cs-CZ" sz="4800" dirty="0" smtClean="0">
                <a:solidFill>
                  <a:srgbClr val="C00000"/>
                </a:solidFill>
              </a:rPr>
              <a:t>-</a:t>
            </a:r>
            <a:r>
              <a:rPr lang="cs-CZ" sz="4800" dirty="0">
                <a:solidFill>
                  <a:srgbClr val="C00000"/>
                </a:solidFill>
              </a:rPr>
              <a:t>:</a:t>
            </a:r>
            <a:r>
              <a:rPr lang="cs-CZ" sz="4800" dirty="0"/>
              <a:t>3</a:t>
            </a:r>
            <a:r>
              <a:rPr lang="cs-CZ" sz="4800" dirty="0">
                <a:solidFill>
                  <a:srgbClr val="C00000"/>
                </a:solidFill>
              </a:rPr>
              <a:t>=</a:t>
            </a:r>
            <a:r>
              <a:rPr lang="cs-CZ" sz="4800" dirty="0"/>
              <a:t>0 </a:t>
            </a:r>
          </a:p>
          <a:p>
            <a:pPr marL="45720" indent="0">
              <a:buNone/>
            </a:pPr>
            <a:endParaRPr lang="cs-CZ" sz="4800" dirty="0"/>
          </a:p>
          <a:p>
            <a:pPr marL="45720" indent="0">
              <a:buNone/>
            </a:pPr>
            <a:endParaRPr lang="cs-CZ" sz="4800" dirty="0"/>
          </a:p>
        </p:txBody>
      </p:sp>
      <p:pic>
        <p:nvPicPr>
          <p:cNvPr id="1029" name="Picture 5" descr="C:\Users\Petra\AppData\Local\Microsoft\Windows\Temporary Internet Files\Content.IE5\W0JDQO07\MC9004344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97719">
            <a:off x="7070561" y="232290"/>
            <a:ext cx="1819684" cy="1620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0864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</TotalTime>
  <Words>258</Words>
  <Application>Microsoft Office PowerPoint</Application>
  <PresentationFormat>Předvádění na obrazovce (4:3)</PresentationFormat>
  <Paragraphs>74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Aerodynamika</vt:lpstr>
      <vt:lpstr>Prezentace aplikace PowerPoint</vt:lpstr>
      <vt:lpstr>DĚLENÍ V OBORU DO 50  </vt:lpstr>
      <vt:lpstr>Zapamatuj si !</vt:lpstr>
      <vt:lpstr>Vypočítej podíl</vt:lpstr>
      <vt:lpstr> Vyber správná znaménka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Petra</dc:creator>
  <cp:lastModifiedBy>Učitel</cp:lastModifiedBy>
  <cp:revision>6</cp:revision>
  <dcterms:created xsi:type="dcterms:W3CDTF">2011-10-31T14:57:55Z</dcterms:created>
  <dcterms:modified xsi:type="dcterms:W3CDTF">2012-11-22T18:14:02Z</dcterms:modified>
</cp:coreProperties>
</file>