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8ABEA8-1D49-4D19-8023-A6D83F57C5A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FBC2E-1B29-40B6-BAF3-CF466BF97A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8188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937D-45C6-486A-96F1-910FB442798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FC34-4FE5-4342-8338-D24B8D1D09F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937D-45C6-486A-96F1-910FB442798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FC34-4FE5-4342-8338-D24B8D1D09F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937D-45C6-486A-96F1-910FB442798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FC34-4FE5-4342-8338-D24B8D1D0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937D-45C6-486A-96F1-910FB442798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FC34-4FE5-4342-8338-D24B8D1D09F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937D-45C6-486A-96F1-910FB442798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FC34-4FE5-4342-8338-D24B8D1D09F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937D-45C6-486A-96F1-910FB442798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FC34-4FE5-4342-8338-D24B8D1D0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937D-45C6-486A-96F1-910FB442798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FC34-4FE5-4342-8338-D24B8D1D0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937D-45C6-486A-96F1-910FB442798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FC34-4FE5-4342-8338-D24B8D1D0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937D-45C6-486A-96F1-910FB442798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FC34-4FE5-4342-8338-D24B8D1D09F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937D-45C6-486A-96F1-910FB442798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FC34-4FE5-4342-8338-D24B8D1D0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A937D-45C6-486A-96F1-910FB442798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FC34-4FE5-4342-8338-D24B8D1D09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C5A937D-45C6-486A-96F1-910FB4427980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B5FFC34-4FE5-4342-8338-D24B8D1D09F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3370222"/>
              </p:ext>
            </p:extLst>
          </p:nvPr>
        </p:nvGraphicFramePr>
        <p:xfrm>
          <a:off x="1511660" y="1196752"/>
          <a:ext cx="6120680" cy="5180815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 32_INOVACE_12_SČÍTÁNÍ DESÍTEK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31. 5.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SČÍTÁNÍ DESÍTEK – vyvození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procvičení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Sčítá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a odčítá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desítky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149036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04665"/>
            <a:ext cx="8856983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SČÍTÁNÍ DESÍTEK</a:t>
            </a:r>
            <a:br>
              <a:rPr lang="cs-CZ" dirty="0" smtClean="0"/>
            </a:br>
            <a:r>
              <a:rPr lang="cs-CZ" sz="4000" dirty="0" smtClean="0"/>
              <a:t>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29194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odnadpis 14"/>
          <p:cNvSpPr>
            <a:spLocks noGrp="1"/>
          </p:cNvSpPr>
          <p:nvPr>
            <p:ph type="subTitle" idx="1"/>
          </p:nvPr>
        </p:nvSpPr>
        <p:spPr>
          <a:xfrm>
            <a:off x="251520" y="1156885"/>
            <a:ext cx="8892480" cy="5440466"/>
          </a:xfrm>
          <a:noFill/>
        </p:spPr>
        <p:txBody>
          <a:bodyPr>
            <a:normAutofit/>
          </a:bodyPr>
          <a:lstStyle/>
          <a:p>
            <a:r>
              <a:rPr lang="cs-CZ" sz="4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20+30</a:t>
            </a:r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=__  _____ +________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10+20=__  ___ +______</a:t>
            </a:r>
            <a:endParaRPr lang="cs-CZ" sz="4400" b="1" dirty="0">
              <a:solidFill>
                <a:srgbClr val="FF0000"/>
              </a:solidFill>
            </a:endParaRPr>
          </a:p>
          <a:p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40+30=__  _________+_______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50+20=__  ___________ + ____</a:t>
            </a:r>
          </a:p>
          <a:p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20+40=__  _____ + _________</a:t>
            </a:r>
            <a:endParaRPr lang="cs-CZ" sz="4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4400" b="1" dirty="0" smtClean="0">
                <a:solidFill>
                  <a:srgbClr val="FF0000"/>
                </a:solidFill>
              </a:rPr>
              <a:t>30+10=__  _______ +___</a:t>
            </a:r>
            <a:endParaRPr lang="cs-CZ" sz="4400" b="1" dirty="0">
              <a:solidFill>
                <a:srgbClr val="FF0000"/>
              </a:solidFill>
            </a:endParaRPr>
          </a:p>
          <a:p>
            <a:endParaRPr lang="cs-CZ" sz="4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63768" y="0"/>
            <a:ext cx="7175351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1" name="Vývojový diagram: spojnice 30"/>
          <p:cNvSpPr/>
          <p:nvPr/>
        </p:nvSpPr>
        <p:spPr>
          <a:xfrm>
            <a:off x="7499136" y="2918873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1" name="Vývojový diagram: spojnice 40"/>
          <p:cNvSpPr/>
          <p:nvPr/>
        </p:nvSpPr>
        <p:spPr>
          <a:xfrm>
            <a:off x="6804248" y="2918873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2" name="Vývojový diagram: spojnice 41"/>
          <p:cNvSpPr/>
          <p:nvPr/>
        </p:nvSpPr>
        <p:spPr>
          <a:xfrm>
            <a:off x="5413016" y="2918873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3" name="Vývojový diagram: spojnice 42"/>
          <p:cNvSpPr/>
          <p:nvPr/>
        </p:nvSpPr>
        <p:spPr>
          <a:xfrm>
            <a:off x="4754882" y="2918873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4" name="Vývojový diagram: spojnice 43"/>
          <p:cNvSpPr/>
          <p:nvPr/>
        </p:nvSpPr>
        <p:spPr>
          <a:xfrm>
            <a:off x="4051963" y="2934113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5" name="Vývojový diagram: spojnice 44"/>
          <p:cNvSpPr/>
          <p:nvPr/>
        </p:nvSpPr>
        <p:spPr>
          <a:xfrm>
            <a:off x="3284241" y="2924944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1" name="Vývojový diagram: spojnice 50"/>
          <p:cNvSpPr/>
          <p:nvPr/>
        </p:nvSpPr>
        <p:spPr>
          <a:xfrm>
            <a:off x="7016474" y="4669907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2" name="Vývojový diagram: spojnice 51"/>
          <p:cNvSpPr/>
          <p:nvPr/>
        </p:nvSpPr>
        <p:spPr>
          <a:xfrm>
            <a:off x="6296394" y="4650474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3" name="Vývojový diagram: spojnice 52"/>
          <p:cNvSpPr/>
          <p:nvPr/>
        </p:nvSpPr>
        <p:spPr>
          <a:xfrm>
            <a:off x="5547456" y="4669907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4" name="Vývojový diagram: spojnice 53"/>
          <p:cNvSpPr/>
          <p:nvPr/>
        </p:nvSpPr>
        <p:spPr>
          <a:xfrm>
            <a:off x="4159059" y="4669907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5" name="Vývojový diagram: spojnice 54"/>
          <p:cNvSpPr/>
          <p:nvPr/>
        </p:nvSpPr>
        <p:spPr>
          <a:xfrm>
            <a:off x="3472888" y="4669907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6" name="Vývojový diagram: spojnice 55"/>
          <p:cNvSpPr/>
          <p:nvPr/>
        </p:nvSpPr>
        <p:spPr>
          <a:xfrm>
            <a:off x="8201708" y="2934113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7" name="Vývojový diagram: spojnice 56"/>
          <p:cNvSpPr/>
          <p:nvPr/>
        </p:nvSpPr>
        <p:spPr>
          <a:xfrm>
            <a:off x="3331883" y="1282247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8" name="Vývojový diagram: spojnice 57"/>
          <p:cNvSpPr/>
          <p:nvPr/>
        </p:nvSpPr>
        <p:spPr>
          <a:xfrm>
            <a:off x="6448592" y="1283228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9" name="Vývojový diagram: spojnice 58"/>
          <p:cNvSpPr/>
          <p:nvPr/>
        </p:nvSpPr>
        <p:spPr>
          <a:xfrm>
            <a:off x="5728512" y="1298468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0" name="Vývojový diagram: spojnice 59"/>
          <p:cNvSpPr/>
          <p:nvPr/>
        </p:nvSpPr>
        <p:spPr>
          <a:xfrm>
            <a:off x="7736554" y="4650474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2" name="Vývojový diagram: spojnice 61"/>
          <p:cNvSpPr/>
          <p:nvPr/>
        </p:nvSpPr>
        <p:spPr>
          <a:xfrm>
            <a:off x="4063405" y="1253604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3" name="Vývojový diagram: spojnice 62"/>
          <p:cNvSpPr/>
          <p:nvPr/>
        </p:nvSpPr>
        <p:spPr>
          <a:xfrm>
            <a:off x="7164288" y="1258694"/>
            <a:ext cx="720080" cy="504056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4" name="Vývojový diagram: spojnice 63"/>
          <p:cNvSpPr/>
          <p:nvPr/>
        </p:nvSpPr>
        <p:spPr>
          <a:xfrm>
            <a:off x="3431241" y="2125060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5" name="Vývojový diagram: spojnice 64"/>
          <p:cNvSpPr/>
          <p:nvPr/>
        </p:nvSpPr>
        <p:spPr>
          <a:xfrm>
            <a:off x="6195042" y="3789040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6" name="Vývojový diagram: spojnice 65"/>
          <p:cNvSpPr/>
          <p:nvPr/>
        </p:nvSpPr>
        <p:spPr>
          <a:xfrm>
            <a:off x="5474962" y="3789432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7" name="Vývojový diagram: spojnice 66"/>
          <p:cNvSpPr/>
          <p:nvPr/>
        </p:nvSpPr>
        <p:spPr>
          <a:xfrm>
            <a:off x="4800604" y="3789040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8" name="Vývojový diagram: spojnice 67"/>
          <p:cNvSpPr/>
          <p:nvPr/>
        </p:nvSpPr>
        <p:spPr>
          <a:xfrm>
            <a:off x="4107296" y="3789432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9" name="Vývojový diagram: spojnice 68"/>
          <p:cNvSpPr/>
          <p:nvPr/>
        </p:nvSpPr>
        <p:spPr>
          <a:xfrm>
            <a:off x="3427214" y="3789040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0" name="Vývojový diagram: spojnice 69"/>
          <p:cNvSpPr/>
          <p:nvPr/>
        </p:nvSpPr>
        <p:spPr>
          <a:xfrm>
            <a:off x="6251024" y="5500896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1" name="Vývojový diagram: spojnice 70"/>
          <p:cNvSpPr/>
          <p:nvPr/>
        </p:nvSpPr>
        <p:spPr>
          <a:xfrm>
            <a:off x="4827376" y="5500896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2" name="Vývojový diagram: spojnice 71"/>
          <p:cNvSpPr/>
          <p:nvPr/>
        </p:nvSpPr>
        <p:spPr>
          <a:xfrm>
            <a:off x="4128258" y="5500896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3" name="Vývojový diagram: spojnice 72"/>
          <p:cNvSpPr/>
          <p:nvPr/>
        </p:nvSpPr>
        <p:spPr>
          <a:xfrm>
            <a:off x="3427214" y="5500896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4" name="Vývojový diagram: spojnice 73"/>
          <p:cNvSpPr/>
          <p:nvPr/>
        </p:nvSpPr>
        <p:spPr>
          <a:xfrm>
            <a:off x="5770526" y="2125060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5" name="Vývojový diagram: spojnice 74"/>
          <p:cNvSpPr/>
          <p:nvPr/>
        </p:nvSpPr>
        <p:spPr>
          <a:xfrm>
            <a:off x="5051248" y="2125060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6" name="Vývojový diagram: spojnice 75"/>
          <p:cNvSpPr/>
          <p:nvPr/>
        </p:nvSpPr>
        <p:spPr>
          <a:xfrm>
            <a:off x="8263690" y="3777600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7" name="Vývojový diagram: spojnice 76"/>
          <p:cNvSpPr/>
          <p:nvPr/>
        </p:nvSpPr>
        <p:spPr>
          <a:xfrm>
            <a:off x="7577222" y="3789432"/>
            <a:ext cx="720080" cy="504056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915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132" y="4655469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057" y="4947695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1132" y="4030168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6512511" cy="93610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Pozoruj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47730" y="1178104"/>
            <a:ext cx="8568952" cy="5346928"/>
          </a:xfrm>
          <a:ln>
            <a:noFill/>
          </a:ln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400" dirty="0" smtClean="0">
                <a:solidFill>
                  <a:srgbClr val="7030A0"/>
                </a:solidFill>
              </a:rPr>
              <a:t>3+1=4       3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7030A0"/>
                </a:solidFill>
              </a:rPr>
              <a:t>+1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7030A0"/>
                </a:solidFill>
              </a:rPr>
              <a:t>=4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endParaRPr lang="cs-CZ" sz="4400" dirty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sz="4400" dirty="0" smtClean="0">
                <a:solidFill>
                  <a:srgbClr val="7030A0"/>
                </a:solidFill>
              </a:rPr>
              <a:t>5+2=7       5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7030A0"/>
                </a:solidFill>
              </a:rPr>
              <a:t>+2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7030A0"/>
                </a:solidFill>
              </a:rPr>
              <a:t>=7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endParaRPr lang="cs-CZ" sz="4400" dirty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sz="4400" dirty="0" smtClean="0">
                <a:solidFill>
                  <a:srgbClr val="7030A0"/>
                </a:solidFill>
              </a:rPr>
              <a:t>2+4=6       2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7030A0"/>
                </a:solidFill>
              </a:rPr>
              <a:t>+4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7030A0"/>
                </a:solidFill>
              </a:rPr>
              <a:t>=6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endParaRPr lang="cs-CZ" sz="4400" dirty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sz="4400" dirty="0" smtClean="0">
                <a:solidFill>
                  <a:srgbClr val="7030A0"/>
                </a:solidFill>
              </a:rPr>
              <a:t>3+5=8       3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7030A0"/>
                </a:solidFill>
              </a:rPr>
              <a:t>+5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7030A0"/>
                </a:solidFill>
              </a:rPr>
              <a:t>=8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endParaRPr lang="cs-CZ" sz="4400" dirty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sz="4400" dirty="0" smtClean="0">
                <a:solidFill>
                  <a:srgbClr val="7030A0"/>
                </a:solidFill>
              </a:rPr>
              <a:t>2+7=9       2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7030A0"/>
                </a:solidFill>
              </a:rPr>
              <a:t>+7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7030A0"/>
                </a:solidFill>
              </a:rPr>
              <a:t>=9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endParaRPr lang="cs-CZ" sz="4400" dirty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sz="4400" dirty="0" smtClean="0">
                <a:solidFill>
                  <a:srgbClr val="7030A0"/>
                </a:solidFill>
              </a:rPr>
              <a:t>4+3=7       4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7030A0"/>
                </a:solidFill>
              </a:rPr>
              <a:t>+3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r>
              <a:rPr lang="cs-CZ" sz="4400" dirty="0" smtClean="0">
                <a:solidFill>
                  <a:srgbClr val="7030A0"/>
                </a:solidFill>
              </a:rPr>
              <a:t>=7</a:t>
            </a:r>
            <a:r>
              <a:rPr lang="cs-CZ" sz="4400" dirty="0" smtClean="0">
                <a:solidFill>
                  <a:srgbClr val="FF0000"/>
                </a:solidFill>
              </a:rPr>
              <a:t>0</a:t>
            </a:r>
            <a:endParaRPr lang="cs-CZ" sz="4400" dirty="0">
              <a:solidFill>
                <a:srgbClr val="FF0000"/>
              </a:solidFill>
            </a:endParaRPr>
          </a:p>
          <a:p>
            <a:pPr marL="45720" indent="0">
              <a:buNone/>
            </a:pPr>
            <a:endParaRPr lang="cs-CZ" sz="4400" dirty="0"/>
          </a:p>
        </p:txBody>
      </p:sp>
      <p:pic>
        <p:nvPicPr>
          <p:cNvPr id="1026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2089" y="119675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813" y="109660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0145" y="109660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387" y="109660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3609" y="217522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280" y="1958126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906" y="1958126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771" y="195385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3893" y="1945562"/>
            <a:ext cx="808968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787" y="195385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3651" y="217522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3609" y="301348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274" y="302872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280" y="301348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385" y="303247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81" y="291125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507" y="2905949"/>
            <a:ext cx="821477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825" y="3790550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2507" y="4058690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790" y="405961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074" y="4058690"/>
            <a:ext cx="80652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396" y="4030168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894" y="3786045"/>
            <a:ext cx="783943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8376" y="3758970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9271" y="4941632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8301" y="4935569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882" y="4935569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350" y="4935569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3202" y="4952315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8355" y="4945910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507" y="4616220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977" y="5876359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352" y="5901809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1863" y="5901809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861" y="5652665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36" y="5670625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241" y="5652665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Users\Petra\AppData\Local\Microsoft\Windows\Temporary Internet Files\Content.IE5\K0O7W0UI\MC900437059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541" y="5652665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1185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5963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Doplň chybějící číslo a napiš příklady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5057624"/>
              </p:ext>
            </p:extLst>
          </p:nvPr>
        </p:nvGraphicFramePr>
        <p:xfrm>
          <a:off x="323528" y="3356992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6215242"/>
              </p:ext>
            </p:extLst>
          </p:nvPr>
        </p:nvGraphicFramePr>
        <p:xfrm>
          <a:off x="323528" y="4293096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5246320"/>
              </p:ext>
            </p:extLst>
          </p:nvPr>
        </p:nvGraphicFramePr>
        <p:xfrm>
          <a:off x="323528" y="5157192"/>
          <a:ext cx="3482975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0139251"/>
              </p:ext>
            </p:extLst>
          </p:nvPr>
        </p:nvGraphicFramePr>
        <p:xfrm>
          <a:off x="323528" y="6021288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Krychle 7"/>
          <p:cNvSpPr/>
          <p:nvPr/>
        </p:nvSpPr>
        <p:spPr>
          <a:xfrm>
            <a:off x="1099084" y="2472328"/>
            <a:ext cx="936104" cy="792088"/>
          </a:xfrm>
          <a:prstGeom prst="cub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9" name="Krychle 8"/>
          <p:cNvSpPr/>
          <p:nvPr/>
        </p:nvSpPr>
        <p:spPr>
          <a:xfrm>
            <a:off x="2210900" y="2451760"/>
            <a:ext cx="936104" cy="792088"/>
          </a:xfrm>
          <a:prstGeom prst="cub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5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1622224" y="1844824"/>
            <a:ext cx="936104" cy="792088"/>
          </a:xfrm>
          <a:prstGeom prst="cub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7336489"/>
              </p:ext>
            </p:extLst>
          </p:nvPr>
        </p:nvGraphicFramePr>
        <p:xfrm>
          <a:off x="5292080" y="3429000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2695529"/>
              </p:ext>
            </p:extLst>
          </p:nvPr>
        </p:nvGraphicFramePr>
        <p:xfrm>
          <a:off x="5292080" y="4293096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5328794"/>
              </p:ext>
            </p:extLst>
          </p:nvPr>
        </p:nvGraphicFramePr>
        <p:xfrm>
          <a:off x="5292080" y="5157192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7703456"/>
              </p:ext>
            </p:extLst>
          </p:nvPr>
        </p:nvGraphicFramePr>
        <p:xfrm>
          <a:off x="5292080" y="6021288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5" name="Krychle 14"/>
          <p:cNvSpPr/>
          <p:nvPr/>
        </p:nvSpPr>
        <p:spPr>
          <a:xfrm>
            <a:off x="6012160" y="2513856"/>
            <a:ext cx="936104" cy="792088"/>
          </a:xfrm>
          <a:prstGeom prst="cub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40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7092280" y="2513856"/>
            <a:ext cx="936104" cy="792088"/>
          </a:xfrm>
          <a:prstGeom prst="cub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50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6624228" y="1937048"/>
            <a:ext cx="936104" cy="792088"/>
          </a:xfrm>
          <a:prstGeom prst="cub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83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9036496" cy="99898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Napiš čísla o 10 větší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07504" y="3573016"/>
            <a:ext cx="9036496" cy="998984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 algn="ctr">
              <a:buFont typeface="Georgia" pitchFamily="18" charset="0"/>
              <a:buNone/>
            </a:pPr>
            <a:r>
              <a:rPr lang="cs-CZ" dirty="0" smtClean="0"/>
              <a:t>Napiš čísla o 10 menší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8100665"/>
              </p:ext>
            </p:extLst>
          </p:nvPr>
        </p:nvGraphicFramePr>
        <p:xfrm>
          <a:off x="377277" y="1340768"/>
          <a:ext cx="8496950" cy="13052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49695"/>
                <a:gridCol w="849695"/>
                <a:gridCol w="849695"/>
                <a:gridCol w="849695"/>
                <a:gridCol w="849695"/>
                <a:gridCol w="849695"/>
                <a:gridCol w="849695"/>
                <a:gridCol w="849695"/>
                <a:gridCol w="849695"/>
                <a:gridCol w="849695"/>
              </a:tblGrid>
              <a:tr h="619956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20</a:t>
                      </a:r>
                      <a:endParaRPr lang="cs-CZ" sz="4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50</a:t>
                      </a:r>
                      <a:endParaRPr lang="cs-CZ" sz="4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10</a:t>
                      </a:r>
                      <a:endParaRPr lang="cs-CZ" sz="4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60</a:t>
                      </a:r>
                      <a:endParaRPr lang="cs-CZ" sz="4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30</a:t>
                      </a:r>
                      <a:endParaRPr lang="cs-CZ" sz="4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70</a:t>
                      </a:r>
                      <a:endParaRPr lang="cs-CZ" sz="4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90</a:t>
                      </a:r>
                      <a:endParaRPr lang="cs-CZ" sz="4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40</a:t>
                      </a:r>
                      <a:endParaRPr lang="cs-CZ" sz="4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80</a:t>
                      </a:r>
                      <a:endParaRPr lang="cs-CZ" sz="4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0</a:t>
                      </a:r>
                      <a:endParaRPr lang="cs-CZ" sz="4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04180"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723258"/>
              </p:ext>
            </p:extLst>
          </p:nvPr>
        </p:nvGraphicFramePr>
        <p:xfrm>
          <a:off x="377277" y="4725144"/>
          <a:ext cx="8496950" cy="13052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49695"/>
                <a:gridCol w="849695"/>
                <a:gridCol w="849695"/>
                <a:gridCol w="849695"/>
                <a:gridCol w="849695"/>
                <a:gridCol w="849695"/>
                <a:gridCol w="849695"/>
                <a:gridCol w="849695"/>
                <a:gridCol w="849695"/>
                <a:gridCol w="849695"/>
              </a:tblGrid>
              <a:tr h="619956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20</a:t>
                      </a:r>
                      <a:endParaRPr lang="cs-CZ" sz="4000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50</a:t>
                      </a:r>
                      <a:endParaRPr lang="cs-CZ" sz="4000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10</a:t>
                      </a:r>
                      <a:endParaRPr lang="cs-CZ" sz="4000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60</a:t>
                      </a:r>
                      <a:endParaRPr lang="cs-CZ" sz="4000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30</a:t>
                      </a:r>
                      <a:endParaRPr lang="cs-CZ" sz="4000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70</a:t>
                      </a:r>
                      <a:endParaRPr lang="cs-CZ" sz="4000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90</a:t>
                      </a:r>
                      <a:endParaRPr lang="cs-CZ" sz="4000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40</a:t>
                      </a:r>
                      <a:endParaRPr lang="cs-CZ" sz="4000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80</a:t>
                      </a:r>
                      <a:endParaRPr lang="cs-CZ" sz="4000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0</a:t>
                      </a:r>
                      <a:endParaRPr lang="cs-CZ" sz="4000" b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04180"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7482120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</TotalTime>
  <Words>203</Words>
  <Application>Microsoft Office PowerPoint</Application>
  <PresentationFormat>Předvádění na obrazovce (4:3)</PresentationFormat>
  <Paragraphs>97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SČÍTÁNÍ DESÍTEK  </vt:lpstr>
      <vt:lpstr>Vypočítej</vt:lpstr>
      <vt:lpstr>Pozoruj</vt:lpstr>
      <vt:lpstr>Doplň chybějící číslo a napiš příklady</vt:lpstr>
      <vt:lpstr>Napiš čísla o 10 větší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7</cp:revision>
  <dcterms:created xsi:type="dcterms:W3CDTF">2011-10-31T15:27:19Z</dcterms:created>
  <dcterms:modified xsi:type="dcterms:W3CDTF">2012-11-22T18:16:34Z</dcterms:modified>
</cp:coreProperties>
</file>