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DB4FE7-1328-439A-BF67-EA1271ADF415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3C28D-F81B-44BE-A5BB-8AE77323EB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293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293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427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427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3DE8EA7-B70E-40E4-ACBE-960D9CA9D7C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FFDD2FC-E6C0-4A64-865C-328243BC728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7125484"/>
              </p:ext>
            </p:extLst>
          </p:nvPr>
        </p:nvGraphicFramePr>
        <p:xfrm>
          <a:off x="1511660" y="1196752"/>
          <a:ext cx="6120680" cy="5353989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 32_INOVACE_15_SČÍTÁNÍ A ODČÍTÁNÍ 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  BEZ PŘECHODU PŘES 10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23. 9.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SČÍTÁNÍ A ODČÍTÁNÍ DO 20 BEZ PŘECHODU PŘES 10 - procvičování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Sčítá a odčítá do 20 bez přechodu desítky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MS Office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78193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etra\AppData\Local\Microsoft\Windows\Temporary Internet Files\Content.IE5\R8S25GK3\MP9004387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2191355"/>
            <a:ext cx="3312972" cy="4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856983" cy="2232249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SČÍTÁNÍ A ODČÍTÁNÍ DO 20</a:t>
            </a:r>
            <a:br>
              <a:rPr lang="cs-CZ" dirty="0" smtClean="0"/>
            </a:br>
            <a:r>
              <a:rPr lang="cs-CZ" sz="4000" dirty="0" smtClean="0"/>
              <a:t>BEZ PŘECHODU PŘES DESÍTKU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5223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Počítej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69459709"/>
              </p:ext>
            </p:extLst>
          </p:nvPr>
        </p:nvGraphicFramePr>
        <p:xfrm>
          <a:off x="323528" y="1484784"/>
          <a:ext cx="849694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</a:tblGrid>
              <a:tr h="552061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rebuchet MS"/>
                        </a:rPr>
                        <a:t>  </a:t>
                      </a:r>
                      <a:endParaRPr lang="cs-CZ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4   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7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2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6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0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3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8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1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5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2</a:t>
                      </a:r>
                      <a:endParaRPr lang="cs-CZ" sz="4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3</a:t>
                      </a:r>
                      <a:endParaRPr lang="cs-CZ" sz="4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5" name="Volný tvar 14"/>
          <p:cNvSpPr/>
          <p:nvPr/>
        </p:nvSpPr>
        <p:spPr>
          <a:xfrm>
            <a:off x="378905" y="1825442"/>
            <a:ext cx="712020" cy="346583"/>
          </a:xfrm>
          <a:custGeom>
            <a:avLst/>
            <a:gdLst>
              <a:gd name="connsiteX0" fmla="*/ 0 w 711969"/>
              <a:gd name="connsiteY0" fmla="*/ 323113 h 323113"/>
              <a:gd name="connsiteX1" fmla="*/ 180304 w 711969"/>
              <a:gd name="connsiteY1" fmla="*/ 39778 h 323113"/>
              <a:gd name="connsiteX2" fmla="*/ 656823 w 711969"/>
              <a:gd name="connsiteY2" fmla="*/ 1141 h 323113"/>
              <a:gd name="connsiteX3" fmla="*/ 682580 w 711969"/>
              <a:gd name="connsiteY3" fmla="*/ 14020 h 323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1969" h="323113">
                <a:moveTo>
                  <a:pt x="0" y="323113"/>
                </a:moveTo>
                <a:cubicBezTo>
                  <a:pt x="35417" y="208276"/>
                  <a:pt x="70834" y="93440"/>
                  <a:pt x="180304" y="39778"/>
                </a:cubicBezTo>
                <a:cubicBezTo>
                  <a:pt x="289774" y="-13884"/>
                  <a:pt x="573110" y="5434"/>
                  <a:pt x="656823" y="1141"/>
                </a:cubicBezTo>
                <a:cubicBezTo>
                  <a:pt x="740536" y="-3152"/>
                  <a:pt x="711558" y="5434"/>
                  <a:pt x="682580" y="14020"/>
                </a:cubicBezTo>
              </a:path>
            </a:pathLst>
          </a:cu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971600" y="173750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 flipV="1">
            <a:off x="971600" y="1724092"/>
            <a:ext cx="213138" cy="118564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1002927" y="1796789"/>
            <a:ext cx="167112" cy="146518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Tabulk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166130"/>
              </p:ext>
            </p:extLst>
          </p:nvPr>
        </p:nvGraphicFramePr>
        <p:xfrm>
          <a:off x="395537" y="4005064"/>
          <a:ext cx="849694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  <a:gridCol w="849694"/>
              </a:tblGrid>
              <a:tr h="552061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rebuchet MS"/>
                        </a:rPr>
                        <a:t>  </a:t>
                      </a:r>
                      <a:endParaRPr lang="cs-CZ" sz="2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4   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7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2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6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0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3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8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1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5</a:t>
                      </a:r>
                      <a:endParaRPr lang="cs-CZ" sz="40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</a:t>
                      </a:r>
                      <a:endParaRPr lang="cs-CZ" sz="4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r>
                        <a:rPr lang="cs-CZ" sz="40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9</a:t>
                      </a:r>
                      <a:endParaRPr lang="cs-CZ" sz="40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Volný tvar 26"/>
          <p:cNvSpPr/>
          <p:nvPr/>
        </p:nvSpPr>
        <p:spPr>
          <a:xfrm>
            <a:off x="395537" y="4365104"/>
            <a:ext cx="805830" cy="323113"/>
          </a:xfrm>
          <a:custGeom>
            <a:avLst/>
            <a:gdLst>
              <a:gd name="connsiteX0" fmla="*/ 0 w 711969"/>
              <a:gd name="connsiteY0" fmla="*/ 323113 h 323113"/>
              <a:gd name="connsiteX1" fmla="*/ 180304 w 711969"/>
              <a:gd name="connsiteY1" fmla="*/ 39778 h 323113"/>
              <a:gd name="connsiteX2" fmla="*/ 656823 w 711969"/>
              <a:gd name="connsiteY2" fmla="*/ 1141 h 323113"/>
              <a:gd name="connsiteX3" fmla="*/ 682580 w 711969"/>
              <a:gd name="connsiteY3" fmla="*/ 14020 h 323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1969" h="323113">
                <a:moveTo>
                  <a:pt x="0" y="323113"/>
                </a:moveTo>
                <a:cubicBezTo>
                  <a:pt x="35417" y="208276"/>
                  <a:pt x="70834" y="93440"/>
                  <a:pt x="180304" y="39778"/>
                </a:cubicBezTo>
                <a:cubicBezTo>
                  <a:pt x="289774" y="-13884"/>
                  <a:pt x="573110" y="5434"/>
                  <a:pt x="656823" y="1141"/>
                </a:cubicBezTo>
                <a:cubicBezTo>
                  <a:pt x="740536" y="-3152"/>
                  <a:pt x="711558" y="5434"/>
                  <a:pt x="682580" y="14020"/>
                </a:cubicBezTo>
              </a:path>
            </a:pathLst>
          </a:cu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/>
          <p:nvPr/>
        </p:nvCxnSpPr>
        <p:spPr>
          <a:xfrm flipH="1" flipV="1">
            <a:off x="971599" y="4256397"/>
            <a:ext cx="229767" cy="108707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988231" y="4365104"/>
            <a:ext cx="196504" cy="147536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ál 33"/>
          <p:cNvSpPr/>
          <p:nvPr/>
        </p:nvSpPr>
        <p:spPr>
          <a:xfrm>
            <a:off x="473601" y="4145527"/>
            <a:ext cx="420821" cy="45529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514748" y="1615011"/>
            <a:ext cx="420821" cy="45529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+</a:t>
            </a:r>
            <a:endParaRPr lang="cs-CZ" sz="4000" b="1" dirty="0"/>
          </a:p>
        </p:txBody>
      </p:sp>
      <p:sp>
        <p:nvSpPr>
          <p:cNvPr id="41" name="Obdélník 40"/>
          <p:cNvSpPr/>
          <p:nvPr/>
        </p:nvSpPr>
        <p:spPr>
          <a:xfrm>
            <a:off x="514748" y="4019229"/>
            <a:ext cx="6388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/>
              <a:t>-</a:t>
            </a:r>
          </a:p>
        </p:txBody>
      </p:sp>
      <p:pic>
        <p:nvPicPr>
          <p:cNvPr id="1027" name="Picture 3" descr="C:\Users\Petra\AppData\Local\Microsoft\Windows\Temporary Internet Files\Content.IE5\R8S25GK3\MC90043633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8" y="85530"/>
            <a:ext cx="2689546" cy="1512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63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etra\AppData\Local\Microsoft\Windows\Temporary Internet Files\Content.IE5\K0O7W0UI\MC900439263[1]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036495" cy="1224136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</a:rPr>
              <a:t>Vypočítej a spoj příklad se správným výsledkem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-13400" y="122138"/>
            <a:ext cx="9157400" cy="5107061"/>
          </a:xfrm>
          <a:scene3d>
            <a:camera prst="orthographicFront"/>
            <a:lightRig rig="threePt" dir="t"/>
          </a:scene3d>
          <a:sp3d extrusionH="76200" contourW="12700">
            <a:bevelB w="165100" prst="coolSlant"/>
            <a:extrusionClr>
              <a:srgbClr val="FF0000"/>
            </a:extrusionClr>
            <a:contourClr>
              <a:schemeClr val="bg2"/>
            </a:contourClr>
          </a:sp3d>
        </p:spPr>
        <p:txBody>
          <a:bodyPr/>
          <a:lstStyle/>
          <a:p>
            <a:pPr marL="182880" indent="0" algn="ctr">
              <a:buNone/>
            </a:pP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5+</a:t>
            </a: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4</a:t>
            </a: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=   2+2=   6+2=   1+1=  </a:t>
            </a: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4</a:t>
            </a: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+2=</a:t>
            </a:r>
            <a:b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3+4=    3+</a:t>
            </a: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7</a:t>
            </a: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=   2+3=   1+0=   2+1=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8" name="Zaoblený obdélník 7"/>
          <p:cNvSpPr/>
          <p:nvPr/>
        </p:nvSpPr>
        <p:spPr>
          <a:xfrm rot="21102269">
            <a:off x="2040893" y="1526127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9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 rot="21035981">
            <a:off x="5904507" y="1659483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10" name="Zaoblený obdélník 9"/>
          <p:cNvSpPr/>
          <p:nvPr/>
        </p:nvSpPr>
        <p:spPr>
          <a:xfrm rot="21153603">
            <a:off x="7747539" y="1578495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8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 rot="20581650">
            <a:off x="363033" y="1578496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4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 rot="731336">
            <a:off x="2724944" y="268262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2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 rot="681514">
            <a:off x="6430244" y="289083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7956376" y="300874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5" name="Zaoblený obdélník 14"/>
          <p:cNvSpPr/>
          <p:nvPr/>
        </p:nvSpPr>
        <p:spPr>
          <a:xfrm rot="21124741">
            <a:off x="780728" y="2950096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7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 rot="1005415">
            <a:off x="3784167" y="1765531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5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4729022" y="2890829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10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27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Petra\AppData\Local\Microsoft\Windows\Temporary Internet Files\Content.IE5\K0O7W0UI\MC900439263[1]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036495" cy="1224136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</a:rPr>
              <a:t>Vypočítej a spoj příklad se správným výsledkem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-13400" y="122138"/>
            <a:ext cx="9157400" cy="5107061"/>
          </a:xfrm>
          <a:scene3d>
            <a:camera prst="orthographicFront"/>
            <a:lightRig rig="threePt" dir="t"/>
          </a:scene3d>
          <a:sp3d extrusionH="76200" contourW="12700">
            <a:bevelB w="165100" prst="coolSlant"/>
            <a:extrusionClr>
              <a:srgbClr val="FF0000"/>
            </a:extrusionClr>
            <a:contourClr>
              <a:schemeClr val="bg2"/>
            </a:contourClr>
          </a:sp3d>
        </p:spPr>
        <p:txBody>
          <a:bodyPr/>
          <a:lstStyle/>
          <a:p>
            <a:pPr marL="182880" indent="0" algn="ctr">
              <a:buNone/>
            </a:pP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5-4=   9-5=   6-</a:t>
            </a: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3</a:t>
            </a: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=   7-5=  10-2=</a:t>
            </a:r>
            <a:b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cs-CZ" sz="46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</a:b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10-</a:t>
            </a:r>
            <a:r>
              <a:rPr lang="cs-CZ" sz="4000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3</a:t>
            </a:r>
            <a:r>
              <a:rPr lang="cs-CZ" sz="4000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</a:rPr>
              <a:t>=    9-9=   8-3=   10-1=   6-0=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sp>
        <p:nvSpPr>
          <p:cNvPr id="8" name="Zaoblený obdélník 7"/>
          <p:cNvSpPr/>
          <p:nvPr/>
        </p:nvSpPr>
        <p:spPr>
          <a:xfrm rot="21102269">
            <a:off x="2040893" y="1526127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1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 rot="21035981">
            <a:off x="5904507" y="1659483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10" name="Zaoblený obdélník 9"/>
          <p:cNvSpPr/>
          <p:nvPr/>
        </p:nvSpPr>
        <p:spPr>
          <a:xfrm rot="21153603">
            <a:off x="7747539" y="1578495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8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 rot="20581650">
            <a:off x="363033" y="1578496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4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 rot="731336">
            <a:off x="2724944" y="268262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3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 rot="681514">
            <a:off x="6430244" y="289083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0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7956376" y="300874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5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 rot="21124741">
            <a:off x="780728" y="2950096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7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 rot="1005415">
            <a:off x="3784167" y="1765531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17" name="Zaoblený obdélník 16"/>
          <p:cNvSpPr/>
          <p:nvPr/>
        </p:nvSpPr>
        <p:spPr>
          <a:xfrm>
            <a:off x="4810969" y="3008740"/>
            <a:ext cx="914400" cy="9144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FF00"/>
                </a:solidFill>
              </a:rPr>
              <a:t>9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30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</TotalTime>
  <Words>211</Words>
  <Application>Microsoft Office PowerPoint</Application>
  <PresentationFormat>Předvádění na obrazovce (4:3)</PresentationFormat>
  <Paragraphs>78</Paragraphs>
  <Slides>5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SČÍTÁNÍ A ODČÍTÁNÍ DO 20 BEZ PŘECHODU PŘES DESÍTKU </vt:lpstr>
      <vt:lpstr>Počítej</vt:lpstr>
      <vt:lpstr>5+4=   2+2=   6+2=   1+1=  4+2=      3+4=    3+7=   2+3=   1+0=   2+1= </vt:lpstr>
      <vt:lpstr>5-4=   9-5=   6-3=   7-5=  10-2=      10-3=    9-9=   8-3=   10-1=   6-0=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Martin a Lída</cp:lastModifiedBy>
  <cp:revision>8</cp:revision>
  <dcterms:created xsi:type="dcterms:W3CDTF">2011-10-31T15:14:25Z</dcterms:created>
  <dcterms:modified xsi:type="dcterms:W3CDTF">2012-11-22T18:20:02Z</dcterms:modified>
</cp:coreProperties>
</file>