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58" r:id="rId8"/>
    <p:sldId id="263" r:id="rId9"/>
    <p:sldId id="262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21.11.2012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22119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VY_32_INOVACE_ZV_3_KRE_09_IDEOLOGIE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 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0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se</a:t>
                      </a:r>
                      <a:r>
                        <a:rPr kumimoji="0" lang="cs-CZ" sz="10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zabývá definováním pojmu ideologie. Zaměřuje se především na charakteristiku tří nejběžnějších ideologických systémů – liberalismus, konzervatismus a socialismus.  Zároveň prezentace naznačuje vzájmný vztah ve spektru rozložení politických ideologií a pomocí jednoduchého testu ověřuje orientaci žáků v dané problematice.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samostudiu.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diskuze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Ideologie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způsob vidění světa – „světový názor“</a:t>
            </a:r>
          </a:p>
          <a:p>
            <a:r>
              <a:rPr lang="cs-CZ" smtClean="0"/>
              <a:t>provázaný soubor idejí, který se stává základem politické činnosti</a:t>
            </a:r>
          </a:p>
          <a:p>
            <a:pPr algn="r">
              <a:buNone/>
            </a:pPr>
            <a:r>
              <a:rPr lang="cs-CZ" sz="2000" smtClean="0"/>
              <a:t>(Heywood, 2008)</a:t>
            </a:r>
          </a:p>
          <a:p>
            <a:endParaRPr lang="cs-CZ" smtClean="0"/>
          </a:p>
          <a:p>
            <a:r>
              <a:rPr lang="cs-CZ" smtClean="0"/>
              <a:t>1. pův. nauka o ideách a jejich původu</a:t>
            </a:r>
          </a:p>
          <a:p>
            <a:r>
              <a:rPr lang="cs-CZ" smtClean="0"/>
              <a:t>2. později filoz., nab., polit. a jiné ideje deformované urč. partikulárním zájmem: </a:t>
            </a:r>
            <a:r>
              <a:rPr lang="cs-CZ" i="1" smtClean="0"/>
              <a:t>státní i.; fašistická i.; komunistická i.</a:t>
            </a:r>
          </a:p>
          <a:p>
            <a:pPr algn="r">
              <a:buNone/>
            </a:pPr>
            <a:r>
              <a:rPr lang="cs-CZ" sz="2000" smtClean="0"/>
              <a:t>(ASCS</a:t>
            </a:r>
            <a:r>
              <a:rPr lang="cs-CZ" i="1" smtClean="0"/>
              <a:t>, </a:t>
            </a:r>
            <a:r>
              <a:rPr lang="cs-CZ" sz="2000" smtClean="0"/>
              <a:t>1997)</a:t>
            </a:r>
            <a:endParaRPr lang="cs-CZ" i="1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ideologie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individualismus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svoboda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rozum – víra v racionální strukturu světa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víra v pokrok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rovnost příležitostí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princip meritokracie – zásluhou (meritem) talent a usilovná práce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tolerance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konsensus – „souhlas ovládaných“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konstitucionalismus + fragmentace státní moci</a:t>
            </a:r>
          </a:p>
          <a:p>
            <a:pPr lvl="0" algn="r">
              <a:buClr>
                <a:srgbClr val="F0A22E"/>
              </a:buClr>
              <a:buNone/>
            </a:pPr>
            <a:r>
              <a:rPr lang="cs-CZ" sz="2000" smtClean="0">
                <a:solidFill>
                  <a:prstClr val="black"/>
                </a:solidFill>
              </a:rPr>
              <a:t>(Heywood, 2008)</a:t>
            </a:r>
          </a:p>
          <a:p>
            <a:pPr algn="r">
              <a:buFont typeface="Wingdings" pitchFamily="2" charset="2"/>
              <a:buChar char="Ø"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liberalismus – </a:t>
            </a:r>
            <a:r>
              <a:rPr lang="cs-CZ" sz="3600" smtClean="0"/>
              <a:t>„</a:t>
            </a:r>
            <a:r>
              <a:rPr lang="cs-CZ" sz="2400" smtClean="0"/>
              <a:t>metaideologie zemí Západu“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tradice – „Neměnit, co se osvědčilo!“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pragmatismus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organické pojetí společnosti – celek je více než soubor částí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přirozená hierarchie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autorita – uplatňována shora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majetek – zdroj nezávislosti na státu</a:t>
            </a:r>
          </a:p>
          <a:p>
            <a:pPr lvl="0" algn="r">
              <a:buClr>
                <a:srgbClr val="F0A22E"/>
              </a:buClr>
              <a:buNone/>
            </a:pPr>
            <a:endParaRPr lang="cs-CZ" sz="1900" smtClean="0">
              <a:solidFill>
                <a:prstClr val="black"/>
              </a:solidFill>
            </a:endParaRPr>
          </a:p>
          <a:p>
            <a:pPr lvl="0" algn="r">
              <a:buClr>
                <a:srgbClr val="F0A22E"/>
              </a:buClr>
              <a:buNone/>
            </a:pPr>
            <a:r>
              <a:rPr lang="cs-CZ" sz="1900" smtClean="0">
                <a:solidFill>
                  <a:prstClr val="black"/>
                </a:solidFill>
              </a:rPr>
              <a:t>(Heywood, 2008)</a:t>
            </a:r>
          </a:p>
          <a:p>
            <a:pPr algn="r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konzervatismus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pospolitost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bratrství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sociální rovnost – rovnost výsledků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zdůrazňování potřeb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společenská třída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společné vlastnictví</a:t>
            </a:r>
          </a:p>
          <a:p>
            <a:pPr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 smtClean="0"/>
          </a:p>
          <a:p>
            <a:pPr lvl="0" algn="r">
              <a:buNone/>
            </a:pPr>
            <a:r>
              <a:rPr lang="cs-CZ" sz="1800" smtClean="0">
                <a:solidFill>
                  <a:prstClr val="black"/>
                </a:solidFill>
              </a:rPr>
              <a:t>(Heywood, 2008)</a:t>
            </a:r>
          </a:p>
          <a:p>
            <a:pPr>
              <a:buNone/>
            </a:pPr>
            <a:endParaRPr lang="cs-CZ" smtClean="0"/>
          </a:p>
          <a:p>
            <a:pPr>
              <a:buFont typeface="Wingdings" pitchFamily="2" charset="2"/>
              <a:buChar char="Ø"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socialismus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Pravolevé </a:t>
            </a:r>
            <a:r>
              <a:rPr lang="cs-CZ" smtClean="0"/>
              <a:t>rozložení ideologií</a:t>
            </a:r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7590" y="1481138"/>
            <a:ext cx="592882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2267744" y="1484784"/>
            <a:ext cx="4536504" cy="0"/>
          </a:xfrm>
          <a:prstGeom prst="straightConnector1">
            <a:avLst/>
          </a:prstGeom>
          <a:ln w="63500">
            <a:solidFill>
              <a:srgbClr val="0070C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228184" y="6021288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F0A22E"/>
              </a:buClr>
              <a:buSzPct val="68000"/>
            </a:pPr>
            <a:r>
              <a:rPr lang="cs-CZ" sz="1400" smtClean="0">
                <a:solidFill>
                  <a:prstClr val="black"/>
                </a:solidFill>
              </a:rPr>
              <a:t>(Heywood, 2008)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a) „Je třeba podporovat náboženské a mravní hodnoty.“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-----------------------------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b) „Svoboda má nejvyšší hodnotu. Vláda musí být omezena tak,         aby byla zaručena svoboda každého občana.“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-----------------------------</a:t>
            </a:r>
          </a:p>
          <a:p>
            <a:pPr marL="0" indent="0" algn="r">
              <a:spcBef>
                <a:spcPts val="0"/>
              </a:spcBef>
              <a:buNone/>
            </a:pPr>
            <a:endParaRPr lang="cs-CZ" sz="200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c) „Společnost by měla směřovat k menším rozdílům mezi lidmi. Základem činnosti státu je solidární přerozdělování zdrojů.“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-----------------------------</a:t>
            </a:r>
          </a:p>
          <a:p>
            <a:pPr marL="0" indent="0" algn="r">
              <a:spcBef>
                <a:spcPts val="0"/>
              </a:spcBef>
              <a:buNone/>
            </a:pPr>
            <a:endParaRPr lang="cs-CZ" sz="20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smtClean="0"/>
              <a:t>Test orientace v základních ideologických tezích</a:t>
            </a:r>
            <a:r>
              <a:rPr lang="cs-CZ" sz="3600" smtClean="0"/>
              <a:t/>
            </a:r>
            <a:br>
              <a:rPr lang="cs-CZ" sz="3600" smtClean="0"/>
            </a:br>
            <a:r>
              <a:rPr lang="cs-CZ" sz="2400" smtClean="0"/>
              <a:t>(Doplňte k tvrzení název ideologie.)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a) „Je třeba podporovat náboženské a mravní hodnoty.“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KONZERVATISMUS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b) „Svoboda má nejvyšší hodnotu. Vláda musí být omezena tak,         aby byla zaručena svoboda každého občana.“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LIBERALISMUS</a:t>
            </a:r>
          </a:p>
          <a:p>
            <a:pPr marL="0" indent="0" algn="r">
              <a:spcBef>
                <a:spcPts val="0"/>
              </a:spcBef>
              <a:buNone/>
            </a:pPr>
            <a:endParaRPr lang="cs-CZ" sz="200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smtClean="0"/>
              <a:t>c) „Společnost by měla směřovat k menším rozdílům mezi lidmi. Základem činnosti státu je solidární přerozdělování zdrojů.“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smtClean="0"/>
          </a:p>
          <a:p>
            <a:pPr marL="0" indent="0" algn="r">
              <a:spcBef>
                <a:spcPts val="0"/>
              </a:spcBef>
              <a:buNone/>
            </a:pPr>
            <a:r>
              <a:rPr lang="cs-CZ" sz="2000" smtClean="0"/>
              <a:t>SOCIALISMUS</a:t>
            </a:r>
          </a:p>
          <a:p>
            <a:pPr marL="0" indent="0" algn="r">
              <a:spcBef>
                <a:spcPts val="0"/>
              </a:spcBef>
              <a:buNone/>
            </a:pPr>
            <a:endParaRPr lang="cs-CZ" sz="20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2800" smtClean="0"/>
              <a:t>Test orientace v základních ideologických tezích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2400" smtClean="0"/>
              <a:t>(Doplňte k tvrzení název ideologie.)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smtClean="0"/>
              <a:t>Akademický slovník cizích slov: [A-Ž]</a:t>
            </a:r>
            <a:r>
              <a:rPr lang="cs-CZ" sz="2000" smtClean="0"/>
              <a:t>. 1. vyd. Praha: Academia, 1997. ISBN 80-200-0607-9. </a:t>
            </a:r>
          </a:p>
          <a:p>
            <a:r>
              <a:rPr lang="cs-CZ" sz="2000" smtClean="0"/>
              <a:t>HEYWOOD, Andrey. Politologie. Z angličtiny přeložil Zdeněk Masopust, Plzeň: Aleš Čeněk, 2008. ISBN 978-80-7380-115-1.</a:t>
            </a:r>
          </a:p>
          <a:p>
            <a:r>
              <a:rPr lang="cs-CZ" sz="2000" smtClean="0"/>
              <a:t>MILLER, David; COLEMANOVÁ, Janet; CONNOLLY, William a kol. </a:t>
            </a:r>
            <a:r>
              <a:rPr lang="cs-CZ" sz="2000" i="1" smtClean="0"/>
              <a:t>Blackwellova encyklopedie politického myšlení</a:t>
            </a:r>
            <a:r>
              <a:rPr lang="cs-CZ" sz="2000" smtClean="0"/>
              <a:t>. 2. vyd. Brno: Barrister&amp;Principal, 2003, ISBN 80-85947-56-0. </a:t>
            </a:r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i="1" smtClean="0"/>
              <a:t>Akademický slovník cizích slov: [A-Ž]</a:t>
            </a:r>
            <a:r>
              <a:rPr lang="cs-CZ" sz="2400" smtClean="0"/>
              <a:t>. 1. vyd. Praha: Academia, 1997. ISBN 80-200-0607-9. </a:t>
            </a:r>
          </a:p>
          <a:p>
            <a:r>
              <a:rPr lang="cs-CZ" sz="2400" smtClean="0"/>
              <a:t>HEYWOOD, Andrey. Politologie. Z angličtiny přeložil Zdeněk Masopust, Plzeň: Aleš Čeněk, 2008. ISBN 978-80-7380-115-1.</a:t>
            </a:r>
          </a:p>
          <a:p>
            <a:r>
              <a:rPr lang="cs-CZ" sz="2400" smtClean="0"/>
              <a:t>MILLER, David; COLEMANOVÁ, Janet; CONNOLLY, William a kol. </a:t>
            </a:r>
            <a:r>
              <a:rPr lang="cs-CZ" sz="2400" i="1" smtClean="0"/>
              <a:t>Blackwellova encyklopedie politického myšlení</a:t>
            </a:r>
            <a:r>
              <a:rPr lang="cs-CZ" sz="2400" smtClean="0"/>
              <a:t>. 2. vyd. Brno: Barrister&amp;Principal, 2003, ISBN 80-85947-56-0. </a:t>
            </a:r>
          </a:p>
          <a:p>
            <a:endParaRPr lang="cs-CZ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</TotalTime>
  <Words>563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Ideologie</vt:lpstr>
      <vt:lpstr>ideologie</vt:lpstr>
      <vt:lpstr>liberalismus – „metaideologie zemí Západu“</vt:lpstr>
      <vt:lpstr>konzervatismus</vt:lpstr>
      <vt:lpstr>socialismus</vt:lpstr>
      <vt:lpstr>Pravolevé rozložení ideologií</vt:lpstr>
      <vt:lpstr>Test orientace v základních ideologických tezích (Doplňte k tvrzení název ideologie.)</vt:lpstr>
      <vt:lpstr>Test orientace v základních ideologických tezích (Doplňte k tvrzení název ideologie.)</vt:lpstr>
      <vt:lpstr>Citace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Ideologie</dc:title>
  <dc:creator>PC</dc:creator>
  <cp:lastModifiedBy>Jiří Krejčí</cp:lastModifiedBy>
  <cp:revision>10</cp:revision>
  <dcterms:created xsi:type="dcterms:W3CDTF">2012-11-20T20:15:26Z</dcterms:created>
  <dcterms:modified xsi:type="dcterms:W3CDTF">2012-11-21T21:48:00Z</dcterms:modified>
</cp:coreProperties>
</file>