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77" r:id="rId5"/>
    <p:sldId id="285" r:id="rId6"/>
    <p:sldId id="284" r:id="rId7"/>
    <p:sldId id="288" r:id="rId8"/>
    <p:sldId id="289" r:id="rId9"/>
    <p:sldId id="290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22.11.2012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3517876506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zájmena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Zájmena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Zájmena,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druhy zájmen,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zájmena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bezrodá, procvičování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3096344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vy k my, tak my k vy.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940152" y="1772816"/>
            <a:ext cx="3024336" cy="1296144"/>
          </a:xfrm>
          <a:prstGeom prst="cloudCallout">
            <a:avLst>
              <a:gd name="adj1" fmla="val 27878"/>
              <a:gd name="adj2" fmla="val 8568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Voni</a:t>
            </a:r>
            <a:r>
              <a:rPr lang="cs-CZ" sz="20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cs-CZ" sz="2000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</a:t>
            </a:r>
            <a:r>
              <a:rPr lang="cs-CZ" sz="20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nějaký popletený!</a:t>
            </a:r>
            <a:endParaRPr lang="cs-CZ" sz="20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95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950"/>
                            </p:stCondLst>
                            <p:childTnLst>
                              <p:par>
                                <p:cTn id="27" presetID="27" presetClass="emph" presetSubtype="0" repeatCount="500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animBg="1"/>
      <p:bldP spid="9" grpId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9219" y="1793070"/>
            <a:ext cx="8496944" cy="3701008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slova, která sama neoznačují osoby, zvířata,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vlastnosti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věci, ale příslušná podstatná a přídavná jména zastupují, ukazují na ně apod.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051720" y="4293096"/>
            <a:ext cx="129614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48264" y="3643574"/>
            <a:ext cx="129614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VŠEM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 rot="1323235">
            <a:off x="5165122" y="3789040"/>
            <a:ext cx="129614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NÁS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449088" y="6024755"/>
            <a:ext cx="1296144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COKOLI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 rot="19846630">
            <a:off x="3472048" y="4355322"/>
            <a:ext cx="1296144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KDO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 rot="1255016">
            <a:off x="539552" y="4092897"/>
            <a:ext cx="1296144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MOJE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 rot="797061">
            <a:off x="4833392" y="4676601"/>
            <a:ext cx="1296144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TENTÝŽ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 rot="20856240">
            <a:off x="774086" y="5526469"/>
            <a:ext cx="1296144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VAŠIM</a:t>
            </a:r>
            <a:endParaRPr lang="cs-CZ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652426">
            <a:off x="4376192" y="5502534"/>
            <a:ext cx="1296144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JÁ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 rot="577418">
            <a:off x="2267744" y="5197206"/>
            <a:ext cx="1296144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KTERÝ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 rot="20187630">
            <a:off x="6535324" y="4570095"/>
            <a:ext cx="93610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NICH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 rot="752187">
            <a:off x="2763705" y="3618547"/>
            <a:ext cx="1056565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JEMU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 rot="1498584">
            <a:off x="6526668" y="5614337"/>
            <a:ext cx="1296144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JEHOŽ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 rot="1048115">
            <a:off x="3210218" y="5870255"/>
            <a:ext cx="1296144" cy="64633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MY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813194" y="6232757"/>
            <a:ext cx="129614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SE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885665" y="4773269"/>
            <a:ext cx="1044624" cy="83099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ON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2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3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35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7721" y="2289772"/>
            <a:ext cx="5668738" cy="36770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Když už si povídáme o tom, co všechno kočka dovede, musíme vypravovat ještě něco. Princezna kdesi cosi slyšela, že když číča padá z výšky, spadne vždycky na nohy a nic si přitom neudělá. I sebrala jednou </a:t>
            </a:r>
            <a:r>
              <a:rPr lang="cs-CZ" sz="2000" dirty="0" err="1">
                <a:solidFill>
                  <a:schemeClr val="accent6">
                    <a:lumMod val="50000"/>
                  </a:schemeClr>
                </a:solidFill>
              </a:rPr>
              <a:t>Jůru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, vylezla s ní na půdu, a aby to zkusila, pustila milou </a:t>
            </a:r>
            <a:r>
              <a:rPr lang="cs-CZ" sz="2000" dirty="0" err="1">
                <a:solidFill>
                  <a:schemeClr val="accent6">
                    <a:lumMod val="50000"/>
                  </a:schemeClr>
                </a:solidFill>
              </a:rPr>
              <a:t>Jůru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 okýnkem dolů z náramné výšky. Honem pak vykoukla, spadla-li její micka opravdu na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nohy,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ale </a:t>
            </a:r>
            <a:r>
              <a:rPr lang="cs-CZ" sz="2000" dirty="0" err="1">
                <a:solidFill>
                  <a:schemeClr val="accent6">
                    <a:lumMod val="50000"/>
                  </a:schemeClr>
                </a:solidFill>
              </a:rPr>
              <a:t>Jůra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 nespadla na nohy, protože spadla na hlavu jednomu pánovi, který šel zrovna dole po ulici. Snad mu </a:t>
            </a:r>
            <a:r>
              <a:rPr lang="cs-CZ" sz="2000" dirty="0" err="1">
                <a:solidFill>
                  <a:schemeClr val="accent6">
                    <a:lumMod val="50000"/>
                  </a:schemeClr>
                </a:solidFill>
              </a:rPr>
              <a:t>Jůra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 v tom pádu nějak zaťala drápky do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hlavy,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nebo co se mu na tom jinak nelíbilo - zkrátka nenechal si kočku sedět na hlavě, jak snad si </a:t>
            </a:r>
            <a:r>
              <a:rPr lang="cs-CZ" sz="2000" dirty="0" err="1">
                <a:solidFill>
                  <a:schemeClr val="accent6">
                    <a:lumMod val="50000"/>
                  </a:schemeClr>
                </a:solidFill>
              </a:rPr>
              <a:t>prin-cezna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 myslila, že by měl udělat, nýbrž sundal ji, vstrčil ji pod kabát a rychlým krokem zmizel.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5412431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V </a:t>
            </a:r>
            <a:r>
              <a:rPr lang="cs-CZ" dirty="0"/>
              <a:t>textu vyhledej </a:t>
            </a:r>
            <a:r>
              <a:rPr lang="cs-CZ" dirty="0" smtClean="0"/>
              <a:t>zájmena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04694" y="1594354"/>
            <a:ext cx="783530" cy="78353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375740" y="6426369"/>
            <a:ext cx="1768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http://upload.wikimedia.org/wikipedia/commons/thumb/2/2b/Princess_Sophia.jpg/461px-Princess_Sophia.jpg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2889612"/>
            <a:ext cx="2634615" cy="3429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00" t="-1404" r="3705" b="7928"/>
          <a:stretch/>
        </p:blipFill>
        <p:spPr>
          <a:xfrm>
            <a:off x="6619867" y="400728"/>
            <a:ext cx="1932243" cy="161318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789704" y="6376574"/>
            <a:ext cx="1579445" cy="4689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http://upload.wikimedia.org/wikipedia/commons/thumb/d/d9/My_cat_-_at_home_-_Sierak%C3%B3w.jpg/800px-My_cat_-_at_home_-_Sierak%C3%B3w.jpg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865445" y="2054718"/>
            <a:ext cx="207470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</a:t>
            </a:r>
            <a:r>
              <a:rPr lang="cs-CZ" sz="600" dirty="0" smtClean="0"/>
              <a:t>upload.wikimedia.org/wikipedia/commons/3/31/Felis_silvestris_catus.wav</a:t>
            </a:r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xmlns="" val="394648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ound Effect - Cat Meow 0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496944" cy="3701008"/>
          </a:xfrm>
        </p:spPr>
        <p:txBody>
          <a:bodyPr>
            <a:noAutofit/>
          </a:bodyPr>
          <a:lstStyle/>
          <a:p>
            <a:pPr marL="2335213" indent="-2335213">
              <a:buNone/>
              <a:tabLst>
                <a:tab pos="2155825" algn="l"/>
              </a:tabLst>
            </a:pP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	- já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ty,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on, ona, ono, my, vy,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oni,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ony, ona</a:t>
            </a:r>
          </a:p>
          <a:p>
            <a:pPr marL="2335213" indent="-2335213">
              <a:buNone/>
              <a:tabLst>
                <a:tab pos="2155825" algn="l"/>
              </a:tabLst>
            </a:pP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přivlastňovací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- můj, tvůj,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jeho,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její, 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áš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, váš, jejich, svůj</a:t>
            </a:r>
          </a:p>
          <a:p>
            <a:pPr marL="2335213" indent="-2335213">
              <a:buNone/>
              <a:tabLst>
                <a:tab pos="2155825" algn="l"/>
              </a:tabLst>
            </a:pP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ukazovací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-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ten, ta, to, tento, tenhle, onen, takový, týž, tentýž, sám</a:t>
            </a:r>
          </a:p>
          <a:p>
            <a:pPr marL="2335213" indent="-2335213">
              <a:buNone/>
              <a:tabLst>
                <a:tab pos="2155825" algn="l"/>
              </a:tabLst>
            </a:pP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tázací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	-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kdo,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co,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jaký, který, čí</a:t>
            </a:r>
          </a:p>
          <a:p>
            <a:pPr marL="2335213" indent="-2335213">
              <a:buNone/>
              <a:tabLst>
                <a:tab pos="2155825" algn="l"/>
              </a:tabLst>
            </a:pP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vztažná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-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kdo, co, jaký, který, čí, jenž</a:t>
            </a:r>
          </a:p>
          <a:p>
            <a:pPr marL="2335213" indent="-2335213">
              <a:buNone/>
              <a:tabLst>
                <a:tab pos="2155825" algn="l"/>
              </a:tabLst>
            </a:pP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neurčitá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	-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někdo, něco, některý, něčí, leckdo, lecco, kdokoli, cokoli, kdosi, všechen, každý</a:t>
            </a:r>
          </a:p>
          <a:p>
            <a:pPr marL="2335213" indent="-2335213">
              <a:buNone/>
              <a:tabLst>
                <a:tab pos="2155825" algn="l"/>
              </a:tabLst>
            </a:pP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záporná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- nikdo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, nic, nijaký, ničí, žádný</a:t>
            </a:r>
          </a:p>
          <a:p>
            <a:pPr marL="2155825" indent="-2155825">
              <a:buNone/>
              <a:tabLst>
                <a:tab pos="2155825" algn="l"/>
              </a:tabLst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+ 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zvratná zájmena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-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se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, si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Zájmena - druhy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33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dvAuto="100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51641" y="2317270"/>
            <a:ext cx="7950870" cy="36770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Nikdo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 přítomných se  na mě ani nepodíval.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Já ani moji kamarádi jsme už na ta místa nechtěli nikdy přijít. 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Kdo jinému jámu kopá, sám do ní padá.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ěkdo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mu musel o tom všem, co se minulou noc stalo, povědět. 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Rodiče se o něj vždy dobře starali. 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Nikdo mě na to neupozornil.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Můj bratr a já si vůbec nejsme podobní.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Pokřikovali na sebe a nikdo z nich se nechtěl uklidnit.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3852" y="1735559"/>
            <a:ext cx="6931004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/>
              <a:t>Ve větách najděte zájmena a určete jejich druh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1531" y="1533740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152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23577750"/>
              </p:ext>
            </p:extLst>
          </p:nvPr>
        </p:nvGraphicFramePr>
        <p:xfrm>
          <a:off x="467544" y="2492896"/>
          <a:ext cx="8136903" cy="26289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55905"/>
                <a:gridCol w="1355905"/>
                <a:gridCol w="1355905"/>
                <a:gridCol w="1355905"/>
                <a:gridCol w="1355905"/>
                <a:gridCol w="1357378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dirty="0">
                          <a:effectLst/>
                        </a:rPr>
                        <a:t>1.</a:t>
                      </a:r>
                      <a:endParaRPr lang="cs-CZ" sz="25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já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ty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dirty="0">
                          <a:effectLst/>
                        </a:rPr>
                        <a:t>my</a:t>
                      </a:r>
                      <a:endParaRPr lang="cs-CZ" sz="25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vy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-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2. 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dirty="0">
                          <a:effectLst/>
                        </a:rPr>
                        <a:t>mne, mě</a:t>
                      </a:r>
                      <a:endParaRPr lang="cs-CZ" sz="25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tebe, tě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nás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vás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dirty="0">
                          <a:effectLst/>
                        </a:rPr>
                        <a:t>sebe</a:t>
                      </a:r>
                      <a:endParaRPr lang="cs-CZ" sz="25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3.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mně, mi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tobě, ti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nám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vám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sobě, si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4.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mne, mě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tebe, tě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nás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vás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dirty="0">
                          <a:effectLst/>
                        </a:rPr>
                        <a:t>sebe, se</a:t>
                      </a:r>
                      <a:endParaRPr lang="cs-CZ" sz="25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6.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mně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tobě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nás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vás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sobě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7.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mnou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tebou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námi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>
                          <a:effectLst/>
                        </a:rPr>
                        <a:t>vámi</a:t>
                      </a:r>
                      <a:endParaRPr lang="cs-CZ" sz="25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dirty="0">
                          <a:effectLst/>
                        </a:rPr>
                        <a:t>sebou</a:t>
                      </a:r>
                      <a:endParaRPr lang="cs-CZ" sz="25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Zájmena bezrodá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191581" y="1639544"/>
            <a:ext cx="8820472" cy="6796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mají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pro rod mužský, ženský i střední stejný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tvar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ty, my, vy, se</a:t>
            </a:r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317341" y="5301208"/>
            <a:ext cx="8568952" cy="6796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delší tvary se používají po předložkách a při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důrazu</a:t>
            </a:r>
          </a:p>
          <a:p>
            <a:pPr lvl="1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př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. Právě tebe už nechceme poslouchat. Půjdeme bez tebe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0179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912641"/>
            <a:ext cx="8496943" cy="47897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			   Viděl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(já) poprvé. Ty jsi (já) nepoznal? Dívej se (já) do očí! Zbytečně se (my) ptáte, nic nevíme. Bratr (ty) sveze ochotně autem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 U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moře se (my) velmi líbilo. Půjdu s (vy) do divadla. Velmi (já) zajímají knihy o vesmíru. Karel na (my) dlouho nečekal. Přijeďte k (já) brzo, už se nemohu dočkat. Nikdy jsem (ty) neřekl, co mě trápí. Byl ke (já) vždy upřímný. Všichni (my) v této záležitosti pomáhají.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3852" y="1735559"/>
            <a:ext cx="3998148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/>
              <a:t>Doplňte tvary zájmen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1532474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095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SEBOU / S SEBOU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6962" y="4437112"/>
            <a:ext cx="8496943" cy="21931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Zapomněl si ___ vzít peníze. Je lepší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zůstat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sám ___. Autobus zprudka zastavil a všichni cestující ___ trhli. Vzal ___ i svoje děti. Hlavně si ___ vezmi teplé oblečení. Chlapec měl vysokou horečku a házel ___ v posteli. Neber si ___ do školy žádné cennosti, mohou se ztratit.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8500" y="3933056"/>
            <a:ext cx="4245897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/>
              <a:t>Doplňte sebou / s sebou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3079" y="3762628"/>
            <a:ext cx="783530" cy="783530"/>
          </a:xfrm>
          <a:prstGeom prst="rect">
            <a:avLst/>
          </a:prstGeom>
        </p:spPr>
      </p:pic>
      <p:sp>
        <p:nvSpPr>
          <p:cNvPr id="6" name="Zástupný symbol pro obsah 4"/>
          <p:cNvSpPr txBox="1">
            <a:spLocks/>
          </p:cNvSpPr>
          <p:nvPr/>
        </p:nvSpPr>
        <p:spPr>
          <a:xfrm>
            <a:off x="484382" y="1772816"/>
            <a:ext cx="8496943" cy="12241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Rozlišujeme: 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sebou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sebou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00050" lvl="1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. Není si jist sám sebou.  Vzal si s sebou na výlet velkou svačinu.</a:t>
            </a:r>
          </a:p>
        </p:txBody>
      </p:sp>
      <p:sp>
        <p:nvSpPr>
          <p:cNvPr id="2" name="Obdélník 1"/>
          <p:cNvSpPr/>
          <p:nvPr/>
        </p:nvSpPr>
        <p:spPr>
          <a:xfrm>
            <a:off x="683568" y="1772816"/>
            <a:ext cx="15121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Pozor!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54025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animBg="1"/>
      <p:bldP spid="6" grpId="0"/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  <a:endParaRPr lang="cs-CZ" dirty="0" smtClean="0"/>
          </a:p>
          <a:p>
            <a:r>
              <a:rPr lang="cs-CZ" dirty="0" smtClean="0"/>
              <a:t>KAREL ČAPEK. </a:t>
            </a:r>
            <a:r>
              <a:rPr lang="cs-CZ" dirty="0" smtClean="0"/>
              <a:t>Devatero pohádek. </a:t>
            </a:r>
            <a:r>
              <a:rPr lang="cs-CZ" dirty="0" smtClean="0"/>
              <a:t>Praha: Albatros, 1997. ISBN 13-101-KMČ-97. </a:t>
            </a:r>
            <a:endParaRPr lang="cs-CZ" dirty="0" smtClean="0"/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</a:p>
          <a:p>
            <a:r>
              <a:rPr lang="cs-CZ" dirty="0"/>
              <a:t>ROWLINGOVÁ. </a:t>
            </a:r>
            <a:r>
              <a:rPr lang="cs-CZ" dirty="0" err="1"/>
              <a:t>Harry</a:t>
            </a:r>
            <a:r>
              <a:rPr lang="cs-CZ" dirty="0"/>
              <a:t> </a:t>
            </a:r>
            <a:r>
              <a:rPr lang="cs-CZ" dirty="0" err="1"/>
              <a:t>Potter</a:t>
            </a:r>
            <a:r>
              <a:rPr lang="cs-CZ" dirty="0"/>
              <a:t> a kámen a mudrců. Praha: Albatros. ISBN 80-00-01161-1. </a:t>
            </a:r>
          </a:p>
          <a:p>
            <a:r>
              <a:rPr lang="cs-CZ" dirty="0" smtClean="0"/>
              <a:t>Ostatní materiál je z archivu autorky</a:t>
            </a:r>
          </a:p>
          <a:p>
            <a:r>
              <a:rPr lang="cs-CZ" dirty="0" smtClean="0"/>
              <a:t>Materiál stažen </a:t>
            </a:r>
            <a:r>
              <a:rPr lang="cs-CZ" dirty="0" smtClean="0"/>
              <a:t>22. </a:t>
            </a:r>
            <a:r>
              <a:rPr lang="cs-CZ" dirty="0" smtClean="0"/>
              <a:t>11. 2012</a:t>
            </a:r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697</Words>
  <Application>Microsoft Office PowerPoint</Application>
  <PresentationFormat>Předvádění na obrazovce (4:3)</PresentationFormat>
  <Paragraphs>125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Zájmena</vt:lpstr>
      <vt:lpstr>Zájmena</vt:lpstr>
      <vt:lpstr>Procvičování</vt:lpstr>
      <vt:lpstr>Zájmena - druhy</vt:lpstr>
      <vt:lpstr>Procvičování</vt:lpstr>
      <vt:lpstr>Zájmena bezrodá</vt:lpstr>
      <vt:lpstr>Procvičování</vt:lpstr>
      <vt:lpstr>SEBOU / S SEBOU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55</cp:revision>
  <dcterms:created xsi:type="dcterms:W3CDTF">2012-10-30T20:52:10Z</dcterms:created>
  <dcterms:modified xsi:type="dcterms:W3CDTF">2012-11-22T21:16:59Z</dcterms:modified>
</cp:coreProperties>
</file>