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6" r:id="rId3"/>
    <p:sldId id="257" r:id="rId4"/>
    <p:sldId id="290" r:id="rId5"/>
    <p:sldId id="296" r:id="rId6"/>
    <p:sldId id="292" r:id="rId7"/>
    <p:sldId id="277" r:id="rId8"/>
    <p:sldId id="297" r:id="rId9"/>
    <p:sldId id="298" r:id="rId10"/>
    <p:sldId id="2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E26989-8399-4BE9-8EF7-4346B924E4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CE2368-3EE5-4DE5-B8BD-BE20BE1A5793}" type="datetimeFigureOut">
              <a:rPr lang="cs-CZ"/>
              <a:pPr>
                <a:defRPr/>
              </a:pPr>
              <a:t>22.11.2012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3857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alphaModFix amt="10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5DA433-F33D-4512-BA77-B0992ECFC97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xmlns="" val="3517876506"/>
              </p:ext>
            </p:extLst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Tvarosloví –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skloňování názvů částí těla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Skloňování názvů částí těla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prima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22.11.2012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Části těla a jejich odlišné skloňování, koncovky,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 při výuce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73196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83568" y="476673"/>
            <a:ext cx="7772400" cy="122413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Skloňování názvů částí těla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3045498"/>
            <a:ext cx="2853084" cy="35579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5940152" y="3068960"/>
            <a:ext cx="2827164" cy="3557964"/>
          </a:xfrm>
          <a:prstGeom prst="rect">
            <a:avLst/>
          </a:prstGeom>
        </p:spPr>
      </p:pic>
      <p:sp>
        <p:nvSpPr>
          <p:cNvPr id="7" name="Oválný popisek 6"/>
          <p:cNvSpPr/>
          <p:nvPr/>
        </p:nvSpPr>
        <p:spPr>
          <a:xfrm>
            <a:off x="2267744" y="2060848"/>
            <a:ext cx="3096344" cy="1368152"/>
          </a:xfrm>
          <a:prstGeom prst="wedgeEllipseCallout">
            <a:avLst>
              <a:gd name="adj1" fmla="val -31960"/>
              <a:gd name="adj2" fmla="val 102282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Mám to udělat </a:t>
            </a:r>
            <a:r>
              <a:rPr lang="cs-CZ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oběmi</a:t>
            </a:r>
            <a: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rukama nebo </a:t>
            </a:r>
            <a:r>
              <a:rPr lang="cs-CZ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obouma</a:t>
            </a:r>
            <a: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rukami?</a:t>
            </a:r>
          </a:p>
        </p:txBody>
      </p:sp>
      <p:sp>
        <p:nvSpPr>
          <p:cNvPr id="9" name="Obláček 8"/>
          <p:cNvSpPr/>
          <p:nvPr/>
        </p:nvSpPr>
        <p:spPr>
          <a:xfrm>
            <a:off x="6156176" y="1988840"/>
            <a:ext cx="2808312" cy="1080120"/>
          </a:xfrm>
          <a:prstGeom prst="cloudCallout">
            <a:avLst>
              <a:gd name="adj1" fmla="val 27878"/>
              <a:gd name="adj2" fmla="val 85680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Trhni si oběma nohama!</a:t>
            </a:r>
            <a:endParaRPr lang="cs-CZ" sz="20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9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900"/>
                            </p:stCondLst>
                            <p:childTnLst>
                              <p:par>
                                <p:cTn id="27" presetID="27" presetClass="emph" presetSubtype="0" repeatCount="500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9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0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animBg="1"/>
      <p:bldP spid="9" grpId="0" animBg="1"/>
      <p:bldP spid="9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8496944" cy="3701008"/>
          </a:xfrm>
        </p:spPr>
        <p:txBody>
          <a:bodyPr>
            <a:no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názvy označující části lidského či zvířecího těla  mají v některých pádech zvláštní tvary.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v jednotném čísle se skloňují podle vzorů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množném čísle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mají zbytky tzv. duálového skloňování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Skloňování názvů částí těla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889339" y="6188326"/>
            <a:ext cx="142190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http://upload.wikimedia.org/wikipedia/commons/thumb/f/fb/071228_human_hands.JPG/800px-071228_human_hands.JPG</a:t>
            </a:r>
          </a:p>
        </p:txBody>
      </p:sp>
      <p:sp>
        <p:nvSpPr>
          <p:cNvPr id="2" name="Obdélník 1"/>
          <p:cNvSpPr/>
          <p:nvPr/>
        </p:nvSpPr>
        <p:spPr>
          <a:xfrm>
            <a:off x="1331640" y="3743807"/>
            <a:ext cx="4572000" cy="243143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RUCE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1., 4., 5.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ruce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2.	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rukou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3.	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rukám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6.	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rukou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i rukách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7. 	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rukama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6" name="Picture 2" descr="http://upload.wikimedia.org/wikipedia/commons/thumb/f/fb/071228_human_hands.JPG/800px-071228_human_hand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79775" y="3662164"/>
            <a:ext cx="3105707" cy="2329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5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85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5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2" grpId="0"/>
      <p:bldP spid="2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Skloňování názvů částí těla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635896" y="5513242"/>
            <a:ext cx="710952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http://upload.wikimedia.org/wikipedia/commons/thumb/8/82/Giraffe_Legs.jpg/800px-Giraffe_Legs.jpg</a:t>
            </a:r>
          </a:p>
        </p:txBody>
      </p:sp>
      <p:sp>
        <p:nvSpPr>
          <p:cNvPr id="2" name="Obdélník 1"/>
          <p:cNvSpPr/>
          <p:nvPr/>
        </p:nvSpPr>
        <p:spPr>
          <a:xfrm>
            <a:off x="539552" y="1700808"/>
            <a:ext cx="2889683" cy="24314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NOHY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1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.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nohy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2.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nohou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i noh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3. nohám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6. nohou i nohách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7. nohama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323528" y="4320711"/>
            <a:ext cx="3105706" cy="2329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5364088" y="4260065"/>
            <a:ext cx="3168352" cy="24314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KOLENA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pl-PL" sz="2400" b="1" dirty="0" smtClean="0">
                <a:solidFill>
                  <a:schemeClr val="accent6">
                    <a:lumMod val="50000"/>
                  </a:schemeClr>
                </a:solidFill>
              </a:rPr>
              <a:t>1</a:t>
            </a:r>
            <a:r>
              <a:rPr lang="pl-PL" sz="2400" b="1" dirty="0">
                <a:solidFill>
                  <a:schemeClr val="accent6">
                    <a:lumMod val="50000"/>
                  </a:schemeClr>
                </a:solidFill>
              </a:rPr>
              <a:t>. kolena</a:t>
            </a:r>
          </a:p>
          <a:p>
            <a:r>
              <a:rPr lang="pl-PL" sz="2400" b="1" dirty="0">
                <a:solidFill>
                  <a:schemeClr val="accent6">
                    <a:lumMod val="50000"/>
                  </a:schemeClr>
                </a:solidFill>
              </a:rPr>
              <a:t>2. kolenou i kolen</a:t>
            </a:r>
          </a:p>
          <a:p>
            <a:r>
              <a:rPr lang="pl-PL" sz="2400" b="1" dirty="0">
                <a:solidFill>
                  <a:schemeClr val="accent6">
                    <a:lumMod val="50000"/>
                  </a:schemeClr>
                </a:solidFill>
              </a:rPr>
              <a:t>3. kolenům</a:t>
            </a:r>
          </a:p>
          <a:p>
            <a:r>
              <a:rPr lang="pl-PL" sz="2400" b="1" dirty="0">
                <a:solidFill>
                  <a:schemeClr val="accent6">
                    <a:lumMod val="50000"/>
                  </a:schemeClr>
                </a:solidFill>
              </a:rPr>
              <a:t>6. kolenou i kolenech</a:t>
            </a:r>
          </a:p>
          <a:p>
            <a:r>
              <a:rPr lang="pl-PL" sz="2400" b="1" dirty="0">
                <a:solidFill>
                  <a:schemeClr val="accent6">
                    <a:lumMod val="50000"/>
                  </a:schemeClr>
                </a:solidFill>
              </a:rPr>
              <a:t>7. koleny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5964054" y="1700808"/>
            <a:ext cx="1905774" cy="2329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4499248" y="3198719"/>
            <a:ext cx="7109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http://upload.wikimedia.org/wikipedia/commons/0/05/Knee_extension-CDC_strength_training_for_older_adults.gif</a:t>
            </a:r>
          </a:p>
        </p:txBody>
      </p:sp>
    </p:spTree>
    <p:extLst>
      <p:ext uri="{BB962C8B-B14F-4D97-AF65-F5344CB8AC3E}">
        <p14:creationId xmlns:p14="http://schemas.microsoft.com/office/powerpoint/2010/main" xmlns="" val="3343558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5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000"/>
                            </p:stCondLst>
                            <p:childTnLst>
                              <p:par>
                                <p:cTn id="4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45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500"/>
                            </p:stCondLst>
                            <p:childTnLst>
                              <p:par>
                                <p:cTn id="5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uiExpand="1"/>
      <p:bldP spid="2" grpId="0" uiExpand="1" build="p"/>
      <p:bldP spid="8" grpId="0" uiExpand="1" build="p"/>
      <p:bldP spid="10" grpId="0" uiExpan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Skloňování názvů částí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těla var. III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050197" y="5535281"/>
            <a:ext cx="710952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http://upload.wikimedia.org/wikipedia/commons/0/01/Coat_hangers_-_geograph.org.uk_-_</a:t>
            </a:r>
            <a:r>
              <a:rPr lang="cs-CZ" sz="600" dirty="0" smtClean="0"/>
              <a:t>977679.jpg</a:t>
            </a:r>
          </a:p>
        </p:txBody>
      </p:sp>
      <p:sp>
        <p:nvSpPr>
          <p:cNvPr id="2" name="Obdélník 1"/>
          <p:cNvSpPr/>
          <p:nvPr/>
        </p:nvSpPr>
        <p:spPr>
          <a:xfrm>
            <a:off x="539552" y="1700808"/>
            <a:ext cx="3312368" cy="24314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RAMENA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1. ramena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2. ramenou i ramen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3. ramenům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6. ramenou i ramenech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7. rameny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002901" y="4320711"/>
            <a:ext cx="1746960" cy="2329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5364088" y="4260065"/>
            <a:ext cx="3168352" cy="24314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PRSA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pt-BR" sz="2400" b="1" dirty="0">
                <a:solidFill>
                  <a:schemeClr val="accent6">
                    <a:lumMod val="50000"/>
                  </a:schemeClr>
                </a:solidFill>
              </a:rPr>
              <a:t>1. prsa</a:t>
            </a:r>
          </a:p>
          <a:p>
            <a:r>
              <a:rPr lang="pt-BR" sz="2400" b="1" dirty="0">
                <a:solidFill>
                  <a:schemeClr val="accent6">
                    <a:lumMod val="50000"/>
                  </a:schemeClr>
                </a:solidFill>
              </a:rPr>
              <a:t>2. prsou</a:t>
            </a:r>
          </a:p>
          <a:p>
            <a:r>
              <a:rPr lang="pt-BR" sz="2400" b="1" dirty="0">
                <a:solidFill>
                  <a:schemeClr val="accent6">
                    <a:lumMod val="50000"/>
                  </a:schemeClr>
                </a:solidFill>
              </a:rPr>
              <a:t>3. prsům</a:t>
            </a:r>
          </a:p>
          <a:p>
            <a:r>
              <a:rPr lang="pt-BR" sz="2400" b="1" dirty="0">
                <a:solidFill>
                  <a:schemeClr val="accent6">
                    <a:lumMod val="50000"/>
                  </a:schemeClr>
                </a:solidFill>
              </a:rPr>
              <a:t>6. prsou</a:t>
            </a:r>
          </a:p>
          <a:p>
            <a:r>
              <a:rPr lang="pt-BR" sz="2400" b="1" dirty="0">
                <a:solidFill>
                  <a:schemeClr val="accent6">
                    <a:lumMod val="50000"/>
                  </a:schemeClr>
                </a:solidFill>
              </a:rPr>
              <a:t>7. prsy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499248" y="3198719"/>
            <a:ext cx="7109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http://upload.wikimedia.org/wikipedia/commons/5/58/Seefeld_-_Sitzende_2011-12-09_15-49-39_%28SX230%29.JPG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7433"/>
          <a:stretch/>
        </p:blipFill>
        <p:spPr>
          <a:xfrm>
            <a:off x="5448439" y="1616379"/>
            <a:ext cx="2401414" cy="2643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40471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5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000"/>
                            </p:stCondLst>
                            <p:childTnLst>
                              <p:par>
                                <p:cTn id="4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45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500"/>
                            </p:stCondLst>
                            <p:childTnLst>
                              <p:par>
                                <p:cTn id="5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" grpId="0" build="p"/>
      <p:bldP spid="8" grpId="0" uiExpand="1" build="p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Skloňování názvů částí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těla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635896" y="5513242"/>
            <a:ext cx="710952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http://upload.wikimedia.org/wikipedia/commons/0/01/Coat_hangers_-_geograph.org.uk_-_977679.jpg</a:t>
            </a:r>
          </a:p>
        </p:txBody>
      </p:sp>
      <p:sp>
        <p:nvSpPr>
          <p:cNvPr id="2" name="Obdélník 1"/>
          <p:cNvSpPr/>
          <p:nvPr/>
        </p:nvSpPr>
        <p:spPr>
          <a:xfrm>
            <a:off x="539552" y="1700808"/>
            <a:ext cx="1656184" cy="24314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OČI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1. oči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2. očí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3. očím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6. očím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7. očima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323528" y="4933305"/>
            <a:ext cx="3105706" cy="1104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5364088" y="4260065"/>
            <a:ext cx="3168352" cy="24314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UŠI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pt-BR" sz="2400" b="1" dirty="0">
                <a:solidFill>
                  <a:schemeClr val="accent6">
                    <a:lumMod val="50000"/>
                  </a:schemeClr>
                </a:solidFill>
              </a:rPr>
              <a:t>1. uši</a:t>
            </a:r>
          </a:p>
          <a:p>
            <a:r>
              <a:rPr lang="pt-BR" sz="2400" b="1" dirty="0">
                <a:solidFill>
                  <a:schemeClr val="accent6">
                    <a:lumMod val="50000"/>
                  </a:schemeClr>
                </a:solidFill>
              </a:rPr>
              <a:t>2. uší</a:t>
            </a:r>
          </a:p>
          <a:p>
            <a:r>
              <a:rPr lang="pt-BR" sz="2400" b="1" dirty="0">
                <a:solidFill>
                  <a:schemeClr val="accent6">
                    <a:lumMod val="50000"/>
                  </a:schemeClr>
                </a:solidFill>
              </a:rPr>
              <a:t>3. uším</a:t>
            </a:r>
          </a:p>
          <a:p>
            <a:r>
              <a:rPr lang="pt-BR" sz="2400" b="1" dirty="0">
                <a:solidFill>
                  <a:schemeClr val="accent6">
                    <a:lumMod val="50000"/>
                  </a:schemeClr>
                </a:solidFill>
              </a:rPr>
              <a:t>6. uších</a:t>
            </a:r>
          </a:p>
          <a:p>
            <a:r>
              <a:rPr lang="pt-BR" sz="2400" b="1" dirty="0">
                <a:solidFill>
                  <a:schemeClr val="accent6">
                    <a:lumMod val="50000"/>
                  </a:schemeClr>
                </a:solidFill>
              </a:rPr>
              <a:t>7. ušima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333880" y="4179176"/>
            <a:ext cx="7109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http://upload.wikimedia.org/wikipedia/commons/6/6a/Heart_Necklace_in_Chest.jpg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32240" y="4682521"/>
            <a:ext cx="2193136" cy="2008979"/>
          </a:xfrm>
          <a:prstGeom prst="rect">
            <a:avLst/>
          </a:prstGeom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876381" y="1868335"/>
            <a:ext cx="2716881" cy="2037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1876381" y="3992818"/>
            <a:ext cx="2716881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</a:t>
            </a:r>
            <a:r>
              <a:rPr lang="cs-CZ" sz="600" dirty="0" smtClean="0"/>
              <a:t>upload.wikimedia.org/wikipedia/commons/8/82/Cat_Eyes.jpg</a:t>
            </a:r>
            <a:endParaRPr lang="cs-CZ" sz="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76056" y="1697955"/>
            <a:ext cx="3849320" cy="230832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zakončení 7. pádu  </a:t>
            </a:r>
            <a:r>
              <a: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sz="32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</a:t>
            </a:r>
            <a:r>
              <a: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>
                <a:solidFill>
                  <a:srgbClr val="FF0000"/>
                </a:solidFill>
              </a:rPr>
              <a:t>mají i zdrobnělé tvary označující části těla</a:t>
            </a:r>
          </a:p>
          <a:p>
            <a:r>
              <a:rPr lang="cs-CZ" sz="2800" b="1" dirty="0">
                <a:solidFill>
                  <a:srgbClr val="FF0000"/>
                </a:solidFill>
              </a:rPr>
              <a:t>př. očičkama, nožičkama, ouškama</a:t>
            </a:r>
            <a:r>
              <a:rPr lang="cs-CZ" sz="2800" b="1" dirty="0" smtClean="0">
                <a:solidFill>
                  <a:srgbClr val="FF0000"/>
                </a:solidFill>
              </a:rPr>
              <a:t>...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79478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0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5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0"/>
                            </p:stCondLst>
                            <p:childTnLst>
                              <p:par>
                                <p:cTn id="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5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00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6500"/>
                            </p:stCondLst>
                            <p:childTnLst>
                              <p:par>
                                <p:cTn id="69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9000"/>
                            </p:stCondLst>
                            <p:childTnLst>
                              <p:par>
                                <p:cTn id="73" presetID="1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" grpId="0" uiExpand="1" build="p"/>
      <p:bldP spid="8" grpId="0" uiExpand="1" build="p"/>
      <p:bldP spid="10" grpId="0"/>
      <p:bldP spid="13" grpId="0"/>
      <p:bldP spid="3" grpId="0" animBg="1"/>
      <p:bldP spid="3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27721" y="2289772"/>
            <a:ext cx="7704856" cy="3677074"/>
          </a:xfrm>
        </p:spPr>
        <p:txBody>
          <a:bodyPr numCol="2">
            <a:noAutofit/>
          </a:bodyPr>
          <a:lstStyle/>
          <a:p>
            <a:pPr marL="0" indent="0">
              <a:buNone/>
            </a:pPr>
            <a:r>
              <a:rPr lang="cs-CZ" sz="4000" b="1" dirty="0">
                <a:solidFill>
                  <a:schemeClr val="accent6">
                    <a:lumMod val="50000"/>
                  </a:schemeClr>
                </a:solidFill>
              </a:rPr>
              <a:t>noha  (2.)</a:t>
            </a:r>
          </a:p>
          <a:p>
            <a:pPr marL="0" indent="0">
              <a:buNone/>
            </a:pPr>
            <a:r>
              <a:rPr lang="cs-CZ" sz="4000" b="1" dirty="0">
                <a:solidFill>
                  <a:schemeClr val="accent6">
                    <a:lumMod val="50000"/>
                  </a:schemeClr>
                </a:solidFill>
              </a:rPr>
              <a:t>ruka (7.)</a:t>
            </a:r>
          </a:p>
          <a:p>
            <a:pPr marL="0" indent="0">
              <a:buNone/>
            </a:pPr>
            <a:r>
              <a:rPr lang="cs-CZ" sz="4000" b="1" dirty="0">
                <a:solidFill>
                  <a:schemeClr val="accent6">
                    <a:lumMod val="50000"/>
                  </a:schemeClr>
                </a:solidFill>
              </a:rPr>
              <a:t>ucho (3.)</a:t>
            </a:r>
          </a:p>
          <a:p>
            <a:pPr marL="0" indent="0">
              <a:buNone/>
            </a:pPr>
            <a:r>
              <a:rPr lang="cs-CZ" sz="4000" b="1" dirty="0">
                <a:solidFill>
                  <a:schemeClr val="accent6">
                    <a:lumMod val="50000"/>
                  </a:schemeClr>
                </a:solidFill>
              </a:rPr>
              <a:t>koleno (6</a:t>
            </a: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.)</a:t>
            </a:r>
          </a:p>
          <a:p>
            <a:pPr marL="0" indent="0">
              <a:buNone/>
            </a:pP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4000" b="1" dirty="0">
                <a:solidFill>
                  <a:schemeClr val="accent6">
                    <a:lumMod val="50000"/>
                  </a:schemeClr>
                </a:solidFill>
              </a:rPr>
              <a:t>ruka  (2.)</a:t>
            </a:r>
          </a:p>
          <a:p>
            <a:pPr marL="0" indent="0">
              <a:buNone/>
            </a:pPr>
            <a:r>
              <a:rPr lang="cs-CZ" sz="4000" b="1" dirty="0">
                <a:solidFill>
                  <a:schemeClr val="accent6">
                    <a:lumMod val="50000"/>
                  </a:schemeClr>
                </a:solidFill>
              </a:rPr>
              <a:t>noha (7.)</a:t>
            </a:r>
          </a:p>
          <a:p>
            <a:pPr marL="0" indent="0">
              <a:buNone/>
            </a:pPr>
            <a:r>
              <a:rPr lang="cs-CZ" sz="4000" b="1" dirty="0">
                <a:solidFill>
                  <a:schemeClr val="accent6">
                    <a:lumMod val="50000"/>
                  </a:schemeClr>
                </a:solidFill>
              </a:rPr>
              <a:t>oko (3.)</a:t>
            </a:r>
          </a:p>
          <a:p>
            <a:pPr marL="0" indent="0">
              <a:buNone/>
            </a:pPr>
            <a:r>
              <a:rPr lang="cs-CZ" sz="4000" b="1" dirty="0">
                <a:solidFill>
                  <a:schemeClr val="accent6">
                    <a:lumMod val="50000"/>
                  </a:schemeClr>
                </a:solidFill>
              </a:rPr>
              <a:t>rameno (6.)</a:t>
            </a:r>
            <a:endParaRPr lang="cs-CZ" sz="4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7721" y="1594354"/>
            <a:ext cx="5412431" cy="442674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</a:t>
            </a:r>
            <a:r>
              <a:rPr lang="cs-CZ" dirty="0" smtClean="0"/>
              <a:t>: </a:t>
            </a:r>
            <a:r>
              <a:rPr lang="cs-CZ" dirty="0"/>
              <a:t>utvoř tvary v množném čísle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04694" y="1594354"/>
            <a:ext cx="783530" cy="783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46482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755576" y="2636912"/>
            <a:ext cx="7704856" cy="3677074"/>
          </a:xfrm>
        </p:spPr>
        <p:txBody>
          <a:bodyPr numCol="1">
            <a:noAutofit/>
          </a:bodyPr>
          <a:lstStyle/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U stolu stála stará židle s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rozviklaným_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……………………..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Řekni mi to mezi </a:t>
            </a:r>
            <a:r>
              <a:rPr lang="cs-CZ" sz="2400" b="1" dirty="0" err="1" smtClean="0">
                <a:solidFill>
                  <a:schemeClr val="accent6">
                    <a:lumMod val="50000"/>
                  </a:schemeClr>
                </a:solidFill>
              </a:rPr>
              <a:t>čtyřm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_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……………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Na stole stál starý hrnec s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uraženým_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……………..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Na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..................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se vojákovi leskly řády za statečnost v boji.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Dítě vesele tleskalo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........................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Na ten starý stůl s rozviklaným_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.................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nic nepokládej.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Kluk jen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vztekle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kopal ...................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Petr nesl zraněného na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......................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Stál </a:t>
            </a:r>
            <a:r>
              <a:rPr lang="cs-CZ" sz="2400" b="1" dirty="0" err="1" smtClean="0">
                <a:solidFill>
                  <a:schemeClr val="accent6">
                    <a:lumMod val="50000"/>
                  </a:schemeClr>
                </a:solidFill>
              </a:rPr>
              <a:t>oběm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_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………………… zemi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27721" y="1594354"/>
            <a:ext cx="5412431" cy="442674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</a:t>
            </a:r>
            <a:r>
              <a:rPr lang="cs-CZ" dirty="0" smtClean="0"/>
              <a:t>: doplň </a:t>
            </a:r>
            <a:r>
              <a:rPr lang="cs-CZ" dirty="0"/>
              <a:t>vhodné </a:t>
            </a:r>
            <a:r>
              <a:rPr lang="cs-CZ" dirty="0" smtClean="0"/>
              <a:t>tvary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04694" y="1594354"/>
            <a:ext cx="783530" cy="783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34930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27720" y="2708920"/>
            <a:ext cx="7932711" cy="3677074"/>
          </a:xfrm>
        </p:spPr>
        <p:txBody>
          <a:bodyPr numCol="1">
            <a:noAutofit/>
          </a:bodyPr>
          <a:lstStyle/>
          <a:p>
            <a:pPr marL="0" indent="0">
              <a:buNone/>
            </a:pPr>
            <a:r>
              <a:rPr lang="cs-CZ" sz="4000" b="1" dirty="0">
                <a:solidFill>
                  <a:schemeClr val="accent6">
                    <a:lumMod val="50000"/>
                  </a:schemeClr>
                </a:solidFill>
              </a:rPr>
              <a:t>rozzářené oči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		hrneček </a:t>
            </a:r>
            <a:r>
              <a:rPr lang="cs-CZ" sz="4000" b="1" dirty="0">
                <a:solidFill>
                  <a:schemeClr val="accent6">
                    <a:lumMod val="50000"/>
                  </a:schemeClr>
                </a:solidFill>
              </a:rPr>
              <a:t>- ucha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				síť </a:t>
            </a:r>
            <a:r>
              <a:rPr lang="cs-CZ" sz="4000" b="1" dirty="0">
                <a:solidFill>
                  <a:schemeClr val="accent6">
                    <a:lumMod val="50000"/>
                  </a:schemeClr>
                </a:solidFill>
              </a:rPr>
              <a:t>- velká oka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						silné </a:t>
            </a:r>
            <a:r>
              <a:rPr lang="cs-CZ" sz="4000" b="1" dirty="0">
                <a:solidFill>
                  <a:schemeClr val="accent6">
                    <a:lumMod val="50000"/>
                  </a:schemeClr>
                </a:solidFill>
              </a:rPr>
              <a:t>ruce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27721" y="1594354"/>
            <a:ext cx="5412431" cy="783193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</a:t>
            </a:r>
            <a:r>
              <a:rPr lang="cs-CZ" dirty="0" smtClean="0"/>
              <a:t>: převeďte </a:t>
            </a:r>
            <a:r>
              <a:rPr lang="cs-CZ" dirty="0"/>
              <a:t>spojení do 7. pádu a tvořte krátké věty.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04694" y="1594354"/>
            <a:ext cx="783530" cy="783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27170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2437" y="1700808"/>
            <a:ext cx="8229600" cy="4525963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KRAUSOVÁ, Zdeňka a Renata TERŠOVÁ. </a:t>
            </a:r>
            <a:r>
              <a:rPr lang="cs-CZ" i="1" dirty="0"/>
              <a:t>Český jazyk pro 6. ročník základní školy a primu víceletého gymnázia</a:t>
            </a:r>
            <a:r>
              <a:rPr lang="cs-CZ" dirty="0"/>
              <a:t>. 1. vyd. Plzeň: Fraus, 2003, 136 s. ISBN 80-7238-206-3. </a:t>
            </a:r>
          </a:p>
          <a:p>
            <a:r>
              <a:rPr lang="cs-CZ" dirty="0" smtClean="0"/>
              <a:t>MELICHAR, Jiří a Vlastimil STYBLÍK. </a:t>
            </a:r>
            <a:r>
              <a:rPr lang="cs-CZ" i="1" dirty="0" smtClean="0"/>
              <a:t>Český jazyk: rozšířený přehled učiva základní školy s cvičeními a klíčem</a:t>
            </a:r>
            <a:r>
              <a:rPr lang="cs-CZ" dirty="0" smtClean="0"/>
              <a:t>. Praha: Státní pedagogické nakladatelství, 1991. ISBN 80-042-5228-1. </a:t>
            </a:r>
          </a:p>
          <a:p>
            <a:r>
              <a:rPr lang="cs-CZ" dirty="0" smtClean="0"/>
              <a:t>http://commons.wikimedia.org</a:t>
            </a:r>
          </a:p>
          <a:p>
            <a:r>
              <a:rPr lang="cs-CZ" dirty="0" smtClean="0"/>
              <a:t>http://cs.wikipedia.org</a:t>
            </a:r>
          </a:p>
          <a:p>
            <a:r>
              <a:rPr lang="cs-CZ" dirty="0" smtClean="0"/>
              <a:t>Ostatní </a:t>
            </a:r>
            <a:r>
              <a:rPr lang="cs-CZ" dirty="0" smtClean="0"/>
              <a:t>materiál je z archivu autorky</a:t>
            </a:r>
          </a:p>
          <a:p>
            <a:r>
              <a:rPr lang="cs-CZ" dirty="0" smtClean="0"/>
              <a:t>Materiál </a:t>
            </a:r>
            <a:r>
              <a:rPr lang="cs-CZ" smtClean="0"/>
              <a:t>stažen </a:t>
            </a:r>
            <a:r>
              <a:rPr lang="cs-CZ" smtClean="0"/>
              <a:t>22</a:t>
            </a:r>
            <a:r>
              <a:rPr lang="cs-CZ" smtClean="0"/>
              <a:t>. </a:t>
            </a:r>
            <a:r>
              <a:rPr lang="cs-CZ" dirty="0" smtClean="0"/>
              <a:t>11. 2012</a:t>
            </a:r>
          </a:p>
          <a:p>
            <a:endParaRPr lang="cs-CZ" dirty="0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445435" y="556078"/>
            <a:ext cx="82296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 smtClean="0"/>
              <a:t>Zdroje: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525" y="0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9398" y="25672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28496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456</TotalTime>
  <Words>537</Words>
  <Application>Microsoft Office PowerPoint</Application>
  <PresentationFormat>Předvádění na obrazovce (4:3)</PresentationFormat>
  <Paragraphs>119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Skloňování názvů částí těla</vt:lpstr>
      <vt:lpstr>Skloňování názvů částí těla</vt:lpstr>
      <vt:lpstr>Skloňování názvů částí těla</vt:lpstr>
      <vt:lpstr>Skloňování názvů částí těla var. III</vt:lpstr>
      <vt:lpstr>Skloňování názvů částí těla</vt:lpstr>
      <vt:lpstr>Procvičování</vt:lpstr>
      <vt:lpstr>Procvičování</vt:lpstr>
      <vt:lpstr>Procvičování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Lenka</cp:lastModifiedBy>
  <cp:revision>52</cp:revision>
  <dcterms:created xsi:type="dcterms:W3CDTF">2012-10-30T20:52:10Z</dcterms:created>
  <dcterms:modified xsi:type="dcterms:W3CDTF">2012-11-22T21:27:49Z</dcterms:modified>
</cp:coreProperties>
</file>