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93" r:id="rId2"/>
    <p:sldId id="256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65" r:id="rId11"/>
    <p:sldId id="266" r:id="rId12"/>
    <p:sldId id="292" r:id="rId13"/>
    <p:sldId id="267" r:id="rId14"/>
    <p:sldId id="268" r:id="rId15"/>
    <p:sldId id="28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E2124-37AE-4984-8B67-03BB4F89CF6A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814AE-3E72-4A37-915F-FF5AC43D0A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469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22A8ECA-F69F-401B-93A4-3CADFEE4061F}" type="datetimeFigureOut">
              <a:rPr lang="en-US" smtClean="0"/>
              <a:pPr/>
              <a:t>11/24/2012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BB1082D-02F7-4E11-99AB-2D2EB5FEAAF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b/Stained_glass_window_with_angels_in_the_Saint_Antony_church_in_St._Ulrich_in_Gr%C3%B6de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7/75/Vitrail_au_plomb,_peinture_sur_verre.JPG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f/Praha,_Katedr%C3%A1la,_Kaple_sv._Ludmily_a_Bo%C5%BE%C3%ADho_hrobu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Zdoben%C3%A9_okno_kostela_v_B%C5%99eclavi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6/Liptov_-_Stained_glass_in_Zylin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e/Carnegie_Museum_of_Art_-_Tiffany's_lamp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447801" y="2362200"/>
          <a:ext cx="6248400" cy="4229554"/>
        </p:xfrm>
        <a:graphic>
          <a:graphicData uri="http://schemas.openxmlformats.org/drawingml/2006/table">
            <a:tbl>
              <a:tblPr/>
              <a:tblGrid>
                <a:gridCol w="1655898"/>
                <a:gridCol w="4592502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Barvy, míchání barev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VY_32_INOVACE_4_1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18.3.2012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Uspořádání objektů do celků v 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ploše,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a prostoru,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Přístupy k vizuálně obrazným vyjádřením, Osobní postoj v komunikaci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o vitrážích.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Vitráž</a:t>
            </a:r>
          </a:p>
          <a:p>
            <a:r>
              <a:rPr lang="cs-CZ" dirty="0" smtClean="0"/>
              <a:t>Výtvarné využití odpadového materiálu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tained glass window with angels in the Saint Antony church in St. Ulrich in Gröd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5094" t="5351" r="16981" b="3679"/>
          <a:stretch>
            <a:fillRect/>
          </a:stretch>
        </p:blipFill>
        <p:spPr bwMode="auto">
          <a:xfrm>
            <a:off x="1371600" y="762000"/>
            <a:ext cx="2057400" cy="5181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371600" y="6019800"/>
            <a:ext cx="3276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http://commons.wikimedia.org/wiki/File:Stained_glass_window_with_angels_in_the_Saint_Antony_church_in_St._Ulrich_in_Gr%C3%B6den.jpg</a:t>
            </a:r>
            <a:endParaRPr lang="en-US" sz="1000" dirty="0"/>
          </a:p>
        </p:txBody>
      </p:sp>
      <p:pic>
        <p:nvPicPr>
          <p:cNvPr id="1028" name="Picture 4" descr="File:Vitrail au plomb, peinture sur verr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12444" t="5333" r="14667" b="2667"/>
          <a:stretch>
            <a:fillRect/>
          </a:stretch>
        </p:blipFill>
        <p:spPr bwMode="auto">
          <a:xfrm>
            <a:off x="5181600" y="685800"/>
            <a:ext cx="3124200" cy="5257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81600" y="6096000"/>
            <a:ext cx="335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http://commons.wikimedia.org/wiki/File:Vitrail_au_plomb,_peinture_sur_verre.JPG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Vitráž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francouzského slova </a:t>
            </a:r>
            <a:r>
              <a:rPr lang="cs-CZ" i="1" dirty="0" smtClean="0"/>
              <a:t>vitrail</a:t>
            </a:r>
            <a:r>
              <a:rPr lang="cs-CZ" dirty="0" smtClean="0"/>
              <a:t> = zasklení, prosklená plocha</a:t>
            </a:r>
          </a:p>
          <a:p>
            <a:r>
              <a:rPr lang="cs-CZ" dirty="0" smtClean="0"/>
              <a:t>výtvarně ztvárněná skleněná mozaiková výplň skládaná do olova z obvykle barevných, často i malovaných malých skel</a:t>
            </a:r>
          </a:p>
          <a:p>
            <a:r>
              <a:rPr lang="cs-CZ" dirty="0" smtClean="0"/>
              <a:t> </a:t>
            </a:r>
            <a:r>
              <a:rPr lang="cs-CZ" dirty="0" smtClean="0"/>
              <a:t>používá </a:t>
            </a:r>
            <a:r>
              <a:rPr lang="cs-CZ" dirty="0" smtClean="0"/>
              <a:t>se místo skleněných tabulí, např. v kostelních </a:t>
            </a:r>
            <a:r>
              <a:rPr lang="cs-CZ" dirty="0" smtClean="0"/>
              <a:t>oknech</a:t>
            </a:r>
            <a:endParaRPr lang="cs-CZ" dirty="0" smtClean="0"/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File:Praha, Katedrála, Kaple sv. Ludmily a Božího hrobu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57200"/>
            <a:ext cx="3790950" cy="57054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04800" y="838200"/>
            <a:ext cx="4114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Vitráž v okně Katedrály svatého Víta v Praze</a:t>
            </a:r>
            <a:endParaRPr lang="en-US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67200" y="6248400"/>
            <a:ext cx="4495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http://commons.wikimedia.org/wiki/File:Praha,_Katedr%C3%A1la,_Kaple_sv._Ludmily_a_Bo%C5%BE%C3%ADho_hrobu.jpg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File:Zdobené okno kostela v Břeclav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23111" r="30667"/>
          <a:stretch>
            <a:fillRect/>
          </a:stretch>
        </p:blipFill>
        <p:spPr bwMode="auto">
          <a:xfrm>
            <a:off x="1295400" y="152400"/>
            <a:ext cx="2271776" cy="65532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038600" y="533400"/>
            <a:ext cx="457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Okno v kostele sv. Václava v Břeclavi</a:t>
            </a:r>
            <a:endParaRPr lang="en-US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33800" y="6248400"/>
            <a:ext cx="5257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http://commons.wikimedia.org/wiki/File:Zdoben%C3%A9_okno_kostela_v_B%C5%99eclavi.jpg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4" name="Picture 4" descr="File:Liptov - Stained glass in Zyli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" y="1676400"/>
            <a:ext cx="8596921" cy="4191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95400" y="6019800"/>
            <a:ext cx="5791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http://commons.wikimedia.org/wiki/File:Liptov_-_Stained_glass_in_Zylina.jpg</a:t>
            </a:r>
            <a:endParaRPr lang="en-US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66800" y="533400"/>
            <a:ext cx="830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Vitráž v nádražní budově v Žilině (Slovensko)</a:t>
            </a:r>
            <a:endParaRPr lang="en-US" sz="32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381000"/>
            <a:ext cx="7498080" cy="5867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Barevné mozaikové výplně oken se objevují již od antiky.</a:t>
            </a:r>
          </a:p>
          <a:p>
            <a:r>
              <a:rPr lang="cs-CZ" dirty="0" smtClean="0"/>
              <a:t>Největší rozvoj klasické vitráže souvisí se stavbou středověkých katedrál.</a:t>
            </a:r>
          </a:p>
          <a:p>
            <a:r>
              <a:rPr lang="cs-CZ" dirty="0" smtClean="0"/>
              <a:t>Tehdejší technologie neumožňovala výrobu velkých skleněných tabulí, rozměrné otvory bylo nutné vyplňovat tabulemi ze spojovaných skel. </a:t>
            </a:r>
          </a:p>
          <a:p>
            <a:r>
              <a:rPr lang="cs-CZ" dirty="0" smtClean="0"/>
              <a:t>Technika vitráže pronikla i do světských prostor a domácností - zdobí se jí okna a dveře nebo jejich části. 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Technika TIFFANY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050792" cy="48006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Není vitráž v pravém slova smyslu, i když výsledek je podobný.</a:t>
            </a:r>
          </a:p>
          <a:p>
            <a:r>
              <a:rPr lang="cs-CZ" dirty="0" smtClean="0"/>
              <a:t>Pomocí techniky </a:t>
            </a:r>
            <a:r>
              <a:rPr lang="cs-CZ" dirty="0" err="1" smtClean="0"/>
              <a:t>Tiffany</a:t>
            </a:r>
            <a:r>
              <a:rPr lang="cs-CZ" dirty="0" smtClean="0"/>
              <a:t> lze vytvořit i prostorové objekty (např. lampy nebo menší závěsné předměty).</a:t>
            </a:r>
          </a:p>
          <a:p>
            <a:endParaRPr lang="en-US" dirty="0"/>
          </a:p>
        </p:txBody>
      </p:sp>
      <p:pic>
        <p:nvPicPr>
          <p:cNvPr id="41986" name="Picture 2" descr="File:Carnegie Museum of Art - Tiffany's lam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2444" t="12000" r="7556" b="10667"/>
          <a:stretch>
            <a:fillRect/>
          </a:stretch>
        </p:blipFill>
        <p:spPr bwMode="auto">
          <a:xfrm>
            <a:off x="5486400" y="1524000"/>
            <a:ext cx="3429000" cy="4419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57800" y="6096000"/>
            <a:ext cx="3733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/>
              <a:t>http://commons.wikimedia.org/wiki/File:Carnegie_Museum_of_Art_-_Tiffany%27s_lamp.JPG</a:t>
            </a:r>
            <a:endParaRPr lang="en-US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tebe a spolužáky: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Vytvořte na okně mozaiku napodobující techniku vitráže.</a:t>
            </a:r>
          </a:p>
          <a:p>
            <a:r>
              <a:rPr lang="cs-CZ" dirty="0" smtClean="0"/>
              <a:t>Vytvořte čtyřčlennou pracovní skupinu.</a:t>
            </a:r>
          </a:p>
          <a:p>
            <a:r>
              <a:rPr lang="cs-CZ" dirty="0" smtClean="0"/>
              <a:t>Budete potřebovat použité, ale nepomačkané barevné igelitové tašky a sáčky, papír formátu A1, tužku, kružítko, nůžky, misku s vodu, papírové ubrousky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990600"/>
            <a:ext cx="7498080" cy="5867400"/>
          </a:xfrm>
        </p:spPr>
        <p:txBody>
          <a:bodyPr>
            <a:normAutofit/>
          </a:bodyPr>
          <a:lstStyle/>
          <a:p>
            <a:r>
              <a:rPr lang="cs-CZ" dirty="0" smtClean="0"/>
              <a:t>Tašky a sáčky nastříhejte na čtverce a obdélníky o přibližné velikosti 3- 4 cm. Velikost není třeba měřit.</a:t>
            </a:r>
          </a:p>
          <a:p>
            <a:r>
              <a:rPr lang="cs-CZ" dirty="0" smtClean="0"/>
              <a:t>Roztřiďte nastříhané kousky podle barev.</a:t>
            </a:r>
          </a:p>
          <a:p>
            <a:r>
              <a:rPr lang="cs-CZ" dirty="0" smtClean="0"/>
              <a:t>Z papíru vystřihněte kruh o průměru 60 cm a vytvořte návrh mozaiky.</a:t>
            </a:r>
          </a:p>
          <a:p>
            <a:r>
              <a:rPr lang="cs-CZ" dirty="0" smtClean="0"/>
              <a:t>Mozaika může zobrazovat konkrétní předměty nebo pouze abstraktně rozdělovat plochu kruhu na menší části.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762000"/>
            <a:ext cx="7498080" cy="5867400"/>
          </a:xfrm>
        </p:spPr>
        <p:txBody>
          <a:bodyPr/>
          <a:lstStyle/>
          <a:p>
            <a:r>
              <a:rPr lang="cs-CZ" dirty="0" smtClean="0"/>
              <a:t>Papírový kruh s návrhem mozaiky nalepte z vnější strany na okno.</a:t>
            </a:r>
          </a:p>
          <a:p>
            <a:r>
              <a:rPr lang="cs-CZ" dirty="0" smtClean="0"/>
              <a:t>Postupně namáčejte nastříhané kousky igelitu ve vodě a vytvářejte z nich na okně kruhovou mozaiku podle vytvořeného návrhu.</a:t>
            </a:r>
          </a:p>
          <a:p>
            <a:r>
              <a:rPr lang="cs-CZ" dirty="0" smtClean="0"/>
              <a:t>Každý kousek igelitu pečlivě přitlačte k okennímu sklu papírovým ubrouskem.</a:t>
            </a:r>
          </a:p>
          <a:p>
            <a:r>
              <a:rPr lang="cs-CZ" dirty="0" smtClean="0"/>
              <a:t>Můžete upravit tvar některých kousků tak, aby správně zapadl na své místo v mozaice.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Sejměte z vnější strany okna papírový návrh.</a:t>
            </a:r>
          </a:p>
          <a:p>
            <a:r>
              <a:rPr lang="cs-CZ" dirty="0" smtClean="0"/>
              <a:t>Při práci buďte opatrní, obzvláště, pracujete-li na židli, stole apod. Dbejte pokynů učitele.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třídu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Prohlédněte si „falešné“ vitráže. </a:t>
            </a:r>
          </a:p>
          <a:p>
            <a:r>
              <a:rPr lang="cs-CZ" dirty="0" smtClean="0"/>
              <a:t>Vracejte se k nim v různé denní době tak, abyste mohli vnímat, jak vypadají za slunečního svitu či umělém osvětlení např. z pouličních lamp.</a:t>
            </a: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Vitráž. 2012.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err="1" smtClean="0"/>
              <a:t>online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 </a:t>
            </a:r>
            <a:r>
              <a:rPr lang="cs-CZ" sz="1800" dirty="0" err="1" smtClean="0"/>
              <a:t>Wikipedie</a:t>
            </a:r>
            <a:r>
              <a:rPr lang="cs-CZ" sz="1800" dirty="0" smtClean="0"/>
              <a:t> </a:t>
            </a:r>
            <a:r>
              <a:rPr lang="cs-CZ" sz="1800" dirty="0" smtClean="0">
                <a:sym typeface="Symbol"/>
              </a:rPr>
              <a:t></a:t>
            </a:r>
            <a:r>
              <a:rPr lang="cs-CZ" sz="1800" dirty="0" smtClean="0"/>
              <a:t>citováno 18.3.2012</a:t>
            </a:r>
            <a:r>
              <a:rPr lang="cs-CZ" sz="1800" dirty="0" smtClean="0">
                <a:sym typeface="Symbol"/>
              </a:rPr>
              <a:t></a:t>
            </a:r>
            <a:r>
              <a:rPr lang="cs-CZ" sz="1800" dirty="0" smtClean="0"/>
              <a:t>.Dostupné z WWW: </a:t>
            </a:r>
            <a:r>
              <a:rPr lang="cs-CZ" sz="1800" dirty="0" smtClean="0">
                <a:sym typeface="Symbol"/>
              </a:rPr>
              <a:t>http://cs.wikipedia.org/wiki/Vitr%C3%A1%C5%BE</a:t>
            </a:r>
            <a:r>
              <a:rPr lang="cs-CZ" sz="1800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322</TotalTime>
  <Words>573</Words>
  <Application>Microsoft Office PowerPoint</Application>
  <PresentationFormat>Předvádění na obrazovce (4:3)</PresentationFormat>
  <Paragraphs>75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Výtvarná výchova</vt:lpstr>
      <vt:lpstr>Prezentace aplikace PowerPoint</vt:lpstr>
      <vt:lpstr>Vitráž</vt:lpstr>
      <vt:lpstr>Prezentace aplikace PowerPoint</vt:lpstr>
      <vt:lpstr>Prezentace aplikace PowerPoint</vt:lpstr>
      <vt:lpstr>Prezentace aplikace PowerPoint</vt:lpstr>
      <vt:lpstr>Prezentace aplikace PowerPoint</vt:lpstr>
      <vt:lpstr>Technika TIFFANY</vt:lpstr>
      <vt:lpstr>Úkol pro tebe a spolužáky:</vt:lpstr>
      <vt:lpstr>Prezentace aplikace PowerPoint</vt:lpstr>
      <vt:lpstr>Prezentace aplikace PowerPoint</vt:lpstr>
      <vt:lpstr>Prezentace aplikace PowerPoint</vt:lpstr>
      <vt:lpstr>Úkol pro třídu</vt:lpstr>
      <vt:lpstr>Použitý 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Vaše jméno</cp:lastModifiedBy>
  <cp:revision>41</cp:revision>
  <dcterms:created xsi:type="dcterms:W3CDTF">2012-10-21T07:44:24Z</dcterms:created>
  <dcterms:modified xsi:type="dcterms:W3CDTF">2012-11-24T19:43:46Z</dcterms:modified>
</cp:coreProperties>
</file>