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86" r:id="rId2"/>
    <p:sldId id="25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65" r:id="rId13"/>
    <p:sldId id="266" r:id="rId14"/>
    <p:sldId id="267" r:id="rId15"/>
    <p:sldId id="271" r:id="rId16"/>
    <p:sldId id="296" r:id="rId17"/>
    <p:sldId id="297" r:id="rId18"/>
    <p:sldId id="298" r:id="rId19"/>
    <p:sldId id="28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54" y="19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F54AB-4D4E-49C3-909C-FFFC857665C0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A6496-7178-4F7E-BB42-8827487EB6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839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63C6CDB-9BDD-476C-AAC3-8776C45B8EB2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83CE952-9752-4A10-A8B5-A53CED8B36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dissolve/>
    <p:sndAc>
      <p:stSnd>
        <p:snd r:embed="rId13" name="camera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0/Hans_Holbein_d._J._065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4/Rembrandt_Harmensz._van_Rijn_134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8/Diego_Vel%C3%A1zquez_026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a/a6/Goya_Maja_ubrana2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b/Johann_Kupetky_Portrait_Prinz_Eugen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6/Einstein_1921_by_F_Schmutzer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5/Leonard_Bernstein_1971-2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675765" y="1295400"/>
          <a:ext cx="5792470" cy="889762"/>
        </p:xfrm>
        <a:graphic>
          <a:graphicData uri="http://schemas.openxmlformats.org/drawingml/2006/table">
            <a:tbl>
              <a:tblPr/>
              <a:tblGrid>
                <a:gridCol w="2177415"/>
                <a:gridCol w="3615055"/>
              </a:tblGrid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Základní škola a mateřská škola Libchavy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a číslo projektu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EU peníze pro ZŠ </a:t>
                      </a:r>
                      <a:r>
                        <a:rPr lang="cs-CZ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Libchavy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CZ.1.07/1.4.00/21.3403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a název klíčové aktivity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III/2 Inovace a zkvalitnění výuky prostřednictvím ICT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090791"/>
              </p:ext>
            </p:extLst>
          </p:nvPr>
        </p:nvGraphicFramePr>
        <p:xfrm>
          <a:off x="1547665" y="2362200"/>
          <a:ext cx="6336704" cy="4404814"/>
        </p:xfrm>
        <a:graphic>
          <a:graphicData uri="http://schemas.openxmlformats.org/drawingml/2006/table">
            <a:tbl>
              <a:tblPr/>
              <a:tblGrid>
                <a:gridCol w="1679299"/>
                <a:gridCol w="4657405"/>
              </a:tblGrid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materiálu: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3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Portrét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5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materiálu: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VY_32_INOVACE_4_2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Mgr. Veronika Vaňousová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24.3.2012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Vyučovací předmět: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Výtvarná výchova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Ročník: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9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Umění a kultura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obor: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Výtvarná výchova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Tematický okruh: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Rozvíjení smyslové citlivosti, Uplatňování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subjektivity,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Ověřování komunikačních účinků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Prvky vizuálně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obrazného vyjádření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,  Smyslové účinky vizuálně obrazných vyjádření, Prostředky pro vyjádření emocí, pocitů,nálad, fantazie , představ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a osobních zkušeností,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Osobní postoj v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komunikaci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Potřebný čas pro výuku DUM: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15 min prezentace,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fotografování 45 min, samostatná 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práce žáků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165 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min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1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Anotace / Metodický list: 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Prezentace má sloužit jako motivační úvod k 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výuce 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výtvarné výchovy. Poskytuje žákům informace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o portrétním </a:t>
                      </a:r>
                      <a:r>
                        <a:rPr lang="cs-CZ" sz="1000" smtClean="0">
                          <a:latin typeface="Calibri"/>
                          <a:ea typeface="Times New Roman"/>
                          <a:cs typeface="Times New Roman"/>
                        </a:rPr>
                        <a:t>umění. Součástí 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prezentace jsou pokyny k samostatné tvůrčí činnosti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žáků – autoportrét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– kombinace fotografie a malby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8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28600"/>
            <a:ext cx="4267200" cy="10402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Výtvarná výchova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Portrét</a:t>
            </a:r>
          </a:p>
          <a:p>
            <a:r>
              <a:rPr lang="cs-CZ" dirty="0" smtClean="0"/>
              <a:t>Můj budoucí život</a:t>
            </a:r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Portrét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Zobrazení konkrétního jedince, zpravidla člověka, velmi výjimečně i zvířete.</a:t>
            </a:r>
          </a:p>
          <a:p>
            <a:r>
              <a:rPr lang="cs-CZ" dirty="0" smtClean="0"/>
              <a:t>První portréty vznikaly ve starověku. </a:t>
            </a:r>
          </a:p>
          <a:p>
            <a:r>
              <a:rPr lang="cs-CZ" dirty="0" smtClean="0"/>
              <a:t>Mohutný rozvoj zaznamenal portrét v renesanci.  Ještě výraznější zájem o portrét přinášelo baroko, které dovedlo portrétní umění prakticky na hranice jeho možností.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Dominantním typem portrétu je dnes fotografie, ale dokumentární funkci portrétu převzal též film, televize a další elektronická média.</a:t>
            </a:r>
          </a:p>
          <a:p>
            <a:r>
              <a:rPr lang="cs-CZ" dirty="0" smtClean="0"/>
              <a:t>Specifickým typem portrétu je autoportrét.</a:t>
            </a: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Hans </a:t>
            </a:r>
            <a:r>
              <a:rPr lang="cs-CZ" dirty="0" err="1" smtClean="0"/>
              <a:t>Holbein</a:t>
            </a:r>
            <a:r>
              <a:rPr lang="cs-CZ" dirty="0" smtClean="0"/>
              <a:t> ml.: Portrét sira Thomase </a:t>
            </a:r>
            <a:r>
              <a:rPr lang="cs-CZ" dirty="0" err="1" smtClean="0"/>
              <a:t>Moora</a:t>
            </a:r>
            <a:r>
              <a:rPr lang="cs-CZ" dirty="0" smtClean="0"/>
              <a:t>, 1527</a:t>
            </a:r>
            <a:endParaRPr lang="en-US" dirty="0"/>
          </a:p>
        </p:txBody>
      </p:sp>
      <p:pic>
        <p:nvPicPr>
          <p:cNvPr id="1026" name="Picture 2" descr="Soubor:Hans Holbein d. J. 065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628799"/>
            <a:ext cx="3705838" cy="46634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339752" y="6381328"/>
            <a:ext cx="4608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http://cs.wikipedia.org/wiki/Soubor:Hans_Holbein_d._J._065.jpg</a:t>
            </a:r>
            <a:endParaRPr lang="en-US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Rembrandt</a:t>
            </a:r>
            <a:r>
              <a:rPr lang="cs-CZ" dirty="0" smtClean="0"/>
              <a:t> v</a:t>
            </a:r>
            <a:r>
              <a:rPr lang="en-US" dirty="0" smtClean="0"/>
              <a:t>an Rijn</a:t>
            </a:r>
            <a:r>
              <a:rPr lang="cs-CZ" dirty="0" smtClean="0"/>
              <a:t>: Autoportrét, 1669</a:t>
            </a:r>
            <a:endParaRPr lang="en-US" dirty="0"/>
          </a:p>
        </p:txBody>
      </p:sp>
      <p:pic>
        <p:nvPicPr>
          <p:cNvPr id="27650" name="Picture 2" descr="Soubor:Rembrandt Harmensz. van Rijn 134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412776"/>
            <a:ext cx="4313096" cy="46634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427984" y="6165304"/>
            <a:ext cx="44644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http://cs.wikipedia.org/wiki/Soubor:Rembrandt_Harmensz._van_Rijn_134.jpg</a:t>
            </a:r>
            <a:endParaRPr lang="en-US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Diego</a:t>
            </a:r>
            <a:r>
              <a:rPr lang="cs-CZ" dirty="0" smtClean="0"/>
              <a:t> </a:t>
            </a:r>
            <a:r>
              <a:rPr lang="cs-CZ" dirty="0" err="1" smtClean="0"/>
              <a:t>Velázquez</a:t>
            </a:r>
            <a:r>
              <a:rPr lang="cs-CZ" dirty="0" smtClean="0"/>
              <a:t> : Infantka </a:t>
            </a:r>
            <a:r>
              <a:rPr lang="cs-CZ" dirty="0" err="1" smtClean="0"/>
              <a:t>Margarita</a:t>
            </a:r>
            <a:r>
              <a:rPr lang="cs-CZ" dirty="0" smtClean="0"/>
              <a:t>, 1659</a:t>
            </a:r>
            <a:endParaRPr lang="en-US" dirty="0"/>
          </a:p>
        </p:txBody>
      </p:sp>
      <p:pic>
        <p:nvPicPr>
          <p:cNvPr id="28674" name="Picture 2" descr="Soubor:Diego Velázquez 026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484784"/>
            <a:ext cx="3241091" cy="46634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03848" y="6309320"/>
            <a:ext cx="41044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http://cs.wikipedia.org/wiki/Soubor:Diego_Vel%C3%A1zquez_026.jpg</a:t>
            </a:r>
            <a:endParaRPr lang="en-US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394136" cy="1143000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Francisco</a:t>
            </a:r>
            <a:r>
              <a:rPr lang="cs-CZ" dirty="0" smtClean="0"/>
              <a:t> de </a:t>
            </a:r>
            <a:r>
              <a:rPr lang="cs-CZ" dirty="0" err="1" smtClean="0"/>
              <a:t>Goya</a:t>
            </a:r>
            <a:r>
              <a:rPr lang="cs-CZ" dirty="0" smtClean="0"/>
              <a:t>: Oblečená </a:t>
            </a:r>
            <a:r>
              <a:rPr lang="cs-CZ" dirty="0" err="1" smtClean="0"/>
              <a:t>Maya</a:t>
            </a:r>
            <a:r>
              <a:rPr lang="cs-CZ" dirty="0" smtClean="0"/>
              <a:t>, 1800</a:t>
            </a:r>
            <a:endParaRPr lang="en-US" dirty="0"/>
          </a:p>
        </p:txBody>
      </p:sp>
      <p:pic>
        <p:nvPicPr>
          <p:cNvPr id="29698" name="Picture 2" descr="Soubor:Goya Maja ubrana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556792"/>
            <a:ext cx="8484096" cy="426325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3528" y="6237312"/>
            <a:ext cx="61206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http://cs.wikipedia.org/wiki/Soubor:Goya_Maja_ubrana2.jpg</a:t>
            </a:r>
            <a:endParaRPr lang="en-US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Jan Kupecký: Princ Evžen Savojský, 1717</a:t>
            </a:r>
            <a:endParaRPr lang="en-US" dirty="0"/>
          </a:p>
        </p:txBody>
      </p:sp>
      <p:pic>
        <p:nvPicPr>
          <p:cNvPr id="30722" name="Picture 2" descr="File:Johann Kupetky Portrait Prinz Euge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556792"/>
            <a:ext cx="3612410" cy="46634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331640" y="6381328"/>
            <a:ext cx="48965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http://commons.wikimedia.org/wiki/File:Johann_Kupetky_Portrait_Prinz_Eugen.jpg</a:t>
            </a:r>
            <a:endParaRPr lang="en-US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5417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Ferdinand </a:t>
            </a:r>
            <a:r>
              <a:rPr lang="cs-CZ" dirty="0" err="1" smtClean="0"/>
              <a:t>Schmutzer</a:t>
            </a:r>
            <a:r>
              <a:rPr lang="cs-CZ" dirty="0" smtClean="0"/>
              <a:t>: Albert Einstein, 1921</a:t>
            </a:r>
            <a:endParaRPr lang="en-US" dirty="0"/>
          </a:p>
        </p:txBody>
      </p:sp>
      <p:pic>
        <p:nvPicPr>
          <p:cNvPr id="31746" name="Picture 2" descr="Soubor:Einstein 1921 by F Schmutz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96933" y="1628800"/>
            <a:ext cx="3550135" cy="46634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627784" y="6453336"/>
            <a:ext cx="62646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http://cs.wikipedia.org/wiki/Soubor:Einstein_1921_by_F_Schmutzer.jpg</a:t>
            </a:r>
            <a:endParaRPr lang="en-US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54176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Marion S. </a:t>
            </a:r>
            <a:r>
              <a:rPr lang="en-US" dirty="0" err="1" smtClean="0"/>
              <a:t>Trikosko</a:t>
            </a:r>
            <a:r>
              <a:rPr lang="cs-CZ" dirty="0" smtClean="0"/>
              <a:t>: Leonard </a:t>
            </a:r>
            <a:r>
              <a:rPr lang="cs-CZ" dirty="0" err="1" smtClean="0"/>
              <a:t>Benstein</a:t>
            </a:r>
            <a:r>
              <a:rPr lang="cs-CZ" dirty="0" smtClean="0"/>
              <a:t>, 1971</a:t>
            </a:r>
            <a:endParaRPr lang="en-US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27784" y="6453336"/>
            <a:ext cx="62646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http://cs.wikipedia.org/wiki/Soubor:Leonard_Bernstein_1971-2.jpg</a:t>
            </a:r>
            <a:endParaRPr lang="en-US" sz="1000" dirty="0"/>
          </a:p>
        </p:txBody>
      </p:sp>
      <p:pic>
        <p:nvPicPr>
          <p:cNvPr id="32770" name="Picture 2" descr="Soubor:Leonard Bernstein 1971-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30495" y="1412776"/>
            <a:ext cx="3083010" cy="46634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tebe: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Vytvoř autoportrét s názvem Můj budoucí život.</a:t>
            </a:r>
          </a:p>
          <a:p>
            <a:r>
              <a:rPr lang="cs-CZ" dirty="0" smtClean="0"/>
              <a:t>Využij kombinaci fotografie a malby.</a:t>
            </a:r>
          </a:p>
          <a:p>
            <a:r>
              <a:rPr lang="cs-CZ" dirty="0" smtClean="0"/>
              <a:t>Budeš potřebovat vlastní fotografii vytištěnou na papír formátu A4, bílý karton formátu A1, tužku, temperové barvy, štětce, kelímek na vodu, lepidlo, nůžky a dobrou náladu.</a:t>
            </a: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836712"/>
            <a:ext cx="7498080" cy="5411688"/>
          </a:xfrm>
        </p:spPr>
        <p:txBody>
          <a:bodyPr/>
          <a:lstStyle/>
          <a:p>
            <a:r>
              <a:rPr lang="cs-CZ" dirty="0" smtClean="0"/>
              <a:t>Z fotografie vystřihni obrys svého obličeje, stříhej velmi pečlivě.</a:t>
            </a:r>
          </a:p>
          <a:p>
            <a:r>
              <a:rPr lang="cs-CZ" dirty="0" smtClean="0"/>
              <a:t>Obličej nalep na karton.</a:t>
            </a:r>
          </a:p>
          <a:p>
            <a:r>
              <a:rPr lang="cs-CZ" dirty="0" smtClean="0"/>
              <a:t>Tužkou si dokresli ostatní součásti autoportrétu, který bude zachycovat tvou budoucnost.</a:t>
            </a:r>
          </a:p>
          <a:p>
            <a:r>
              <a:rPr lang="cs-CZ" dirty="0" smtClean="0"/>
              <a:t>Zapoj fantazii, využij představy o svém budoucím životě, povolání.</a:t>
            </a:r>
          </a:p>
          <a:p>
            <a:r>
              <a:rPr lang="cs-CZ" dirty="0" smtClean="0"/>
              <a:t>Můžeš se pokusit o sebeironii.</a:t>
            </a: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339680"/>
          </a:xfrm>
        </p:spPr>
        <p:txBody>
          <a:bodyPr/>
          <a:lstStyle/>
          <a:p>
            <a:r>
              <a:rPr lang="cs-CZ" dirty="0" smtClean="0"/>
              <a:t>Předkreslený autoportrét vybarvi temperovými barvami, pracuj pečlivě.</a:t>
            </a:r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celou třídu: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Vystavte autoportréty na chodbě školy.</a:t>
            </a:r>
          </a:p>
          <a:p>
            <a:r>
              <a:rPr lang="cs-CZ" dirty="0" smtClean="0"/>
              <a:t>Pokuste </a:t>
            </a:r>
            <a:r>
              <a:rPr lang="cs-CZ" smtClean="0"/>
              <a:t>se najít </a:t>
            </a:r>
            <a:r>
              <a:rPr lang="cs-CZ" dirty="0" smtClean="0"/>
              <a:t>nejzdařilejší, nejsebekritičtější, nejreálnější či jinak </a:t>
            </a:r>
            <a:r>
              <a:rPr lang="cs-CZ" dirty="0" err="1" smtClean="0"/>
              <a:t>nej</a:t>
            </a:r>
            <a:r>
              <a:rPr lang="cs-CZ" dirty="0" smtClean="0"/>
              <a:t>... práci.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6021288"/>
            <a:ext cx="59766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vlastní foto</a:t>
            </a:r>
            <a:endParaRPr lang="cs-CZ" sz="1000" dirty="0"/>
          </a:p>
        </p:txBody>
      </p:sp>
      <p:pic>
        <p:nvPicPr>
          <p:cNvPr id="5" name="Obrázek 4" descr="PB1603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287944" y="1112657"/>
            <a:ext cx="6240001" cy="4680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6021288"/>
            <a:ext cx="59766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vlastní foto</a:t>
            </a:r>
            <a:endParaRPr lang="cs-CZ" sz="1000" dirty="0"/>
          </a:p>
        </p:txBody>
      </p:sp>
      <p:pic>
        <p:nvPicPr>
          <p:cNvPr id="3" name="Obrázek 2" descr="PB1603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287944" y="1112657"/>
            <a:ext cx="6240001" cy="4680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6021288"/>
            <a:ext cx="59766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vlastní foto</a:t>
            </a:r>
            <a:endParaRPr lang="cs-CZ" sz="1000" dirty="0"/>
          </a:p>
        </p:txBody>
      </p:sp>
      <p:pic>
        <p:nvPicPr>
          <p:cNvPr id="3" name="Obrázek 2" descr="PB1603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287944" y="1112657"/>
            <a:ext cx="6240001" cy="4680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Portrét. 2012.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err="1" smtClean="0"/>
              <a:t>online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 </a:t>
            </a:r>
            <a:r>
              <a:rPr lang="cs-CZ" sz="1800" dirty="0" err="1" smtClean="0"/>
              <a:t>Wikipedie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smtClean="0"/>
              <a:t>citováno 24. 3. 2012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.Dostupné z WWW: </a:t>
            </a:r>
            <a:r>
              <a:rPr lang="cs-CZ" sz="1800" dirty="0" smtClean="0">
                <a:sym typeface="Symbol"/>
              </a:rPr>
              <a:t></a:t>
            </a:r>
            <a:r>
              <a:rPr lang="cs-CZ" sz="1800" dirty="0" smtClean="0"/>
              <a:t> http://cs.wikipedia.org/wiki/Portr%C3%A9t</a:t>
            </a:r>
            <a:r>
              <a:rPr lang="cs-CZ" sz="1800" dirty="0" smtClean="0">
                <a:sym typeface="Symbol"/>
              </a:rPr>
              <a:t></a:t>
            </a:r>
            <a:r>
              <a:rPr lang="cs-CZ" sz="1800" dirty="0" smtClean="0"/>
              <a:t>.</a:t>
            </a:r>
          </a:p>
          <a:p>
            <a:pPr>
              <a:buNone/>
            </a:pPr>
            <a:endParaRPr lang="en-US" sz="18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323</TotalTime>
  <Words>478</Words>
  <Application>Microsoft Office PowerPoint</Application>
  <PresentationFormat>Předvádění na obrazovce (4:3)</PresentationFormat>
  <Paragraphs>76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Slunovrat</vt:lpstr>
      <vt:lpstr>Prezentace aplikace PowerPoint</vt:lpstr>
      <vt:lpstr>Výtvarná výchova</vt:lpstr>
      <vt:lpstr>Portrét</vt:lpstr>
      <vt:lpstr>Prezentace aplikace PowerPoint</vt:lpstr>
      <vt:lpstr>Hans Holbein ml.: Portrét sira Thomase Moora, 1527</vt:lpstr>
      <vt:lpstr>Rembrandt van Rijn: Autoportrét, 1669</vt:lpstr>
      <vt:lpstr>Diego Velázquez : Infantka Margarita, 1659</vt:lpstr>
      <vt:lpstr>Francisco de Goya: Oblečená Maya, 1800</vt:lpstr>
      <vt:lpstr>Jan Kupecký: Princ Evžen Savojský, 1717</vt:lpstr>
      <vt:lpstr>Ferdinand Schmutzer: Albert Einstein, 1921</vt:lpstr>
      <vt:lpstr>Marion S. Trikosko: Leonard Benstein, 1971</vt:lpstr>
      <vt:lpstr>Úkol pro tebe:</vt:lpstr>
      <vt:lpstr>Prezentace aplikace PowerPoint</vt:lpstr>
      <vt:lpstr>Prezentace aplikace PowerPoint</vt:lpstr>
      <vt:lpstr>Úkol pro celou třídu: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Výtvarná výchova</dc:title>
  <dc:creator>ŠIC</dc:creator>
  <cp:lastModifiedBy>Vaše jméno</cp:lastModifiedBy>
  <cp:revision>34</cp:revision>
  <dcterms:created xsi:type="dcterms:W3CDTF">2012-10-17T06:29:10Z</dcterms:created>
  <dcterms:modified xsi:type="dcterms:W3CDTF">2012-11-25T09:55:25Z</dcterms:modified>
</cp:coreProperties>
</file>