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86" r:id="rId2"/>
    <p:sldId id="256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9" r:id="rId13"/>
    <p:sldId id="297" r:id="rId14"/>
    <p:sldId id="265" r:id="rId15"/>
    <p:sldId id="266" r:id="rId16"/>
    <p:sldId id="267" r:id="rId17"/>
    <p:sldId id="271" r:id="rId18"/>
    <p:sldId id="300" r:id="rId19"/>
    <p:sldId id="281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4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2F54AB-4D4E-49C3-909C-FFFC857665C0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EA6496-7178-4F7E-BB42-8827487EB6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93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dissolve/>
    <p:sndAc>
      <p:stSnd>
        <p:snd r:embed="rId13" name="camera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1/19/Medaile_Atlanta+Sydney_01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3/37/Mince_10K%C4%8D_vzor_2003_rubov%C3%A1_strana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a/a6/Ka%C4%8Derov_-_reli%C3%A9f_Vladislava_Gajdy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5/52/Pam%C3%A1tn%C3%ADk_Hor%C3%A1kov%C3%A9_-_busta_Knobloch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d/da/Wenceslaus_I_Duke_of_Bohemia_equestrian_statue_in_Prague_3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3/33/Ratibo%C5%99ice,_souso%C5%A1%C3%AD_Babi%C4%8Dky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d/d3/Font%C3%A1na_u_Palladia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HtcfSv-2PAg&amp;feature=youtu.be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675765" y="1295400"/>
          <a:ext cx="5792470" cy="889762"/>
        </p:xfrm>
        <a:graphic>
          <a:graphicData uri="http://schemas.openxmlformats.org/drawingml/2006/table">
            <a:tbl>
              <a:tblPr/>
              <a:tblGrid>
                <a:gridCol w="2177415"/>
                <a:gridCol w="3615055"/>
              </a:tblGrid>
              <a:tr h="2520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 školy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Základní škola a mateřská škola Libchavy</a:t>
                      </a:r>
                      <a:endParaRPr lang="cs-CZ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5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 a číslo projektu</a:t>
                      </a:r>
                      <a:endParaRPr lang="cs-CZ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EU peníze pro ZŠ </a:t>
                      </a:r>
                      <a:r>
                        <a:rPr lang="cs-CZ" sz="11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Libchavy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CZ.1.07/1.4.00/21.3403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Číslo a název klíčové aktivity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III/2 Inovace a zkvalitnění výuky prostřednictvím ICT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4150443"/>
              </p:ext>
            </p:extLst>
          </p:nvPr>
        </p:nvGraphicFramePr>
        <p:xfrm>
          <a:off x="1619673" y="2362200"/>
          <a:ext cx="5904655" cy="4344308"/>
        </p:xfrm>
        <a:graphic>
          <a:graphicData uri="http://schemas.openxmlformats.org/drawingml/2006/table">
            <a:tbl>
              <a:tblPr/>
              <a:tblGrid>
                <a:gridCol w="1564802"/>
                <a:gridCol w="4339853"/>
              </a:tblGrid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 materiálu:</a:t>
                      </a:r>
                      <a:endParaRPr lang="cs-CZ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3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Sochy a plastiky</a:t>
                      </a:r>
                      <a:endParaRPr lang="cs-CZ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05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Číslo materiálu: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VY_32_INOVACE_4_3</a:t>
                      </a:r>
                      <a:endParaRPr lang="cs-CZ" sz="10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Mgr. Veronika Vaňousová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Datum vytvoření: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10.4.2012</a:t>
                      </a:r>
                      <a:endParaRPr lang="cs-CZ" sz="10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Vyučovací předmět: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Výtvarná výchova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Ročník: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6. – 9.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Vzdělávací oblast: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Umění a kultura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Vzdělávací obor: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Výtvarná výchova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Tematický okruh: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Rozvíjení smyslové citlivosti, Uplatňování 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subjektivity,</a:t>
                      </a:r>
                      <a:r>
                        <a:rPr lang="cs-CZ" sz="1000" baseline="0" dirty="0" smtClean="0">
                          <a:latin typeface="Calibri"/>
                          <a:ea typeface="Times New Roman"/>
                          <a:cs typeface="Times New Roman"/>
                        </a:rPr>
                        <a:t> Ověřování komunikačních účinků</a:t>
                      </a:r>
                      <a:endParaRPr lang="cs-CZ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smtClean="0">
                          <a:latin typeface="Calibri"/>
                          <a:ea typeface="Times New Roman"/>
                          <a:cs typeface="Times New Roman"/>
                        </a:rPr>
                        <a:t>Prvky a typy 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vizuálně obrazných vyjádření, Komunikační obsah vizuálně obrazných vyjádření,</a:t>
                      </a:r>
                      <a:r>
                        <a:rPr lang="cs-CZ" sz="1000" baseline="0" dirty="0" smtClean="0">
                          <a:latin typeface="Calibri"/>
                          <a:ea typeface="Times New Roman"/>
                          <a:cs typeface="Times New Roman"/>
                        </a:rPr>
                        <a:t> Proměny komunikačního obsahu</a:t>
                      </a:r>
                      <a:endParaRPr lang="cs-CZ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5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Prezentace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5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Potřebný čas pro výuku DUM: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15 min prezentace, samostatná práce žáků 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75</a:t>
                      </a:r>
                      <a:r>
                        <a:rPr lang="cs-CZ" sz="1000" baseline="0" dirty="0" smtClean="0"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min(+ cca</a:t>
                      </a:r>
                      <a:r>
                        <a:rPr lang="cs-CZ" sz="1000" baseline="0" dirty="0" smtClean="0">
                          <a:latin typeface="Calibri"/>
                          <a:ea typeface="Times New Roman"/>
                          <a:cs typeface="Times New Roman"/>
                        </a:rPr>
                        <a:t> týden schnutí), 45 min závěrečný pokus</a:t>
                      </a:r>
                      <a:endParaRPr lang="cs-CZ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11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Anotace / Metodický list: 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Prezentace má sloužit jako motivační úvod k 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výuce výtvarné </a:t>
                      </a: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výchovy. Poskytuje žákům informace 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o sochách 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a plastikách. </a:t>
                      </a: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Součástí prezentace jsou pokyny k samostatné tvůrčí činnosti 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žáků.</a:t>
                      </a:r>
                      <a:endParaRPr lang="cs-CZ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8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228600"/>
            <a:ext cx="4267200" cy="10402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Výtvarná výchova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Sochy a plastiky</a:t>
            </a:r>
          </a:p>
          <a:p>
            <a:r>
              <a:rPr lang="cs-CZ" dirty="0" smtClean="0"/>
              <a:t>Sopka</a:t>
            </a:r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Sochařství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</a:t>
            </a:r>
            <a:r>
              <a:rPr lang="cs-CZ" smtClean="0"/>
              <a:t>oučást </a:t>
            </a:r>
            <a:r>
              <a:rPr lang="cs-CZ" dirty="0" smtClean="0"/>
              <a:t>výtvarného umění, která propojuje architekturu </a:t>
            </a:r>
            <a:r>
              <a:rPr lang="cs-CZ" smtClean="0"/>
              <a:t>a malířství.</a:t>
            </a:r>
            <a:endParaRPr lang="cs-CZ" dirty="0" smtClean="0"/>
          </a:p>
          <a:p>
            <a:r>
              <a:rPr lang="cs-CZ" dirty="0" smtClean="0"/>
              <a:t>Sochaři vytvářejí trojrozměrná umělecká díla – sochy a plastiky.</a:t>
            </a:r>
          </a:p>
          <a:p>
            <a:r>
              <a:rPr lang="cs-CZ" dirty="0" smtClean="0"/>
              <a:t>Soch se můžeme dotýkat a vnímat tvar a strukturu povrchů jejich materiálů. 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Techniky sochařství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2060848"/>
            <a:ext cx="7498080" cy="4187552"/>
          </a:xfrm>
        </p:spPr>
        <p:txBody>
          <a:bodyPr/>
          <a:lstStyle/>
          <a:p>
            <a:r>
              <a:rPr lang="cs-CZ" dirty="0" err="1" smtClean="0"/>
              <a:t>Skulptivní</a:t>
            </a:r>
            <a:r>
              <a:rPr lang="cs-CZ" dirty="0" smtClean="0"/>
              <a:t> sochařství - dílo je tvořeno odebíráním hmoty (kámen, dřevo)</a:t>
            </a:r>
          </a:p>
          <a:p>
            <a:r>
              <a:rPr lang="cs-CZ" dirty="0" smtClean="0"/>
              <a:t>Plastické sochařství - dílo je tvořeno modelováním a přidáváním hmoty (sádra, kovy, papír)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soch a plastik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Medaile, mince</a:t>
            </a:r>
          </a:p>
          <a:p>
            <a:r>
              <a:rPr lang="cs-CZ" dirty="0" smtClean="0"/>
              <a:t>Reliéf</a:t>
            </a:r>
          </a:p>
          <a:p>
            <a:r>
              <a:rPr lang="cs-CZ" dirty="0" smtClean="0"/>
              <a:t>Busta</a:t>
            </a:r>
          </a:p>
          <a:p>
            <a:r>
              <a:rPr lang="cs-CZ" dirty="0" smtClean="0"/>
              <a:t>Jezdecká socha</a:t>
            </a:r>
          </a:p>
          <a:p>
            <a:r>
              <a:rPr lang="cs-CZ" dirty="0" smtClean="0"/>
              <a:t>Sousoší</a:t>
            </a:r>
          </a:p>
          <a:p>
            <a:r>
              <a:rPr lang="cs-CZ" dirty="0" smtClean="0"/>
              <a:t>Figura</a:t>
            </a:r>
          </a:p>
          <a:p>
            <a:r>
              <a:rPr lang="cs-CZ" dirty="0" smtClean="0"/>
              <a:t>Sochařský objekt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992888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Olympijská medaile – Sydney 2000</a:t>
            </a:r>
            <a:endParaRPr lang="cs-CZ" dirty="0"/>
          </a:p>
        </p:txBody>
      </p:sp>
      <p:pic>
        <p:nvPicPr>
          <p:cNvPr id="1026" name="Picture 2" descr="File:Medaile Atlanta+Sydney 01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t="66300"/>
          <a:stretch>
            <a:fillRect/>
          </a:stretch>
        </p:blipFill>
        <p:spPr bwMode="auto">
          <a:xfrm>
            <a:off x="2555776" y="1556792"/>
            <a:ext cx="5256584" cy="442868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403648" y="6309320"/>
            <a:ext cx="66247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http://commons.wikimedia.org/wiki/File:Medaile_Atlanta%2BSydney_01.jpg</a:t>
            </a:r>
            <a:endParaRPr lang="cs-CZ" sz="1000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992888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Mince 10Kč – vzor 2003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6309320"/>
            <a:ext cx="66247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http://commons.wikimedia.org/wiki/File:Mince_10K%C4%8D_vzor_2003_rubov%C3%A1_strana.jpg</a:t>
            </a:r>
            <a:endParaRPr lang="cs-CZ" sz="1000" dirty="0"/>
          </a:p>
        </p:txBody>
      </p:sp>
      <p:pic>
        <p:nvPicPr>
          <p:cNvPr id="32770" name="Picture 2" descr="File:Mince 10Kč vzor 2003 rubová strana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24472" y="1522682"/>
            <a:ext cx="4495056" cy="437676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992888" cy="1584176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Vladislav Gajda: Reliéf ve stanici metra Kačerov, 2010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6309320"/>
            <a:ext cx="66247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http://commons.wikimedia.org/wiki/File:Ka%C4%8Derov_-_reli%C3%A9f_Vladislava_Gajdy.jpg</a:t>
            </a:r>
            <a:endParaRPr lang="cs-CZ" sz="1000" dirty="0"/>
          </a:p>
        </p:txBody>
      </p:sp>
      <p:pic>
        <p:nvPicPr>
          <p:cNvPr id="31746" name="Picture 2" descr="File:Kačerov - reliéf Vladislava Gajdy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t="18900" b="19361"/>
          <a:stretch>
            <a:fillRect/>
          </a:stretch>
        </p:blipFill>
        <p:spPr bwMode="auto">
          <a:xfrm>
            <a:off x="755576" y="2204864"/>
            <a:ext cx="7620000" cy="35283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99288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Milan </a:t>
            </a:r>
            <a:r>
              <a:rPr lang="cs-CZ" dirty="0" err="1" smtClean="0"/>
              <a:t>Knobloch</a:t>
            </a:r>
            <a:r>
              <a:rPr lang="cs-CZ" dirty="0" smtClean="0"/>
              <a:t>: Busta Milady Horákové, 2009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6309320"/>
            <a:ext cx="72728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http://commons.wikimedia.org/wiki/File:Pam%C3%A1tn%C3%ADk_Hor%C3%A1kov%C3%A9_-_busta_Knobloch.jpg</a:t>
            </a:r>
            <a:endParaRPr lang="cs-CZ" sz="1000" dirty="0"/>
          </a:p>
        </p:txBody>
      </p:sp>
      <p:pic>
        <p:nvPicPr>
          <p:cNvPr id="30722" name="Picture 2" descr="File:Památník Horákové - busta Knobloch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1484784"/>
            <a:ext cx="3566170" cy="475489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4752528" cy="288032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Josef Václav </a:t>
            </a:r>
            <a:r>
              <a:rPr lang="cs-CZ" dirty="0" err="1" smtClean="0"/>
              <a:t>Myslbek</a:t>
            </a:r>
            <a:r>
              <a:rPr lang="cs-CZ" dirty="0" smtClean="0"/>
              <a:t>: Socha sv. Václava, 1894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39752" y="6309320"/>
            <a:ext cx="66247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http://commons.wikimedia.org/wiki/File:Wenceslaus_I_Duke_of_Bohemia_equestrian_statue_in_Prague_3.jpg</a:t>
            </a:r>
            <a:endParaRPr lang="cs-CZ" sz="1000" dirty="0"/>
          </a:p>
        </p:txBody>
      </p:sp>
      <p:pic>
        <p:nvPicPr>
          <p:cNvPr id="29698" name="Picture 2" descr="File:Wenceslaus I Duke of Bohemia equestrian statue in Prague 3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404664"/>
            <a:ext cx="3076575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992888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Otto Gutfreund: Babička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6309320"/>
            <a:ext cx="66247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http://commons.wikimedia.org/wiki/File:Ratibo%C5%99ice,_souso%C5%A1%C3%AD_Babi%C4%8Dky.jpg</a:t>
            </a:r>
            <a:endParaRPr lang="cs-CZ" sz="1000" dirty="0"/>
          </a:p>
        </p:txBody>
      </p:sp>
      <p:pic>
        <p:nvPicPr>
          <p:cNvPr id="28674" name="Picture 2" descr="File:Ratibořice, sousoší Babičky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1412776"/>
            <a:ext cx="6120680" cy="459051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4104456" cy="3816424"/>
          </a:xfrm>
        </p:spPr>
        <p:txBody>
          <a:bodyPr>
            <a:normAutofit/>
          </a:bodyPr>
          <a:lstStyle/>
          <a:p>
            <a:pPr algn="ctr"/>
            <a:r>
              <a:rPr lang="cs-CZ" dirty="0" err="1" smtClean="0"/>
              <a:t>Olbram</a:t>
            </a:r>
            <a:r>
              <a:rPr lang="cs-CZ" dirty="0" smtClean="0"/>
              <a:t> Zoubek: Jan Přeučil v roli </a:t>
            </a:r>
            <a:r>
              <a:rPr lang="cs-CZ" dirty="0" err="1" smtClean="0"/>
              <a:t>Meneláa</a:t>
            </a:r>
            <a:r>
              <a:rPr lang="cs-CZ" dirty="0" smtClean="0"/>
              <a:t>, 1986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6309320"/>
            <a:ext cx="66247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http://www.</a:t>
            </a:r>
            <a:r>
              <a:rPr lang="cs-CZ" sz="1000" dirty="0" err="1" smtClean="0"/>
              <a:t>gallery.cz</a:t>
            </a:r>
            <a:r>
              <a:rPr lang="cs-CZ" sz="1000" dirty="0" smtClean="0"/>
              <a:t>/</a:t>
            </a:r>
            <a:r>
              <a:rPr lang="cs-CZ" sz="1000" dirty="0" err="1" smtClean="0"/>
              <a:t>gallery</a:t>
            </a:r>
            <a:r>
              <a:rPr lang="cs-CZ" sz="1000" dirty="0" smtClean="0"/>
              <a:t>/</a:t>
            </a:r>
            <a:r>
              <a:rPr lang="cs-CZ" sz="1000" dirty="0" err="1" smtClean="0"/>
              <a:t>cz</a:t>
            </a:r>
            <a:r>
              <a:rPr lang="cs-CZ" sz="1000" dirty="0" smtClean="0"/>
              <a:t>/</a:t>
            </a:r>
            <a:r>
              <a:rPr lang="cs-CZ" sz="1000" dirty="0" err="1" smtClean="0"/>
              <a:t>olbram</a:t>
            </a:r>
            <a:r>
              <a:rPr lang="cs-CZ" sz="1000" dirty="0" smtClean="0"/>
              <a:t>-zoubek-</a:t>
            </a:r>
            <a:r>
              <a:rPr lang="cs-CZ" sz="1000" dirty="0" err="1" smtClean="0"/>
              <a:t>vystava.html</a:t>
            </a:r>
            <a:endParaRPr lang="cs-CZ" sz="1000" dirty="0"/>
          </a:p>
        </p:txBody>
      </p:sp>
      <p:pic>
        <p:nvPicPr>
          <p:cNvPr id="33794" name="Picture 2" descr="JAN PŘEUČIL V ROLI MENELÁA - Klikněte si pro větší obrázek">
            <a:hlinkClick r:id="" tooltip="JAN PŘEUČIL V ROLI MENELÁA - Klikněte si pro větší obrázek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16822" y="188640"/>
            <a:ext cx="3703649" cy="604867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60032" y="260648"/>
            <a:ext cx="3960440" cy="3168352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Pavel Roučka: </a:t>
            </a:r>
            <a:r>
              <a:rPr lang="cs-CZ" dirty="0" err="1" smtClean="0"/>
              <a:t>Fontánová</a:t>
            </a:r>
            <a:r>
              <a:rPr lang="cs-CZ" dirty="0" smtClean="0"/>
              <a:t> plastika, 2009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6309320"/>
            <a:ext cx="66247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http://commons.wikimedia.org/wiki/File:Font%C3%A1na_u_Palladia.jpg</a:t>
            </a:r>
            <a:endParaRPr lang="cs-CZ" sz="1000" dirty="0"/>
          </a:p>
        </p:txBody>
      </p:sp>
      <p:pic>
        <p:nvPicPr>
          <p:cNvPr id="35842" name="Picture 2" descr="File:Fontána u Palladia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76672"/>
            <a:ext cx="428625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pro tebe: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988840"/>
            <a:ext cx="7498080" cy="4259560"/>
          </a:xfrm>
        </p:spPr>
        <p:txBody>
          <a:bodyPr/>
          <a:lstStyle/>
          <a:p>
            <a:r>
              <a:rPr lang="cs-CZ" dirty="0" smtClean="0"/>
              <a:t>Vytvoř plastiku – sopku – metodou kašírování.</a:t>
            </a:r>
          </a:p>
          <a:p>
            <a:r>
              <a:rPr lang="cs-CZ" dirty="0" smtClean="0"/>
              <a:t>Budeš potřebovat čtverec z kartonu, malou plastovou láhev, noviny, škrob, fotografie sopek ( z kalendářů, v knihách), temperové barvy, paletu, štětce, kelímek na vodu a dobrou náladu.</a:t>
            </a:r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764704"/>
            <a:ext cx="7498080" cy="5483696"/>
          </a:xfrm>
        </p:spPr>
        <p:txBody>
          <a:bodyPr/>
          <a:lstStyle/>
          <a:p>
            <a:r>
              <a:rPr lang="cs-CZ" dirty="0" smtClean="0"/>
              <a:t>Na karton umísti vymytou plastovou lahvičku.</a:t>
            </a:r>
          </a:p>
          <a:p>
            <a:r>
              <a:rPr lang="cs-CZ" dirty="0" smtClean="0"/>
              <a:t>Noviny natrhej na různě velké kusy.</a:t>
            </a:r>
          </a:p>
          <a:p>
            <a:r>
              <a:rPr lang="cs-CZ" dirty="0" smtClean="0"/>
              <a:t>Noviny namáčej ve škrobu a přikládej kolem láhve. Vždy dobře přitlač a uhlaď. Hrdlo láhve ponech čisté a přístupné.</a:t>
            </a:r>
          </a:p>
          <a:p>
            <a:r>
              <a:rPr lang="cs-CZ" dirty="0" smtClean="0"/>
              <a:t>Snaž se vytvořit zmenšeninu sopky podle obrázků.</a:t>
            </a:r>
          </a:p>
          <a:p>
            <a:r>
              <a:rPr lang="cs-CZ" dirty="0" smtClean="0"/>
              <a:t>Na povrchu vytvářej zajímavý reliéf.</a:t>
            </a:r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628800"/>
            <a:ext cx="7498080" cy="4619600"/>
          </a:xfrm>
        </p:spPr>
        <p:txBody>
          <a:bodyPr/>
          <a:lstStyle/>
          <a:p>
            <a:r>
              <a:rPr lang="cs-CZ" dirty="0" smtClean="0"/>
              <a:t>Temperovými barvami vybarvi povrch plastiky tak, aby připomínala skutečnou sopku nebo sopečný ostrov. </a:t>
            </a:r>
          </a:p>
          <a:p>
            <a:r>
              <a:rPr lang="cs-CZ" dirty="0" smtClean="0"/>
              <a:t>Hotovou plastiku nechej dobře proschnout (cca 1 týden).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pro celou třídu: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Zkuste simulovat výbuch sopky.</a:t>
            </a:r>
          </a:p>
          <a:p>
            <a:r>
              <a:rPr lang="cs-CZ" dirty="0" smtClean="0"/>
              <a:t>Budete potřebovat sodu, ocet, potravinářské barvivo, lžičky a odměrné válce nebo kádinky.</a:t>
            </a:r>
          </a:p>
          <a:p>
            <a:r>
              <a:rPr lang="cs-CZ" dirty="0" smtClean="0"/>
              <a:t>Do kádinek nebo odměrných válců nalijte cca 2 dl octa a obarvěte ho barvivem.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84784"/>
            <a:ext cx="7498080" cy="4763616"/>
          </a:xfrm>
        </p:spPr>
        <p:txBody>
          <a:bodyPr/>
          <a:lstStyle/>
          <a:p>
            <a:r>
              <a:rPr lang="cs-CZ" dirty="0" smtClean="0"/>
              <a:t>Hrdlem nasypte do lahvičky – sopky 2 – 3 lžičky sody.</a:t>
            </a:r>
          </a:p>
          <a:p>
            <a:r>
              <a:rPr lang="cs-CZ" dirty="0" smtClean="0"/>
              <a:t>Opatrně nalijte obarvený ocet.</a:t>
            </a:r>
          </a:p>
          <a:p>
            <a:r>
              <a:rPr lang="cs-CZ" dirty="0" smtClean="0"/>
              <a:t>Pozorujte. </a:t>
            </a:r>
            <a:r>
              <a:rPr lang="cs-CZ" dirty="0" smtClean="0">
                <a:sym typeface="Wingdings" pitchFamily="2" charset="2"/>
              </a:rPr>
              <a:t></a:t>
            </a:r>
          </a:p>
          <a:p>
            <a:pPr>
              <a:buNone/>
            </a:pPr>
            <a:endParaRPr lang="cs-CZ" dirty="0" smtClean="0">
              <a:sym typeface="Wingdings" pitchFamily="2" charset="2"/>
            </a:endParaRPr>
          </a:p>
          <a:p>
            <a:pPr>
              <a:buNone/>
            </a:pPr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youtube.com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watch</a:t>
            </a:r>
            <a:r>
              <a:rPr lang="cs-CZ" dirty="0" smtClean="0">
                <a:hlinkClick r:id="rId3"/>
              </a:rPr>
              <a:t>?v=</a:t>
            </a:r>
            <a:r>
              <a:rPr lang="cs-CZ" dirty="0" err="1" smtClean="0">
                <a:hlinkClick r:id="rId3"/>
              </a:rPr>
              <a:t>HtcfSv</a:t>
            </a:r>
            <a:r>
              <a:rPr lang="cs-CZ" dirty="0" smtClean="0">
                <a:hlinkClick r:id="rId3"/>
              </a:rPr>
              <a:t>-2PAg&amp;feature=</a:t>
            </a:r>
            <a:r>
              <a:rPr lang="cs-CZ" dirty="0" err="1" smtClean="0">
                <a:hlinkClick r:id="rId3"/>
              </a:rPr>
              <a:t>youtu.be</a:t>
            </a:r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447800"/>
            <a:ext cx="7818072" cy="4800600"/>
          </a:xfrm>
        </p:spPr>
        <p:txBody>
          <a:bodyPr>
            <a:normAutofit/>
          </a:bodyPr>
          <a:lstStyle/>
          <a:p>
            <a:r>
              <a:rPr lang="cs-CZ" sz="1800" dirty="0" smtClean="0"/>
              <a:t>Sochařství. 2012. </a:t>
            </a:r>
            <a:r>
              <a:rPr lang="cs-CZ" sz="1800" dirty="0" smtClean="0">
                <a:sym typeface="Symbol"/>
              </a:rPr>
              <a:t></a:t>
            </a:r>
            <a:r>
              <a:rPr lang="cs-CZ" sz="1800" dirty="0" err="1" smtClean="0"/>
              <a:t>online</a:t>
            </a:r>
            <a:r>
              <a:rPr lang="cs-CZ" sz="1800" dirty="0" smtClean="0">
                <a:sym typeface="Symbol"/>
              </a:rPr>
              <a:t></a:t>
            </a:r>
            <a:r>
              <a:rPr lang="cs-CZ" sz="1800" dirty="0" smtClean="0"/>
              <a:t>. </a:t>
            </a:r>
            <a:r>
              <a:rPr lang="cs-CZ" sz="1800" dirty="0" err="1" smtClean="0"/>
              <a:t>Wikipedie</a:t>
            </a:r>
            <a:r>
              <a:rPr lang="cs-CZ" sz="1800" dirty="0" smtClean="0"/>
              <a:t> </a:t>
            </a:r>
            <a:r>
              <a:rPr lang="cs-CZ" sz="1800" dirty="0" smtClean="0">
                <a:sym typeface="Symbol"/>
              </a:rPr>
              <a:t></a:t>
            </a:r>
            <a:r>
              <a:rPr lang="cs-CZ" sz="1800" dirty="0" smtClean="0"/>
              <a:t>citováno 10.4. 2012</a:t>
            </a:r>
            <a:r>
              <a:rPr lang="cs-CZ" sz="1800" dirty="0" smtClean="0">
                <a:sym typeface="Symbol"/>
              </a:rPr>
              <a:t></a:t>
            </a:r>
            <a:r>
              <a:rPr lang="cs-CZ" sz="1800" dirty="0" smtClean="0"/>
              <a:t>.Dostupné z WWW: </a:t>
            </a:r>
            <a:r>
              <a:rPr lang="cs-CZ" sz="1800" dirty="0" smtClean="0">
                <a:sym typeface="Symbol"/>
              </a:rPr>
              <a:t></a:t>
            </a:r>
            <a:r>
              <a:rPr lang="cs-CZ" sz="1800" dirty="0" smtClean="0"/>
              <a:t> http://cs.wikipedia.org/wiki/Socha%C5%99stv%C3%AD</a:t>
            </a:r>
            <a:r>
              <a:rPr lang="cs-CZ" sz="1800" dirty="0" smtClean="0">
                <a:sym typeface="Symbol"/>
              </a:rPr>
              <a:t></a:t>
            </a:r>
            <a:r>
              <a:rPr lang="cs-CZ" sz="1800" dirty="0" smtClean="0"/>
              <a:t>.</a:t>
            </a:r>
            <a:endParaRPr lang="cs-CZ" sz="1800" dirty="0"/>
          </a:p>
          <a:p>
            <a:r>
              <a:rPr lang="cs-CZ" sz="1800" dirty="0" smtClean="0"/>
              <a:t>Socha. 2012. </a:t>
            </a:r>
            <a:r>
              <a:rPr lang="cs-CZ" sz="1800" dirty="0" smtClean="0">
                <a:sym typeface="Symbol"/>
              </a:rPr>
              <a:t></a:t>
            </a:r>
            <a:r>
              <a:rPr lang="cs-CZ" sz="1800" dirty="0" err="1" smtClean="0"/>
              <a:t>online</a:t>
            </a:r>
            <a:r>
              <a:rPr lang="cs-CZ" sz="1800" dirty="0" smtClean="0">
                <a:sym typeface="Symbol"/>
              </a:rPr>
              <a:t></a:t>
            </a:r>
            <a:r>
              <a:rPr lang="cs-CZ" sz="1800" dirty="0" smtClean="0"/>
              <a:t>. </a:t>
            </a:r>
            <a:r>
              <a:rPr lang="cs-CZ" sz="1800" dirty="0" err="1" smtClean="0"/>
              <a:t>Wikipedie</a:t>
            </a:r>
            <a:r>
              <a:rPr lang="cs-CZ" sz="1800" dirty="0" smtClean="0"/>
              <a:t> </a:t>
            </a:r>
            <a:r>
              <a:rPr lang="cs-CZ" sz="1800" dirty="0" smtClean="0">
                <a:sym typeface="Symbol"/>
              </a:rPr>
              <a:t></a:t>
            </a:r>
            <a:r>
              <a:rPr lang="cs-CZ" sz="1800" dirty="0" smtClean="0"/>
              <a:t>citováno 10.4. 2012</a:t>
            </a:r>
            <a:r>
              <a:rPr lang="cs-CZ" sz="1800" dirty="0" smtClean="0">
                <a:sym typeface="Symbol"/>
              </a:rPr>
              <a:t></a:t>
            </a:r>
            <a:r>
              <a:rPr lang="cs-CZ" sz="1800" dirty="0" smtClean="0"/>
              <a:t>.Dostupné z WWW: </a:t>
            </a:r>
            <a:r>
              <a:rPr lang="cs-CZ" sz="1800" dirty="0" smtClean="0">
                <a:sym typeface="Symbol"/>
              </a:rPr>
              <a:t></a:t>
            </a:r>
            <a:r>
              <a:rPr lang="cs-CZ" sz="1800" dirty="0" smtClean="0"/>
              <a:t> http://cs.wikipedia.org/wiki/Socha</a:t>
            </a:r>
            <a:r>
              <a:rPr lang="cs-CZ" sz="1800" dirty="0" smtClean="0">
                <a:sym typeface="Symbol"/>
              </a:rPr>
              <a:t></a:t>
            </a:r>
            <a:r>
              <a:rPr lang="cs-CZ" sz="1800" dirty="0" smtClean="0"/>
              <a:t>.</a:t>
            </a:r>
          </a:p>
          <a:p>
            <a:pPr>
              <a:buNone/>
            </a:pPr>
            <a:endParaRPr lang="cs-CZ" sz="1800" dirty="0" smtClean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356</TotalTime>
  <Words>564</Words>
  <Application>Microsoft Office PowerPoint</Application>
  <PresentationFormat>Předvádění na obrazovce (4:3)</PresentationFormat>
  <Paragraphs>91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Slunovrat</vt:lpstr>
      <vt:lpstr>Prezentace aplikace PowerPoint</vt:lpstr>
      <vt:lpstr>Výtvarná výchova</vt:lpstr>
      <vt:lpstr>Sochařství</vt:lpstr>
      <vt:lpstr>Techniky sochařství</vt:lpstr>
      <vt:lpstr>Druhy soch a plastik</vt:lpstr>
      <vt:lpstr>Olympijská medaile – Sydney 2000</vt:lpstr>
      <vt:lpstr>Mince 10Kč – vzor 2003</vt:lpstr>
      <vt:lpstr>Vladislav Gajda: Reliéf ve stanici metra Kačerov, 2010</vt:lpstr>
      <vt:lpstr>Milan Knobloch: Busta Milady Horákové, 2009</vt:lpstr>
      <vt:lpstr>Josef Václav Myslbek: Socha sv. Václava, 1894</vt:lpstr>
      <vt:lpstr>Otto Gutfreund: Babička</vt:lpstr>
      <vt:lpstr>Olbram Zoubek: Jan Přeučil v roli Meneláa, 1986</vt:lpstr>
      <vt:lpstr>Pavel Roučka: Fontánová plastika, 2009</vt:lpstr>
      <vt:lpstr>Úkol pro tebe:</vt:lpstr>
      <vt:lpstr>Prezentace aplikace PowerPoint</vt:lpstr>
      <vt:lpstr>Prezentace aplikace PowerPoint</vt:lpstr>
      <vt:lpstr>Úkol pro celou třídu: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Výtvarná výchova</dc:title>
  <dc:creator>ŠIC</dc:creator>
  <cp:lastModifiedBy>Vaše jméno</cp:lastModifiedBy>
  <cp:revision>39</cp:revision>
  <dcterms:created xsi:type="dcterms:W3CDTF">2012-10-17T06:29:10Z</dcterms:created>
  <dcterms:modified xsi:type="dcterms:W3CDTF">2012-11-25T10:33:58Z</dcterms:modified>
</cp:coreProperties>
</file>