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6" r:id="rId3"/>
    <p:sldId id="270" r:id="rId4"/>
    <p:sldId id="274" r:id="rId5"/>
    <p:sldId id="275" r:id="rId6"/>
    <p:sldId id="272" r:id="rId7"/>
    <p:sldId id="273" r:id="rId8"/>
    <p:sldId id="276" r:id="rId9"/>
    <p:sldId id="277" r:id="rId10"/>
    <p:sldId id="265" r:id="rId11"/>
    <p:sldId id="266" r:id="rId12"/>
    <p:sldId id="267" r:id="rId13"/>
    <p:sldId id="268" r:id="rId14"/>
    <p:sldId id="28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c/Fugu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1/Head_of_a_Peasant_Girl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c/Paul_Klee_Gl%C3%BCht_nach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5/Abstract_120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2/Abstract_Art_200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f/Abstract_sea-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524000" y="2209800"/>
          <a:ext cx="6072256" cy="4519568"/>
        </p:xfrm>
        <a:graphic>
          <a:graphicData uri="http://schemas.openxmlformats.org/drawingml/2006/table">
            <a:tbl>
              <a:tblPr/>
              <a:tblGrid>
                <a:gridCol w="1609217"/>
                <a:gridCol w="4463039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Abstraktní</a:t>
                      </a:r>
                      <a:r>
                        <a:rPr lang="cs-CZ" sz="13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umění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VY_32_INOVACE_4_6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</a:t>
                      </a:r>
                      <a:r>
                        <a:rPr lang="cs-CZ" sz="10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Vaňousová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8.5.2012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Uspořádání objektů do celků v 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prostoru, Prostředky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pro vyjádření emocí, pocitů, nálad, fantazie, představ a osobních zkušeností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, Komunikační obsah vizuálně obrazných vyjádření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o abstraktním 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umění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Abstraktní umění</a:t>
            </a:r>
          </a:p>
          <a:p>
            <a:r>
              <a:rPr lang="cs-CZ" dirty="0" smtClean="0"/>
              <a:t>Výtvarné využití odpadového materiálu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Fugu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3800" y="1143000"/>
            <a:ext cx="5084826" cy="5101832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43000" y="152400"/>
            <a:ext cx="5803392" cy="1020762"/>
          </a:xfrm>
        </p:spPr>
        <p:txBody>
          <a:bodyPr>
            <a:normAutofit fontScale="90000"/>
          </a:bodyPr>
          <a:lstStyle/>
          <a:p>
            <a:r>
              <a:rPr lang="en-US" sz="3200" b="1" dirty="0" err="1" smtClean="0">
                <a:effectLst/>
              </a:rPr>
              <a:t>Vasilij</a:t>
            </a:r>
            <a:r>
              <a:rPr lang="en-US" sz="3200" b="1" dirty="0" smtClean="0">
                <a:effectLst/>
              </a:rPr>
              <a:t> </a:t>
            </a:r>
            <a:r>
              <a:rPr lang="en-US" sz="3200" b="1" dirty="0" err="1" smtClean="0">
                <a:effectLst/>
              </a:rPr>
              <a:t>Kandinskij</a:t>
            </a:r>
            <a:r>
              <a:rPr lang="cs-CZ" sz="3200" b="1" dirty="0" smtClean="0">
                <a:effectLst/>
              </a:rPr>
              <a:t>: Fuga, 1914</a:t>
            </a:r>
            <a:endParaRPr lang="en-US" sz="32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505200" y="6324600"/>
            <a:ext cx="3136392" cy="304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000" dirty="0" smtClean="0"/>
              <a:t>http://cs.wikipedia.org/wiki/Soubor:Fugue.JPG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43000" y="152400"/>
            <a:ext cx="7620000" cy="1020762"/>
          </a:xfrm>
        </p:spPr>
        <p:txBody>
          <a:bodyPr>
            <a:normAutofit fontScale="90000"/>
          </a:bodyPr>
          <a:lstStyle/>
          <a:p>
            <a:r>
              <a:rPr lang="cs-CZ" sz="3200" b="1" dirty="0" err="1" smtClean="0">
                <a:effectLst/>
              </a:rPr>
              <a:t>Kazimir</a:t>
            </a:r>
            <a:r>
              <a:rPr lang="cs-CZ" sz="3200" b="1" dirty="0" smtClean="0">
                <a:effectLst/>
              </a:rPr>
              <a:t> </a:t>
            </a:r>
            <a:r>
              <a:rPr lang="cs-CZ" sz="3200" b="1" dirty="0" err="1" smtClean="0">
                <a:effectLst/>
              </a:rPr>
              <a:t>Malevič</a:t>
            </a:r>
            <a:r>
              <a:rPr lang="cs-CZ" sz="3200" b="1" dirty="0" smtClean="0">
                <a:effectLst/>
              </a:rPr>
              <a:t>: Hlava rolnické dívky, 1912-1913</a:t>
            </a:r>
            <a:endParaRPr lang="en-US" sz="32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505200" y="6324600"/>
            <a:ext cx="4495800" cy="30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000" dirty="0" smtClean="0"/>
              <a:t>http://cs.wikipedia.org/wiki/Soubor:Head_of_a_Peasant_Girl.jpg</a:t>
            </a:r>
            <a:endParaRPr lang="en-US" sz="1000" dirty="0"/>
          </a:p>
        </p:txBody>
      </p:sp>
      <p:pic>
        <p:nvPicPr>
          <p:cNvPr id="35842" name="Picture 2" descr="Soubor:Head of a Peasant Gir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95600" y="1176528"/>
            <a:ext cx="5886450" cy="50623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43000" y="152400"/>
            <a:ext cx="7620000" cy="10207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/>
              </a:rPr>
              <a:t>Paul </a:t>
            </a:r>
            <a:r>
              <a:rPr lang="cs-CZ" sz="3200" b="1" dirty="0" err="1" smtClean="0">
                <a:effectLst/>
              </a:rPr>
              <a:t>Klee</a:t>
            </a:r>
            <a:r>
              <a:rPr lang="cs-CZ" sz="3200" b="1" dirty="0" smtClean="0">
                <a:effectLst/>
              </a:rPr>
              <a:t>: Dosvit, 1939</a:t>
            </a:r>
            <a:endParaRPr lang="en-US" sz="32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48200" y="6248400"/>
            <a:ext cx="4191000" cy="30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000" dirty="0" smtClean="0"/>
              <a:t>http://commons.wikimedia.org/wiki/File:Paul_Klee_Gl%C3%BCht_nach.jpg</a:t>
            </a:r>
            <a:endParaRPr lang="en-US" sz="1000" dirty="0"/>
          </a:p>
        </p:txBody>
      </p:sp>
      <p:pic>
        <p:nvPicPr>
          <p:cNvPr id="36866" name="Picture 2" descr="File:Paul Klee Glüht nach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10909" t="8013" r="12727" b="13189"/>
          <a:stretch>
            <a:fillRect/>
          </a:stretch>
        </p:blipFill>
        <p:spPr bwMode="auto">
          <a:xfrm>
            <a:off x="4876800" y="881743"/>
            <a:ext cx="3657600" cy="51380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Abstraktní umění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Objevuje se ve 20. letech 20. století.</a:t>
            </a:r>
          </a:p>
          <a:p>
            <a:r>
              <a:rPr lang="cs-CZ" dirty="0" smtClean="0"/>
              <a:t>Nezobrazuje </a:t>
            </a:r>
            <a:r>
              <a:rPr lang="en-US" dirty="0" err="1" smtClean="0"/>
              <a:t>žádný</a:t>
            </a:r>
            <a:r>
              <a:rPr lang="en-US" dirty="0" smtClean="0"/>
              <a:t> </a:t>
            </a:r>
            <a:r>
              <a:rPr lang="en-US" dirty="0" err="1" smtClean="0"/>
              <a:t>předmět</a:t>
            </a:r>
            <a:r>
              <a:rPr lang="en-US" dirty="0" smtClean="0"/>
              <a:t> (</a:t>
            </a:r>
            <a:r>
              <a:rPr lang="en-US" dirty="0" err="1" smtClean="0"/>
              <a:t>člověka</a:t>
            </a:r>
            <a:r>
              <a:rPr lang="en-US" dirty="0" smtClean="0"/>
              <a:t>, </a:t>
            </a:r>
            <a:r>
              <a:rPr lang="en-US" dirty="0" err="1" smtClean="0"/>
              <a:t>krajinu</a:t>
            </a:r>
            <a:r>
              <a:rPr lang="en-US" dirty="0" smtClean="0"/>
              <a:t>, </a:t>
            </a:r>
            <a:r>
              <a:rPr lang="en-US" dirty="0" err="1" smtClean="0"/>
              <a:t>apod</a:t>
            </a:r>
            <a:r>
              <a:rPr lang="en-US" dirty="0" smtClean="0"/>
              <a:t>.), </a:t>
            </a:r>
            <a:r>
              <a:rPr lang="en-US" dirty="0" err="1" smtClean="0"/>
              <a:t>žádné</a:t>
            </a:r>
            <a:r>
              <a:rPr lang="en-US" dirty="0" smtClean="0"/>
              <a:t> </a:t>
            </a:r>
            <a:r>
              <a:rPr lang="en-US" dirty="0" err="1" smtClean="0"/>
              <a:t>konkrétní</a:t>
            </a:r>
            <a:r>
              <a:rPr lang="en-US" dirty="0" smtClean="0"/>
              <a:t> </a:t>
            </a:r>
            <a:r>
              <a:rPr lang="en-US" dirty="0" err="1" smtClean="0"/>
              <a:t>věci</a:t>
            </a:r>
            <a:r>
              <a:rPr lang="en-US" dirty="0" smtClean="0"/>
              <a:t>, proto se mu </a:t>
            </a:r>
            <a:r>
              <a:rPr lang="en-US" dirty="0" err="1" smtClean="0"/>
              <a:t>říká</a:t>
            </a:r>
            <a:r>
              <a:rPr lang="en-US" dirty="0" smtClean="0"/>
              <a:t> </a:t>
            </a:r>
            <a:r>
              <a:rPr lang="en-US" dirty="0" err="1" smtClean="0"/>
              <a:t>malířství</a:t>
            </a:r>
            <a:r>
              <a:rPr lang="en-US" dirty="0" smtClean="0"/>
              <a:t> </a:t>
            </a:r>
            <a:r>
              <a:rPr lang="en-US" dirty="0" err="1" smtClean="0"/>
              <a:t>nepředmětné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cs-CZ" dirty="0" smtClean="0"/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Abstract 12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33600" y="1371600"/>
            <a:ext cx="6657746" cy="4876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33600" y="6400800"/>
            <a:ext cx="5257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http://commons.wikimedia.org/wiki/File:Abstract_120.JPG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5400" y="457200"/>
            <a:ext cx="7620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Waldemar </a:t>
            </a:r>
            <a:r>
              <a:rPr lang="cs-CZ" sz="3200" dirty="0" err="1" smtClean="0"/>
              <a:t>Smolarek</a:t>
            </a:r>
            <a:r>
              <a:rPr lang="cs-CZ" sz="3200" dirty="0" smtClean="0"/>
              <a:t>: More </a:t>
            </a:r>
            <a:r>
              <a:rPr lang="cs-CZ" sz="3200" dirty="0" err="1" smtClean="0"/>
              <a:t>biography</a:t>
            </a:r>
            <a:r>
              <a:rPr lang="cs-CZ" sz="3200" dirty="0" smtClean="0"/>
              <a:t>, 1992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File:Abstract Art 20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9000" y="1143000"/>
            <a:ext cx="5181600" cy="51816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352800" y="6400800"/>
            <a:ext cx="4419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http://commons.wikimedia.org/wiki/File:Abstract_Art_2002.jpg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3000" y="457200"/>
            <a:ext cx="777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Mitch</a:t>
            </a:r>
            <a:r>
              <a:rPr lang="cs-CZ" sz="3200" dirty="0" smtClean="0"/>
              <a:t> F</a:t>
            </a:r>
            <a:r>
              <a:rPr lang="en-US" sz="3200" dirty="0" err="1" smtClean="0"/>
              <a:t>eatherston</a:t>
            </a:r>
            <a:r>
              <a:rPr lang="cs-CZ" sz="3200" dirty="0" smtClean="0"/>
              <a:t>: Anglická abstrakce, 2012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File:Abstract sea-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6517" t="4007" r="5499" b="3840"/>
          <a:stretch>
            <a:fillRect/>
          </a:stretch>
        </p:blipFill>
        <p:spPr bwMode="auto">
          <a:xfrm>
            <a:off x="4419600" y="990600"/>
            <a:ext cx="4114800" cy="5257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343400" y="6324600"/>
            <a:ext cx="4495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http://commons.wikimedia.org/wiki/File:Abstract_sea-1.jpg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3000" y="304800"/>
            <a:ext cx="7620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Emilia</a:t>
            </a:r>
            <a:r>
              <a:rPr lang="cs-CZ" sz="3200" dirty="0" smtClean="0"/>
              <a:t> Bayer: Abstraktní moře, 2008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abstraktní obraz na neobvyklý podklad .</a:t>
            </a:r>
          </a:p>
          <a:p>
            <a:r>
              <a:rPr lang="cs-CZ" dirty="0" smtClean="0"/>
              <a:t>Budeš potřebovat tvrdou papírovou roli od smršťovací folie (lze získat ve skladech, prodejnách apod.), tužku, temperové barvy, štětce, paletu, kelímek na vodu, silný černý fix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čistou papírovou roli vytvoř tužkou náhodné čáry (rovné i klikaté), mohou se protínat. Na roli budou vznikat nepravidelné útvary.</a:t>
            </a:r>
          </a:p>
          <a:p>
            <a:r>
              <a:rPr lang="cs-CZ" dirty="0" smtClean="0"/>
              <a:t>Vzniklý vzor vybarvi temperovými barvami, vybírej takové barvy, které se ti líbí. </a:t>
            </a:r>
          </a:p>
          <a:p>
            <a:r>
              <a:rPr lang="cs-CZ" dirty="0" smtClean="0"/>
              <a:t>Dbej, aby sousední plochy nebyly nevybarveny stejnou barvou.</a:t>
            </a:r>
          </a:p>
          <a:p>
            <a:endParaRPr lang="cs-CZ" dirty="0" smtClean="0"/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zaschnutí barev obtáhni okraje jednotlivých ploch černou </a:t>
            </a:r>
            <a:r>
              <a:rPr lang="cs-CZ" dirty="0" err="1" smtClean="0"/>
              <a:t>fixou</a:t>
            </a:r>
            <a:r>
              <a:rPr lang="cs-CZ" dirty="0" smtClean="0"/>
              <a:t>. Vyniknou tak barevné kontrasty. 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třídu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Vymyslete a realizujte z vašich jednotlivých pomalovaných abstraktních rolí velké prostorové dílo.</a:t>
            </a:r>
          </a:p>
          <a:p>
            <a:r>
              <a:rPr lang="cs-CZ" dirty="0" smtClean="0"/>
              <a:t>Role spojujte pomocí tavného lepidla. </a:t>
            </a:r>
          </a:p>
          <a:p>
            <a:r>
              <a:rPr lang="cs-CZ" dirty="0" smtClean="0"/>
              <a:t>Dbejte na vyváženost díla, mělo by být stabilní, protože bude vystaveno na chodbě školy.</a:t>
            </a:r>
          </a:p>
          <a:p>
            <a:r>
              <a:rPr lang="cs-CZ" dirty="0" smtClean="0"/>
              <a:t>Vymyslete název společného díla.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24000" y="6248400"/>
            <a:ext cx="3352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799000" y="948000"/>
            <a:ext cx="6480001" cy="486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204</TotalTime>
  <Words>383</Words>
  <Application>Microsoft Office PowerPoint</Application>
  <PresentationFormat>Předvádění na obrazovce (4:3)</PresentationFormat>
  <Paragraphs>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Výtvarná výchova</vt:lpstr>
      <vt:lpstr>Vasilij Kandinskij: Fuga, 1914</vt:lpstr>
      <vt:lpstr>Kazimir Malevič: Hlava rolnické dívky, 1912-1913</vt:lpstr>
      <vt:lpstr>Paul Klee: Dosvit, 1939</vt:lpstr>
      <vt:lpstr>Abstraktní umění</vt:lpstr>
      <vt:lpstr>Snímek 7</vt:lpstr>
      <vt:lpstr>Snímek 8</vt:lpstr>
      <vt:lpstr>Snímek 9</vt:lpstr>
      <vt:lpstr>Úkol pro tebe:</vt:lpstr>
      <vt:lpstr>Snímek 11</vt:lpstr>
      <vt:lpstr>Snímek 12</vt:lpstr>
      <vt:lpstr>Úkol pro třídu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ŠIC</cp:lastModifiedBy>
  <cp:revision>28</cp:revision>
  <dcterms:created xsi:type="dcterms:W3CDTF">2012-10-21T07:44:24Z</dcterms:created>
  <dcterms:modified xsi:type="dcterms:W3CDTF">2012-11-16T09:13:38Z</dcterms:modified>
</cp:coreProperties>
</file>