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0"/>
  </p:notesMasterIdLst>
  <p:sldIdLst>
    <p:sldId id="286" r:id="rId2"/>
    <p:sldId id="256" r:id="rId3"/>
    <p:sldId id="272" r:id="rId4"/>
    <p:sldId id="274" r:id="rId5"/>
    <p:sldId id="275" r:id="rId6"/>
    <p:sldId id="276" r:id="rId7"/>
    <p:sldId id="273" r:id="rId8"/>
    <p:sldId id="277" r:id="rId9"/>
    <p:sldId id="278" r:id="rId10"/>
    <p:sldId id="279" r:id="rId11"/>
    <p:sldId id="265" r:id="rId12"/>
    <p:sldId id="266" r:id="rId13"/>
    <p:sldId id="267" r:id="rId14"/>
    <p:sldId id="271" r:id="rId15"/>
    <p:sldId id="282" r:id="rId16"/>
    <p:sldId id="283" r:id="rId17"/>
    <p:sldId id="284" r:id="rId18"/>
    <p:sldId id="281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2F54AB-4D4E-49C3-909C-FFFC857665C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EA6496-7178-4F7E-BB42-8827487EB6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67023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A6496-7178-4F7E-BB42-8827487EB6F8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3C6CDB-9BDD-476C-AAC3-8776C45B8EB2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D63C6CDB-9BDD-476C-AAC3-8776C45B8EB2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183CE952-9752-4A10-A8B5-A53CED8B36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dissolve/>
    <p:sndAc>
      <p:stSnd>
        <p:snd r:embed="rId13" name="camera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6/65/AustinFireHydrant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hyperlink" Target="//upload.wikimedia.org/wikipedia/commons/f/f2/Bestrickter_Baum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d/dd/BLU_prag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4/4f/Day-glo_cactus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2/2c/Pelas_ruas_de_Madrid_II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7/75/Point_praha_installation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675765" y="1295400"/>
          <a:ext cx="5792470" cy="889762"/>
        </p:xfrm>
        <a:graphic>
          <a:graphicData uri="http://schemas.openxmlformats.org/drawingml/2006/table">
            <a:tbl>
              <a:tblPr/>
              <a:tblGrid>
                <a:gridCol w="2177415"/>
                <a:gridCol w="3615055"/>
              </a:tblGrid>
              <a:tr h="2520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školy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Základní škola a mateřská škola Libchavy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352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a číslo projektu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EU peníze pro ZŠ </a:t>
                      </a:r>
                      <a:r>
                        <a:rPr lang="cs-CZ" sz="1100" b="1" dirty="0" err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Libchavy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CZ.1.07/1.4.00/21.3403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a název klíčové aktivity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III/2 Inovace a zkvalitnění výuky prostřednictvím ICT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1928745" y="2362200"/>
          <a:ext cx="5286511" cy="4344308"/>
        </p:xfrm>
        <a:graphic>
          <a:graphicData uri="http://schemas.openxmlformats.org/drawingml/2006/table">
            <a:tbl>
              <a:tblPr/>
              <a:tblGrid>
                <a:gridCol w="1400986"/>
                <a:gridCol w="3885525"/>
              </a:tblGrid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materiálu: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300" dirty="0" err="1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Street</a:t>
                      </a:r>
                      <a:r>
                        <a:rPr lang="cs-CZ" sz="13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300" dirty="0" err="1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art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05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materiálu: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VY_32_INOVACE_4_7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Mgr. Veronika Vaňousová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Datum vytvoření: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29.5.2012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Vyučovací předmět: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Výtvarná výchova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Ročník: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6. – 9.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Umění a kultura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Vzdělávací obor: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Výtvarná výchova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Tematický okruh: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Rozvíjení smyslové citlivosti, Uplatňování 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subjektivity,</a:t>
                      </a:r>
                      <a:r>
                        <a:rPr lang="cs-CZ" sz="1000" baseline="0" dirty="0" smtClean="0">
                          <a:latin typeface="Calibri"/>
                          <a:ea typeface="Times New Roman"/>
                          <a:cs typeface="Times New Roman"/>
                        </a:rPr>
                        <a:t> Ověřování komunikačních účinků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Uspořádání objektů do celků v ploše, 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Typy vizuálně obrazných vyjádření, Komunikační obsah vizuálně obrazných vyjádření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59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59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Potřebný čas pro výuku DUM: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15 min prezentace, samostatná práce žáků 75 min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11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Anotace / Metodický list: 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Prezentace má sloužit jako motivační úvod k dvouhodinovce výtvarné výchovy. Poskytuje žákům informace </a:t>
                      </a:r>
                      <a:r>
                        <a:rPr lang="cs-CZ" sz="1000" dirty="0" err="1" smtClean="0">
                          <a:latin typeface="Calibri"/>
                          <a:ea typeface="Times New Roman"/>
                          <a:cs typeface="Times New Roman"/>
                        </a:rPr>
                        <a:t>street</a:t>
                      </a:r>
                      <a:r>
                        <a:rPr lang="cs-CZ" sz="1000" baseline="0" dirty="0" smtClean="0"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000" baseline="0" dirty="0" err="1" smtClean="0">
                          <a:latin typeface="Calibri"/>
                          <a:ea typeface="Times New Roman"/>
                          <a:cs typeface="Times New Roman"/>
                        </a:rPr>
                        <a:t>artu</a:t>
                      </a:r>
                      <a:r>
                        <a:rPr lang="cs-CZ" sz="1000" baseline="0" dirty="0" smtClean="0">
                          <a:latin typeface="Calibri"/>
                          <a:ea typeface="Times New Roman"/>
                          <a:cs typeface="Times New Roman"/>
                        </a:rPr>
                        <a:t> – pouličním umění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. </a:t>
                      </a: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Součástí prezentace jsou pokyny k samostatné tvůrčí činnosti 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žáků.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8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38400" y="228600"/>
            <a:ext cx="4267200" cy="10402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Výtvarná výchova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Street</a:t>
            </a:r>
            <a:r>
              <a:rPr lang="cs-CZ" dirty="0" smtClean="0"/>
              <a:t> </a:t>
            </a:r>
            <a:r>
              <a:rPr lang="cs-CZ" dirty="0" err="1" smtClean="0"/>
              <a:t>art</a:t>
            </a:r>
            <a:endParaRPr lang="cs-CZ" dirty="0" smtClean="0"/>
          </a:p>
          <a:p>
            <a:r>
              <a:rPr lang="cs-CZ" dirty="0" smtClean="0"/>
              <a:t>Papírový dvojník</a:t>
            </a:r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Street</a:t>
            </a:r>
            <a:r>
              <a:rPr lang="cs-CZ" dirty="0" smtClean="0"/>
              <a:t> </a:t>
            </a:r>
            <a:r>
              <a:rPr lang="cs-CZ" dirty="0" err="1" smtClean="0"/>
              <a:t>art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 angličtiny (v doslovném překladu „pouliční umění“) </a:t>
            </a:r>
          </a:p>
          <a:p>
            <a:r>
              <a:rPr lang="cs-CZ" b="1" dirty="0" err="1" smtClean="0"/>
              <a:t>Street</a:t>
            </a:r>
            <a:r>
              <a:rPr lang="cs-CZ" b="1" dirty="0" smtClean="0"/>
              <a:t> </a:t>
            </a:r>
            <a:r>
              <a:rPr lang="cs-CZ" b="1" dirty="0" err="1" smtClean="0"/>
              <a:t>art</a:t>
            </a:r>
            <a:r>
              <a:rPr lang="cs-CZ" dirty="0" smtClean="0"/>
              <a:t> je jakékoliv umění vytvářené na veřejných místech </a:t>
            </a:r>
          </a:p>
          <a:p>
            <a:r>
              <a:rPr lang="cs-CZ" dirty="0" smtClean="0"/>
              <a:t>motivy a objekty </a:t>
            </a:r>
            <a:r>
              <a:rPr lang="cs-CZ" dirty="0" err="1" smtClean="0"/>
              <a:t>street</a:t>
            </a:r>
            <a:r>
              <a:rPr lang="cs-CZ" dirty="0" smtClean="0"/>
              <a:t> </a:t>
            </a:r>
            <a:r>
              <a:rPr lang="cs-CZ" dirty="0" err="1" smtClean="0"/>
              <a:t>artu</a:t>
            </a:r>
            <a:r>
              <a:rPr lang="cs-CZ" dirty="0" smtClean="0"/>
              <a:t> jsou tak rozmanité jako jejich autoři</a:t>
            </a:r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AustinFireHydrant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47664" y="764704"/>
            <a:ext cx="6960000" cy="5220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547664" y="6237312"/>
            <a:ext cx="662473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http://commons.wikimedia.org/wiki/File:AustinFireHydrant.jpg</a:t>
            </a:r>
            <a:endParaRPr lang="cs-CZ" sz="10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File:Bestrickter Baum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5976" y="188640"/>
            <a:ext cx="4248472" cy="6372708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51520" y="6165304"/>
            <a:ext cx="396044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http://commons.wikimedia.org/wiki/File:Bestrickter_Baum.jpg</a:t>
            </a:r>
            <a:endParaRPr lang="cs-CZ" sz="1000" dirty="0"/>
          </a:p>
        </p:txBody>
      </p:sp>
    </p:spTree>
  </p:cSld>
  <p:clrMapOvr>
    <a:masterClrMapping/>
  </p:clrMapOvr>
  <p:transition spd="slow">
    <p:dissolve/>
    <p:sndAc>
      <p:stSnd>
        <p:snd r:embed="rId3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File:BLU prag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692696"/>
            <a:ext cx="7834896" cy="5220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11560" y="6165304"/>
            <a:ext cx="71287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http://commons.wikimedia.org/wiki/File:BLU_prag.jpg</a:t>
            </a:r>
            <a:endParaRPr lang="cs-CZ" sz="10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Street art úzce navázal na </a:t>
            </a:r>
            <a:r>
              <a:rPr lang="cs-CZ" dirty="0" err="1" smtClean="0"/>
              <a:t>grafitti</a:t>
            </a:r>
            <a:r>
              <a:rPr lang="cs-CZ" dirty="0" smtClean="0"/>
              <a:t>, ale využívá množství technik od samolepek, šablon a plakátování, mozaiky, video </a:t>
            </a:r>
            <a:r>
              <a:rPr lang="cs-CZ" dirty="0" smtClean="0"/>
              <a:t>projekce </a:t>
            </a:r>
            <a:r>
              <a:rPr lang="cs-CZ" dirty="0" smtClean="0"/>
              <a:t>a street </a:t>
            </a:r>
            <a:r>
              <a:rPr lang="cs-CZ" dirty="0" smtClean="0"/>
              <a:t>instalace </a:t>
            </a:r>
            <a:r>
              <a:rPr lang="cs-CZ" dirty="0" smtClean="0"/>
              <a:t>až po trojrozměrná díla.</a:t>
            </a:r>
          </a:p>
          <a:p>
            <a:r>
              <a:rPr lang="cs-CZ" dirty="0" smtClean="0"/>
              <a:t>Z těchto důvodů je </a:t>
            </a:r>
            <a:r>
              <a:rPr lang="cs-CZ" dirty="0" err="1" smtClean="0"/>
              <a:t>street</a:t>
            </a:r>
            <a:r>
              <a:rPr lang="cs-CZ" dirty="0" smtClean="0"/>
              <a:t> </a:t>
            </a:r>
            <a:r>
              <a:rPr lang="cs-CZ" dirty="0" err="1" smtClean="0"/>
              <a:t>art</a:t>
            </a:r>
            <a:r>
              <a:rPr lang="cs-CZ" dirty="0" smtClean="0"/>
              <a:t> někdy nazýván jako „post-graffiti“. </a:t>
            </a:r>
            <a:r>
              <a:rPr lang="cs-CZ" dirty="0" err="1" smtClean="0"/>
              <a:t>Street</a:t>
            </a:r>
            <a:r>
              <a:rPr lang="cs-CZ" dirty="0" smtClean="0"/>
              <a:t> </a:t>
            </a:r>
            <a:r>
              <a:rPr lang="cs-CZ" dirty="0" err="1" smtClean="0"/>
              <a:t>art</a:t>
            </a:r>
            <a:r>
              <a:rPr lang="cs-CZ" dirty="0" smtClean="0"/>
              <a:t> může být nalezen kdekoliv na světě. </a:t>
            </a:r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File:Day-glo cactus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19802" y="404664"/>
            <a:ext cx="3866230" cy="612068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39552" y="6237312"/>
            <a:ext cx="381642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http://commons.wikimedia.org/wiki/File:Day-glo_cactus.jpg</a:t>
            </a:r>
            <a:endParaRPr lang="cs-CZ" sz="10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File:Pelas ruas de Madrid II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03648" y="692696"/>
            <a:ext cx="6960000" cy="5220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331640" y="6237312"/>
            <a:ext cx="691276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http://commons.wikimedia.org/wiki/File:Pelas_ruas_de_Madrid_II.jpg</a:t>
            </a:r>
            <a:endParaRPr lang="cs-CZ" sz="10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 descr="File:Point praha installation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620688"/>
            <a:ext cx="7791042" cy="5220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83568" y="6165304"/>
            <a:ext cx="583264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http://commons.wikimedia.org/wiki/File:Point_praha_installation.jpg</a:t>
            </a:r>
            <a:endParaRPr lang="cs-CZ" sz="10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pro tebe: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Vytvoř svého papírového dvojníka.</a:t>
            </a:r>
          </a:p>
          <a:p>
            <a:r>
              <a:rPr lang="cs-CZ" dirty="0" smtClean="0"/>
              <a:t>Budeš potřebovat arch papíru (min. </a:t>
            </a:r>
            <a:r>
              <a:rPr lang="cs-CZ" smtClean="0"/>
              <a:t>rozměr 200x70cm), </a:t>
            </a:r>
            <a:r>
              <a:rPr lang="cs-CZ" dirty="0" smtClean="0"/>
              <a:t>tužku, fixy, pastelky, </a:t>
            </a:r>
            <a:r>
              <a:rPr lang="cs-CZ" dirty="0" err="1" smtClean="0"/>
              <a:t>vodovky</a:t>
            </a:r>
            <a:r>
              <a:rPr lang="cs-CZ" dirty="0" smtClean="0"/>
              <a:t>, štětce, kelímek na vodu, nůžky a dobrou náladu.</a:t>
            </a:r>
          </a:p>
          <a:p>
            <a:r>
              <a:rPr lang="cs-CZ" dirty="0" smtClean="0"/>
              <a:t>Na začátku budeš pracovat ve dvojici se spolužákem.</a:t>
            </a:r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Připrav si na podlahu arch papíru a polož se na něj.</a:t>
            </a:r>
          </a:p>
          <a:p>
            <a:r>
              <a:rPr lang="cs-CZ" dirty="0" smtClean="0"/>
              <a:t>Spolužák obkreslí obrys tvého těla.</a:t>
            </a:r>
          </a:p>
          <a:p>
            <a:r>
              <a:rPr lang="cs-CZ" dirty="0" smtClean="0"/>
              <a:t>Podobně pomož také ty jemu!</a:t>
            </a:r>
            <a:endParaRPr lang="cs-CZ" dirty="0"/>
          </a:p>
          <a:p>
            <a:r>
              <a:rPr lang="cs-CZ" dirty="0" smtClean="0"/>
              <a:t>Pracujte přesně, dbejte osobní bezpečnosti.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Svého papírového dvojníka vystřihni.</a:t>
            </a:r>
          </a:p>
          <a:p>
            <a:r>
              <a:rPr lang="cs-CZ" dirty="0" smtClean="0"/>
              <a:t>Pastelkami, fixy nebo vodovými barvami dodělej obličej, vlasy, ruce,  oblečení i boty. Nezapomeň na své typické doplňky (šperky, telefon apod.).</a:t>
            </a:r>
          </a:p>
          <a:p>
            <a:r>
              <a:rPr lang="cs-CZ" dirty="0" smtClean="0"/>
              <a:t>Tvůj dvojník by ti měl být skutečně podobný.</a:t>
            </a:r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pro celou třídu: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Dvojníky připevněte na vhodné místo na ulici blízko školy či </a:t>
            </a:r>
            <a:r>
              <a:rPr lang="cs-CZ" dirty="0" smtClean="0"/>
              <a:t>školního </a:t>
            </a:r>
            <a:r>
              <a:rPr lang="cs-CZ" dirty="0" smtClean="0"/>
              <a:t>hřiště (k upevnění použijte např. kolíčky na prádlo).</a:t>
            </a:r>
          </a:p>
          <a:p>
            <a:r>
              <a:rPr lang="cs-CZ" dirty="0" smtClean="0"/>
              <a:t>Vaši instalaci vyfoťte.</a:t>
            </a:r>
          </a:p>
          <a:p>
            <a:r>
              <a:rPr lang="cs-CZ" dirty="0" smtClean="0"/>
              <a:t>Pozorujte kolemjdoucí, ptejte se, jak se jim dílo líbí.</a:t>
            </a:r>
          </a:p>
          <a:p>
            <a:r>
              <a:rPr lang="cs-CZ" dirty="0" smtClean="0"/>
              <a:t>Nezapomeňte nakonec své dílo uklidit.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607017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03648" y="620688"/>
            <a:ext cx="6960001" cy="5220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403648" y="5949280"/>
            <a:ext cx="266429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vlastní foto</a:t>
            </a:r>
            <a:endParaRPr lang="cs-CZ" sz="10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5949280"/>
            <a:ext cx="266429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vlastní foto</a:t>
            </a:r>
            <a:endParaRPr lang="cs-CZ" sz="1000" dirty="0"/>
          </a:p>
        </p:txBody>
      </p:sp>
      <p:pic>
        <p:nvPicPr>
          <p:cNvPr id="3" name="Obrázek 2" descr="P607017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03648" y="548680"/>
            <a:ext cx="6960001" cy="5220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5949280"/>
            <a:ext cx="266429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vlastní foto</a:t>
            </a:r>
            <a:endParaRPr lang="cs-CZ" sz="1000" dirty="0"/>
          </a:p>
        </p:txBody>
      </p:sp>
      <p:pic>
        <p:nvPicPr>
          <p:cNvPr id="3" name="Obrázek 2" descr="P607017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03648" y="620688"/>
            <a:ext cx="6960001" cy="5220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err="1" smtClean="0"/>
              <a:t>Stret</a:t>
            </a:r>
            <a:r>
              <a:rPr lang="cs-CZ" sz="1800" dirty="0" smtClean="0"/>
              <a:t> </a:t>
            </a:r>
            <a:r>
              <a:rPr lang="cs-CZ" sz="1800" dirty="0" err="1" smtClean="0"/>
              <a:t>art</a:t>
            </a:r>
            <a:r>
              <a:rPr lang="cs-CZ" sz="1800" dirty="0" smtClean="0"/>
              <a:t>. 2012. </a:t>
            </a:r>
            <a:r>
              <a:rPr lang="cs-CZ" sz="1800" dirty="0" smtClean="0">
                <a:sym typeface="Symbol"/>
              </a:rPr>
              <a:t></a:t>
            </a:r>
            <a:r>
              <a:rPr lang="cs-CZ" sz="1800" dirty="0" err="1" smtClean="0"/>
              <a:t>online</a:t>
            </a:r>
            <a:r>
              <a:rPr lang="cs-CZ" sz="1800" dirty="0" smtClean="0">
                <a:sym typeface="Symbol"/>
              </a:rPr>
              <a:t></a:t>
            </a:r>
            <a:r>
              <a:rPr lang="cs-CZ" sz="1800" dirty="0" smtClean="0"/>
              <a:t>. </a:t>
            </a:r>
            <a:r>
              <a:rPr lang="cs-CZ" sz="1800" dirty="0" err="1" smtClean="0"/>
              <a:t>Wikipedie</a:t>
            </a:r>
            <a:r>
              <a:rPr lang="cs-CZ" sz="1800" dirty="0" smtClean="0"/>
              <a:t> </a:t>
            </a:r>
            <a:r>
              <a:rPr lang="cs-CZ" sz="1800" dirty="0" smtClean="0">
                <a:sym typeface="Symbol"/>
              </a:rPr>
              <a:t></a:t>
            </a:r>
            <a:r>
              <a:rPr lang="cs-CZ" sz="1800" dirty="0" smtClean="0"/>
              <a:t>citováno 29.5.2012</a:t>
            </a:r>
            <a:r>
              <a:rPr lang="cs-CZ" sz="1800" dirty="0" smtClean="0">
                <a:sym typeface="Symbol"/>
              </a:rPr>
              <a:t></a:t>
            </a:r>
            <a:r>
              <a:rPr lang="cs-CZ" sz="1800" dirty="0" smtClean="0"/>
              <a:t>.Dostupné z WWW: </a:t>
            </a:r>
            <a:r>
              <a:rPr lang="cs-CZ" sz="1800" dirty="0" smtClean="0">
                <a:sym typeface="Symbol"/>
              </a:rPr>
              <a:t></a:t>
            </a:r>
            <a:r>
              <a:rPr lang="cs-CZ" sz="1800" dirty="0" smtClean="0"/>
              <a:t> http://cs.wikipedia.org/wiki/Street_art </a:t>
            </a:r>
            <a:r>
              <a:rPr lang="cs-CZ" sz="1800" dirty="0" smtClean="0">
                <a:sym typeface="Symbol"/>
              </a:rPr>
              <a:t></a:t>
            </a:r>
            <a:r>
              <a:rPr lang="cs-CZ" sz="1800" dirty="0" smtClean="0"/>
              <a:t>.</a:t>
            </a:r>
          </a:p>
          <a:p>
            <a:pPr>
              <a:buNone/>
            </a:pPr>
            <a:endParaRPr lang="en-US" sz="18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262</TotalTime>
  <Words>435</Words>
  <Application>Microsoft Office PowerPoint</Application>
  <PresentationFormat>Předvádění na obrazovce (4:3)</PresentationFormat>
  <Paragraphs>73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Slunovrat</vt:lpstr>
      <vt:lpstr>Prezentace aplikace PowerPoint</vt:lpstr>
      <vt:lpstr>Výtvarná výchova</vt:lpstr>
      <vt:lpstr>Street art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Úkol pro tebe:</vt:lpstr>
      <vt:lpstr>Prezentace aplikace PowerPoint</vt:lpstr>
      <vt:lpstr>Prezentace aplikace PowerPoint</vt:lpstr>
      <vt:lpstr>Úkol pro celou třídu: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Výtvarná výchova</dc:title>
  <dc:creator>ŠIC</dc:creator>
  <cp:lastModifiedBy>Vaše jméno</cp:lastModifiedBy>
  <cp:revision>27</cp:revision>
  <dcterms:created xsi:type="dcterms:W3CDTF">2012-10-17T06:29:10Z</dcterms:created>
  <dcterms:modified xsi:type="dcterms:W3CDTF">2012-11-24T19:25:44Z</dcterms:modified>
</cp:coreProperties>
</file>