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xlsx" ContentType="application/vnd.openxmlformats-officedocument.spreadsheetml.sheet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56" r:id="rId3"/>
    <p:sldId id="258" r:id="rId4"/>
    <p:sldId id="257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70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009900"/>
    <a:srgbClr val="FF3300"/>
    <a:srgbClr val="FF6600"/>
    <a:srgbClr val="00CC66"/>
    <a:srgbClr val="CC0066"/>
    <a:srgbClr val="000099"/>
    <a:srgbClr val="3333CC"/>
    <a:srgbClr val="6600FF"/>
    <a:srgbClr val="6666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autoTitleDeleted val="1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Sloupec1</c:v>
                </c:pt>
              </c:strCache>
            </c:strRef>
          </c:tx>
          <c:spPr>
            <a:ln>
              <a:noFill/>
            </a:ln>
            <a:effectLst>
              <a:softEdge rad="31750"/>
            </a:effectLst>
          </c:spPr>
          <c:dPt>
            <c:idx val="0"/>
            <c:spPr>
              <a:solidFill>
                <a:srgbClr val="FF9900"/>
              </a:solidFill>
              <a:ln>
                <a:noFill/>
              </a:ln>
              <a:effectLst>
                <a:softEdge rad="31750"/>
              </a:effectLst>
            </c:spPr>
          </c:dPt>
          <c:dPt>
            <c:idx val="1"/>
            <c:spPr>
              <a:solidFill>
                <a:srgbClr val="FF6600"/>
              </a:solidFill>
              <a:ln>
                <a:noFill/>
              </a:ln>
              <a:effectLst>
                <a:softEdge rad="31750"/>
              </a:effectLst>
            </c:spPr>
          </c:dPt>
          <c:dPt>
            <c:idx val="2"/>
            <c:spPr>
              <a:solidFill>
                <a:srgbClr val="FF3300"/>
              </a:solidFill>
              <a:ln>
                <a:noFill/>
              </a:ln>
              <a:effectLst>
                <a:softEdge rad="31750"/>
              </a:effectLst>
            </c:spPr>
          </c:dPt>
          <c:dPt>
            <c:idx val="3"/>
            <c:spPr>
              <a:solidFill>
                <a:srgbClr val="FF0000"/>
              </a:solidFill>
              <a:ln>
                <a:noFill/>
              </a:ln>
              <a:effectLst>
                <a:softEdge rad="31750"/>
              </a:effectLst>
            </c:spPr>
          </c:dPt>
          <c:dPt>
            <c:idx val="4"/>
            <c:spPr>
              <a:solidFill>
                <a:srgbClr val="CC0066"/>
              </a:solidFill>
              <a:ln>
                <a:noFill/>
              </a:ln>
              <a:effectLst>
                <a:softEdge rad="31750"/>
              </a:effectLst>
            </c:spPr>
          </c:dPt>
          <c:dPt>
            <c:idx val="5"/>
            <c:spPr>
              <a:solidFill>
                <a:srgbClr val="990099"/>
              </a:solidFill>
              <a:ln>
                <a:noFill/>
              </a:ln>
              <a:effectLst>
                <a:softEdge rad="31750"/>
              </a:effectLst>
            </c:spPr>
          </c:dPt>
          <c:dPt>
            <c:idx val="6"/>
            <c:spPr>
              <a:solidFill>
                <a:srgbClr val="6600FF"/>
              </a:solidFill>
              <a:ln>
                <a:noFill/>
              </a:ln>
              <a:effectLst>
                <a:softEdge rad="31750"/>
              </a:effectLst>
            </c:spPr>
          </c:dPt>
          <c:dPt>
            <c:idx val="7"/>
            <c:spPr>
              <a:solidFill>
                <a:srgbClr val="000099"/>
              </a:solidFill>
              <a:ln>
                <a:noFill/>
              </a:ln>
              <a:effectLst>
                <a:softEdge rad="31750"/>
              </a:effectLst>
            </c:spPr>
          </c:dPt>
          <c:dPt>
            <c:idx val="8"/>
            <c:spPr>
              <a:solidFill>
                <a:srgbClr val="00CC99"/>
              </a:solidFill>
              <a:ln>
                <a:noFill/>
              </a:ln>
              <a:effectLst>
                <a:softEdge rad="31750"/>
              </a:effectLst>
            </c:spPr>
          </c:dPt>
          <c:dPt>
            <c:idx val="9"/>
            <c:spPr>
              <a:solidFill>
                <a:srgbClr val="009900"/>
              </a:solidFill>
              <a:ln>
                <a:noFill/>
              </a:ln>
              <a:effectLst>
                <a:softEdge rad="31750"/>
              </a:effectLst>
            </c:spPr>
          </c:dPt>
          <c:dPt>
            <c:idx val="10"/>
            <c:spPr>
              <a:solidFill>
                <a:srgbClr val="00FF00"/>
              </a:solidFill>
              <a:ln>
                <a:noFill/>
              </a:ln>
              <a:effectLst>
                <a:softEdge rad="31750"/>
              </a:effectLst>
            </c:spPr>
          </c:dPt>
          <c:dPt>
            <c:idx val="11"/>
            <c:spPr>
              <a:solidFill>
                <a:srgbClr val="FFFF00"/>
              </a:solidFill>
              <a:ln>
                <a:noFill/>
              </a:ln>
              <a:effectLst>
                <a:softEdge rad="31750"/>
              </a:effectLst>
            </c:spPr>
          </c:dPt>
          <c:cat>
            <c:strRef>
              <c:f>List1!$A$2:$A$13</c:f>
              <c:strCache>
                <c:ptCount val="12"/>
                <c:pt idx="0">
                  <c:v>ŽLUTÁ</c:v>
                </c:pt>
                <c:pt idx="1">
                  <c:v>ŽLUTOORANŽOVÁ</c:v>
                </c:pt>
                <c:pt idx="2">
                  <c:v>ORANŽOVÁ</c:v>
                </c:pt>
                <c:pt idx="3">
                  <c:v>ČERVENOORANŽOVÁ</c:v>
                </c:pt>
                <c:pt idx="4">
                  <c:v>ČERVENÁ</c:v>
                </c:pt>
                <c:pt idx="5">
                  <c:v>ČERVENOFIALOVÁ</c:v>
                </c:pt>
                <c:pt idx="6">
                  <c:v>FIALOVÁ</c:v>
                </c:pt>
                <c:pt idx="7">
                  <c:v>MODROFIALOVÁ</c:v>
                </c:pt>
                <c:pt idx="8">
                  <c:v>MODRÁ</c:v>
                </c:pt>
                <c:pt idx="9">
                  <c:v>MODROZELENÁ</c:v>
                </c:pt>
                <c:pt idx="10">
                  <c:v>ZELENÁ</c:v>
                </c:pt>
                <c:pt idx="11">
                  <c:v>ŽLUTOZELENÁ</c:v>
                </c:pt>
              </c:strCache>
            </c:strRef>
          </c:cat>
          <c:val>
            <c:numRef>
              <c:f>List1!$B$2:$B$13</c:f>
              <c:numCache>
                <c:formatCode>General</c:formatCode>
                <c:ptCount val="12"/>
                <c:pt idx="0">
                  <c:v>2</c:v>
                </c:pt>
                <c:pt idx="1">
                  <c:v>2</c:v>
                </c:pt>
                <c:pt idx="2">
                  <c:v>2</c:v>
                </c:pt>
                <c:pt idx="3">
                  <c:v>2</c:v>
                </c:pt>
                <c:pt idx="4">
                  <c:v>2</c:v>
                </c:pt>
                <c:pt idx="5">
                  <c:v>2</c:v>
                </c:pt>
                <c:pt idx="6">
                  <c:v>2</c:v>
                </c:pt>
                <c:pt idx="7">
                  <c:v>2</c:v>
                </c:pt>
                <c:pt idx="8">
                  <c:v>2</c:v>
                </c:pt>
                <c:pt idx="9">
                  <c:v>2</c:v>
                </c:pt>
                <c:pt idx="10">
                  <c:v>2</c:v>
                </c:pt>
                <c:pt idx="11">
                  <c:v>2</c:v>
                </c:pt>
              </c:numCache>
            </c:numRef>
          </c:val>
        </c:ser>
        <c:firstSliceAng val="0"/>
      </c:pieChart>
    </c:plotArea>
    <c:plotVisOnly val="1"/>
  </c:chart>
  <c:txPr>
    <a:bodyPr/>
    <a:lstStyle/>
    <a:p>
      <a:pPr>
        <a:defRPr sz="1800"/>
      </a:pPr>
      <a:endParaRPr lang="cs-CZ"/>
    </a:p>
  </c:txPr>
  <c:externalData r:id="rId1"/>
</c:chartSpace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36B7F9-A129-4134-9B4C-9E0CFD7CB62A}" type="datetimeFigureOut">
              <a:rPr lang="en-US" smtClean="0"/>
              <a:pPr/>
              <a:t>11/16/2012</a:t>
            </a:fld>
            <a:endParaRPr lang="en-US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7FE967C-D035-443E-ABF8-0C379413091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36B7F9-A129-4134-9B4C-9E0CFD7CB62A}" type="datetimeFigureOut">
              <a:rPr lang="en-US" smtClean="0"/>
              <a:pPr/>
              <a:t>11/16/2012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7FE967C-D035-443E-ABF8-0C379413091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36B7F9-A129-4134-9B4C-9E0CFD7CB62A}" type="datetimeFigureOut">
              <a:rPr lang="en-US" smtClean="0"/>
              <a:pPr/>
              <a:t>11/16/2012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7FE967C-D035-443E-ABF8-0C379413091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36B7F9-A129-4134-9B4C-9E0CFD7CB62A}" type="datetimeFigureOut">
              <a:rPr lang="en-US" smtClean="0"/>
              <a:pPr/>
              <a:t>11/16/2012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7FE967C-D035-443E-ABF8-0C379413091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36B7F9-A129-4134-9B4C-9E0CFD7CB62A}" type="datetimeFigureOut">
              <a:rPr lang="en-US" smtClean="0"/>
              <a:pPr/>
              <a:t>11/16/2012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7FE967C-D035-443E-ABF8-0C379413091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36B7F9-A129-4134-9B4C-9E0CFD7CB62A}" type="datetimeFigureOut">
              <a:rPr lang="en-US" smtClean="0"/>
              <a:pPr/>
              <a:t>11/16/2012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7FE967C-D035-443E-ABF8-0C379413091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36B7F9-A129-4134-9B4C-9E0CFD7CB62A}" type="datetimeFigureOut">
              <a:rPr lang="en-US" smtClean="0"/>
              <a:pPr/>
              <a:t>11/16/2012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7FE967C-D035-443E-ABF8-0C379413091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36B7F9-A129-4134-9B4C-9E0CFD7CB62A}" type="datetimeFigureOut">
              <a:rPr lang="en-US" smtClean="0"/>
              <a:pPr/>
              <a:t>11/16/2012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7FE967C-D035-443E-ABF8-0C379413091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36B7F9-A129-4134-9B4C-9E0CFD7CB62A}" type="datetimeFigureOut">
              <a:rPr lang="en-US" smtClean="0"/>
              <a:pPr/>
              <a:t>11/16/2012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7FE967C-D035-443E-ABF8-0C379413091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36B7F9-A129-4134-9B4C-9E0CFD7CB62A}" type="datetimeFigureOut">
              <a:rPr lang="en-US" smtClean="0"/>
              <a:pPr/>
              <a:t>11/16/2012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7FE967C-D035-443E-ABF8-0C379413091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36B7F9-A129-4134-9B4C-9E0CFD7CB62A}" type="datetimeFigureOut">
              <a:rPr lang="en-US" smtClean="0"/>
              <a:pPr/>
              <a:t>11/16/2012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7FE967C-D035-443E-ABF8-0C379413091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7A36B7F9-A129-4134-9B4C-9E0CFD7CB62A}" type="datetimeFigureOut">
              <a:rPr lang="en-US" smtClean="0"/>
              <a:pPr/>
              <a:t>11/16/2012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en-US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A7FE967C-D035-443E-ABF8-0C379413091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dissolve/>
    <p:sndAc>
      <p:stSnd>
        <p:snd r:embed="rId13" name="camera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675765" y="1295400"/>
          <a:ext cx="5792470" cy="889762"/>
        </p:xfrm>
        <a:graphic>
          <a:graphicData uri="http://schemas.openxmlformats.org/drawingml/2006/table">
            <a:tbl>
              <a:tblPr/>
              <a:tblGrid>
                <a:gridCol w="2177415"/>
                <a:gridCol w="3615055"/>
              </a:tblGrid>
              <a:tr h="25209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školy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Základní škola a mateřská škola Libchavy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352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a číslo projektu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EU peníze pro ZŠ </a:t>
                      </a:r>
                      <a:r>
                        <a:rPr lang="cs-CZ" sz="1100" b="1" dirty="0" err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Libchavy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CZ.1.07/1.4.00/21.3403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Číslo a název klíčové aktivity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III/2 Inovace a zkvalitnění výuky prostřednictvím ICT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1928745" y="2362200"/>
          <a:ext cx="5286511" cy="4344308"/>
        </p:xfrm>
        <a:graphic>
          <a:graphicData uri="http://schemas.openxmlformats.org/drawingml/2006/table">
            <a:tbl>
              <a:tblPr/>
              <a:tblGrid>
                <a:gridCol w="1400986"/>
                <a:gridCol w="3885525"/>
              </a:tblGrid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materiálu: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30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Barvy, míchání barev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05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Číslo materiálu: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VY_32_INOVACE_4_9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Mgr. Veronika Vaňousová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Datum vytvoření: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7.9.2012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Vyučovací předmět: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Výtvarná výchova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Ročník: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6. – 9.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Vzdělávací oblast: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Umění a kultura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Vzdělávací obor: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Výtvarná výchova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Tematický okruh: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>
                          <a:latin typeface="Calibri"/>
                          <a:ea typeface="Times New Roman"/>
                          <a:cs typeface="Times New Roman"/>
                        </a:rPr>
                        <a:t>Rozvíjení smyslové citlivosti, Uplatňování </a:t>
                      </a:r>
                      <a:r>
                        <a:rPr lang="cs-CZ" sz="1000" dirty="0" smtClean="0">
                          <a:latin typeface="Calibri"/>
                          <a:ea typeface="Times New Roman"/>
                          <a:cs typeface="Times New Roman"/>
                        </a:rPr>
                        <a:t>subjektivity,</a:t>
                      </a:r>
                      <a:r>
                        <a:rPr lang="cs-CZ" sz="1000" baseline="0" dirty="0" smtClean="0">
                          <a:latin typeface="Calibri"/>
                          <a:ea typeface="Times New Roman"/>
                          <a:cs typeface="Times New Roman"/>
                        </a:rPr>
                        <a:t> Ověřování komunikačních účinků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57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>
                          <a:latin typeface="Calibri"/>
                          <a:ea typeface="Times New Roman"/>
                          <a:cs typeface="Times New Roman"/>
                        </a:rPr>
                        <a:t>Uspořádání objektů do celků v ploše, </a:t>
                      </a:r>
                      <a:r>
                        <a:rPr lang="cs-CZ" sz="1000" dirty="0" smtClean="0">
                          <a:latin typeface="Calibri"/>
                          <a:ea typeface="Times New Roman"/>
                          <a:cs typeface="Times New Roman"/>
                        </a:rPr>
                        <a:t>Přístupy k vizuálně obrazným vyjádřením, Proměny komunikačního obsahu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59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>
                          <a:latin typeface="Calibri"/>
                          <a:ea typeface="Times New Roman"/>
                          <a:cs typeface="Times New Roman"/>
                        </a:rPr>
                        <a:t>Prezentace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59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Potřebný čas pro výuku DUM: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>
                          <a:latin typeface="Calibri"/>
                          <a:ea typeface="Times New Roman"/>
                          <a:cs typeface="Times New Roman"/>
                        </a:rPr>
                        <a:t>15 min prezentace, samostatná práce žáků 75 min</a:t>
                      </a: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119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Anotace / Metodický list: </a:t>
                      </a:r>
                      <a:endParaRPr lang="cs-CZ" sz="10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</a:pPr>
                      <a:r>
                        <a:rPr lang="cs-CZ" sz="1000" dirty="0">
                          <a:latin typeface="Calibri"/>
                          <a:ea typeface="Times New Roman"/>
                          <a:cs typeface="Times New Roman"/>
                        </a:rPr>
                        <a:t>Prezentace má sloužit jako motivační úvod k dvouhodinovce výtvarné výchovy. Poskytuje žákům informace </a:t>
                      </a:r>
                      <a:r>
                        <a:rPr lang="cs-CZ" sz="1000" dirty="0" smtClean="0">
                          <a:latin typeface="Calibri"/>
                          <a:ea typeface="Times New Roman"/>
                          <a:cs typeface="Times New Roman"/>
                        </a:rPr>
                        <a:t>o míchání barev. </a:t>
                      </a:r>
                      <a:r>
                        <a:rPr lang="cs-CZ" sz="1000" dirty="0">
                          <a:latin typeface="Calibri"/>
                          <a:ea typeface="Times New Roman"/>
                          <a:cs typeface="Times New Roman"/>
                        </a:rPr>
                        <a:t>Součástí prezentace jsou pokyny k samostatné tvůrčí činnosti </a:t>
                      </a:r>
                      <a:r>
                        <a:rPr lang="cs-CZ" sz="1000" dirty="0" smtClean="0">
                          <a:latin typeface="Calibri"/>
                          <a:ea typeface="Times New Roman"/>
                          <a:cs typeface="Times New Roman"/>
                        </a:rPr>
                        <a:t>žáků.</a:t>
                      </a:r>
                      <a:endParaRPr lang="cs-CZ" sz="10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1058" marR="4105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29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8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38400" y="228600"/>
            <a:ext cx="4267200" cy="10402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4572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Výtvarná výchova</a:t>
            </a:r>
            <a:endParaRPr lang="en-US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Barvy, míchání barev</a:t>
            </a:r>
          </a:p>
          <a:p>
            <a:r>
              <a:rPr lang="cs-CZ" dirty="0" smtClean="0"/>
              <a:t>Duhový </a:t>
            </a:r>
            <a:r>
              <a:rPr lang="cs-CZ" dirty="0" err="1" smtClean="0"/>
              <a:t>smajlík</a:t>
            </a:r>
            <a:endParaRPr lang="en-US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638800" y="6248400"/>
            <a:ext cx="3200400" cy="381000"/>
          </a:xfrm>
        </p:spPr>
        <p:txBody>
          <a:bodyPr>
            <a:normAutofit fontScale="90000"/>
          </a:bodyPr>
          <a:lstStyle/>
          <a:p>
            <a:r>
              <a:rPr lang="en-US" sz="1000" dirty="0" smtClean="0"/>
              <a:t>http://openphoto.net/volumes/sizes/sarabbit/24420/2.jpg</a:t>
            </a:r>
            <a:endParaRPr lang="en-US" sz="1000" dirty="0"/>
          </a:p>
        </p:txBody>
      </p:sp>
      <p:pic>
        <p:nvPicPr>
          <p:cNvPr id="1026" name="Picture 2" descr="http://openphoto.net/volumes/sizes/sarabbit/24420/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18944" y="1524000"/>
            <a:ext cx="3458356" cy="4667250"/>
          </a:xfrm>
          <a:prstGeom prst="rect">
            <a:avLst/>
          </a:prstGeom>
          <a:noFill/>
        </p:spPr>
      </p:pic>
      <p:pic>
        <p:nvPicPr>
          <p:cNvPr id="1028" name="Picture 4" descr="http://openphoto.net/volumes/sizes/sarabbit/22457/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9600" y="381000"/>
            <a:ext cx="4356100" cy="318288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295400" y="3733800"/>
            <a:ext cx="33528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>
                <a:solidFill>
                  <a:schemeClr val="accent3">
                    <a:lumMod val="75000"/>
                  </a:schemeClr>
                </a:solidFill>
              </a:rPr>
              <a:t>http://openphoto.net/volumes/sizes/sarabbit/22457/2.jpg</a:t>
            </a:r>
            <a:endParaRPr lang="en-US" sz="1000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Vnímání barev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Velmi složitý proces, který je ovlivněn fyzikálními vlastnostmi pozorovaného předmětu, vlastnostmi zraku a schopností pozorovatele zpracovávat zrakové vjemy. </a:t>
            </a:r>
          </a:p>
          <a:p>
            <a:r>
              <a:rPr lang="cs-CZ" dirty="0" smtClean="0"/>
              <a:t>Každý člověk vnímá barvy individuálně.</a:t>
            </a:r>
          </a:p>
          <a:p>
            <a:r>
              <a:rPr lang="cs-CZ" dirty="0" smtClean="0"/>
              <a:t>Stejná barva působí na každého člověka jinak.</a:t>
            </a:r>
            <a:endParaRPr lang="en-US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Barevný kruh</a:t>
            </a:r>
            <a:endParaRPr lang="en-US" dirty="0"/>
          </a:p>
        </p:txBody>
      </p:sp>
      <p:graphicFrame>
        <p:nvGraphicFramePr>
          <p:cNvPr id="4" name="Graf 3"/>
          <p:cNvGraphicFramePr/>
          <p:nvPr/>
        </p:nvGraphicFramePr>
        <p:xfrm>
          <a:off x="1524000" y="990600"/>
          <a:ext cx="7010400" cy="51054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971800" y="1447800"/>
            <a:ext cx="1600200" cy="381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Primární barvy</a:t>
            </a:r>
            <a:endParaRPr lang="en-US" dirty="0"/>
          </a:p>
        </p:txBody>
      </p:sp>
      <p:sp>
        <p:nvSpPr>
          <p:cNvPr id="10" name="Elipsa 9"/>
          <p:cNvSpPr/>
          <p:nvPr/>
        </p:nvSpPr>
        <p:spPr>
          <a:xfrm>
            <a:off x="1905000" y="1981200"/>
            <a:ext cx="1554480" cy="1554480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Elipsa 14"/>
          <p:cNvSpPr/>
          <p:nvPr/>
        </p:nvSpPr>
        <p:spPr>
          <a:xfrm>
            <a:off x="4191000" y="1981200"/>
            <a:ext cx="1554480" cy="1554480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Elipsa 15"/>
          <p:cNvSpPr/>
          <p:nvPr/>
        </p:nvSpPr>
        <p:spPr>
          <a:xfrm>
            <a:off x="6477000" y="1981200"/>
            <a:ext cx="1554480" cy="1554480"/>
          </a:xfrm>
          <a:prstGeom prst="ellipse">
            <a:avLst/>
          </a:prstGeom>
          <a:solidFill>
            <a:srgbClr val="00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TextovéPole 16"/>
          <p:cNvSpPr txBox="1"/>
          <p:nvPr/>
        </p:nvSpPr>
        <p:spPr>
          <a:xfrm>
            <a:off x="1752600" y="3733800"/>
            <a:ext cx="1981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ŽLUTÁ</a:t>
            </a:r>
            <a:endParaRPr lang="en-US" sz="2800" dirty="0">
              <a:solidFill>
                <a:srgbClr val="FFFF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962400" y="3810000"/>
            <a:ext cx="1981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ČERVENÁ</a:t>
            </a:r>
            <a:endParaRPr lang="en-US" sz="24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477000" y="3810000"/>
            <a:ext cx="16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000099"/>
                </a:solidFill>
              </a:rPr>
              <a:t>MODRÁ</a:t>
            </a:r>
            <a:endParaRPr lang="en-US" sz="2400" dirty="0">
              <a:solidFill>
                <a:srgbClr val="000099"/>
              </a:solidFill>
            </a:endParaRPr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Sekundární barvy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Vznikají smícháním dvou primárních barev</a:t>
            </a:r>
            <a:endParaRPr lang="en-US" dirty="0"/>
          </a:p>
        </p:txBody>
      </p:sp>
      <p:sp>
        <p:nvSpPr>
          <p:cNvPr id="5" name="Elipsa 4"/>
          <p:cNvSpPr/>
          <p:nvPr/>
        </p:nvSpPr>
        <p:spPr>
          <a:xfrm>
            <a:off x="2209800" y="2286000"/>
            <a:ext cx="914400" cy="914400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Elipsa 5"/>
          <p:cNvSpPr/>
          <p:nvPr/>
        </p:nvSpPr>
        <p:spPr>
          <a:xfrm>
            <a:off x="4495800" y="2286000"/>
            <a:ext cx="914400" cy="914400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Elipsa 6"/>
          <p:cNvSpPr/>
          <p:nvPr/>
        </p:nvSpPr>
        <p:spPr>
          <a:xfrm>
            <a:off x="6629400" y="2286000"/>
            <a:ext cx="914400" cy="914400"/>
          </a:xfrm>
          <a:prstGeom prst="ellipse">
            <a:avLst/>
          </a:prstGeom>
          <a:solidFill>
            <a:srgbClr val="00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Elipsa 10"/>
          <p:cNvSpPr/>
          <p:nvPr/>
        </p:nvSpPr>
        <p:spPr>
          <a:xfrm>
            <a:off x="1828800" y="4038600"/>
            <a:ext cx="1554480" cy="1554480"/>
          </a:xfrm>
          <a:prstGeom prst="ellipse">
            <a:avLst/>
          </a:prstGeom>
          <a:solidFill>
            <a:srgbClr val="00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Elipsa 11"/>
          <p:cNvSpPr/>
          <p:nvPr/>
        </p:nvSpPr>
        <p:spPr>
          <a:xfrm>
            <a:off x="4191000" y="4038600"/>
            <a:ext cx="1554480" cy="1554480"/>
          </a:xfrm>
          <a:prstGeom prst="ellipse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Elipsa 12"/>
          <p:cNvSpPr/>
          <p:nvPr/>
        </p:nvSpPr>
        <p:spPr>
          <a:xfrm>
            <a:off x="6477000" y="4038600"/>
            <a:ext cx="1554480" cy="1554480"/>
          </a:xfrm>
          <a:prstGeom prst="ellipse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TextovéPole 13"/>
          <p:cNvSpPr txBox="1"/>
          <p:nvPr/>
        </p:nvSpPr>
        <p:spPr>
          <a:xfrm>
            <a:off x="1371600" y="5867400"/>
            <a:ext cx="2438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009900"/>
                </a:solidFill>
              </a:rPr>
              <a:t>ZELENÁ</a:t>
            </a:r>
            <a:r>
              <a:rPr lang="cs-CZ" dirty="0" smtClean="0"/>
              <a:t> </a:t>
            </a:r>
          </a:p>
          <a:p>
            <a:pPr algn="ctr"/>
            <a:r>
              <a:rPr lang="cs-CZ" dirty="0" smtClean="0">
                <a:solidFill>
                  <a:srgbClr val="FFFF00"/>
                </a:solidFill>
              </a:rPr>
              <a:t>žlutá</a:t>
            </a:r>
            <a:r>
              <a:rPr lang="cs-CZ" dirty="0" smtClean="0"/>
              <a:t> + </a:t>
            </a:r>
            <a:r>
              <a:rPr lang="cs-CZ" dirty="0" smtClean="0">
                <a:solidFill>
                  <a:srgbClr val="000099"/>
                </a:solidFill>
              </a:rPr>
              <a:t>modrá</a:t>
            </a:r>
            <a:r>
              <a:rPr lang="cs-CZ" dirty="0" smtClean="0"/>
              <a:t> </a:t>
            </a:r>
            <a:endParaRPr lang="en-US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733800" y="5867400"/>
            <a:ext cx="2438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FIALOVÁ</a:t>
            </a:r>
            <a:r>
              <a:rPr lang="cs-CZ" dirty="0" smtClean="0"/>
              <a:t> </a:t>
            </a:r>
          </a:p>
          <a:p>
            <a:pPr algn="ctr"/>
            <a:r>
              <a:rPr lang="cs-CZ" dirty="0" smtClean="0">
                <a:solidFill>
                  <a:srgbClr val="FF0000"/>
                </a:solidFill>
              </a:rPr>
              <a:t>červená</a:t>
            </a:r>
            <a:r>
              <a:rPr lang="cs-CZ" dirty="0" smtClean="0"/>
              <a:t> + </a:t>
            </a:r>
            <a:r>
              <a:rPr lang="cs-CZ" dirty="0" smtClean="0">
                <a:solidFill>
                  <a:srgbClr val="000099"/>
                </a:solidFill>
              </a:rPr>
              <a:t>modrá</a:t>
            </a:r>
            <a:r>
              <a:rPr lang="cs-CZ" dirty="0" smtClean="0"/>
              <a:t> </a:t>
            </a:r>
            <a:endParaRPr lang="en-US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096000" y="5867400"/>
            <a:ext cx="2438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FF6600"/>
                </a:solidFill>
              </a:rPr>
              <a:t>ORANŽOVÁ </a:t>
            </a:r>
          </a:p>
          <a:p>
            <a:pPr algn="ctr"/>
            <a:r>
              <a:rPr lang="cs-CZ" dirty="0" smtClean="0">
                <a:solidFill>
                  <a:srgbClr val="FF0000"/>
                </a:solidFill>
              </a:rPr>
              <a:t>červená</a:t>
            </a:r>
            <a:r>
              <a:rPr lang="cs-CZ" dirty="0" smtClean="0"/>
              <a:t> + </a:t>
            </a:r>
            <a:r>
              <a:rPr lang="cs-CZ" dirty="0" smtClean="0">
                <a:solidFill>
                  <a:srgbClr val="FFFF00"/>
                </a:solidFill>
              </a:rPr>
              <a:t>žlutá</a:t>
            </a:r>
            <a:r>
              <a:rPr lang="cs-CZ" dirty="0" smtClean="0"/>
              <a:t> </a:t>
            </a:r>
            <a:endParaRPr lang="en-US" dirty="0"/>
          </a:p>
        </p:txBody>
      </p:sp>
      <p:cxnSp>
        <p:nvCxnSpPr>
          <p:cNvPr id="18" name="Přímá spojovací šipka 17"/>
          <p:cNvCxnSpPr/>
          <p:nvPr/>
        </p:nvCxnSpPr>
        <p:spPr>
          <a:xfrm flipH="1">
            <a:off x="2438400" y="3276600"/>
            <a:ext cx="76200" cy="6858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>
            <a:off x="2971800" y="3200400"/>
            <a:ext cx="3657600" cy="9144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flipH="1">
            <a:off x="4876800" y="3276600"/>
            <a:ext cx="76200" cy="6858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>
            <a:off x="5334000" y="3200400"/>
            <a:ext cx="1752600" cy="7620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 flipH="1">
            <a:off x="5715000" y="3276600"/>
            <a:ext cx="1219200" cy="9906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 flipH="1">
            <a:off x="3124200" y="3200400"/>
            <a:ext cx="3581400" cy="838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Terciární barvy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Vznikají smícháním primární a sekundární barvy</a:t>
            </a:r>
          </a:p>
          <a:p>
            <a:pPr>
              <a:buNone/>
            </a:pPr>
            <a:endParaRPr lang="en-US" dirty="0"/>
          </a:p>
        </p:txBody>
      </p:sp>
      <p:sp>
        <p:nvSpPr>
          <p:cNvPr id="4" name="Elipsa 3"/>
          <p:cNvSpPr/>
          <p:nvPr/>
        </p:nvSpPr>
        <p:spPr>
          <a:xfrm>
            <a:off x="1219200" y="2514600"/>
            <a:ext cx="762000" cy="762000"/>
          </a:xfrm>
          <a:prstGeom prst="ellipse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Elipsa 4"/>
          <p:cNvSpPr/>
          <p:nvPr/>
        </p:nvSpPr>
        <p:spPr>
          <a:xfrm>
            <a:off x="1219200" y="5562600"/>
            <a:ext cx="762000" cy="762000"/>
          </a:xfrm>
          <a:prstGeom prst="ellipse">
            <a:avLst/>
          </a:prstGeom>
          <a:solidFill>
            <a:srgbClr val="00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Elipsa 5"/>
          <p:cNvSpPr/>
          <p:nvPr/>
        </p:nvSpPr>
        <p:spPr>
          <a:xfrm>
            <a:off x="1219200" y="4038600"/>
            <a:ext cx="762000" cy="762000"/>
          </a:xfrm>
          <a:prstGeom prst="ellipse">
            <a:avLst/>
          </a:prstGeom>
          <a:solidFill>
            <a:srgbClr val="FF33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Elipsa 6"/>
          <p:cNvSpPr/>
          <p:nvPr/>
        </p:nvSpPr>
        <p:spPr>
          <a:xfrm>
            <a:off x="4800600" y="5638800"/>
            <a:ext cx="762000" cy="762000"/>
          </a:xfrm>
          <a:prstGeom prst="ellipse">
            <a:avLst/>
          </a:prstGeom>
          <a:solidFill>
            <a:srgbClr val="CC00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4800600" y="4114800"/>
            <a:ext cx="762000" cy="762000"/>
          </a:xfrm>
          <a:prstGeom prst="ellipse">
            <a:avLst/>
          </a:prstGeom>
          <a:solidFill>
            <a:srgbClr val="3333C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Elipsa 8"/>
          <p:cNvSpPr/>
          <p:nvPr/>
        </p:nvSpPr>
        <p:spPr>
          <a:xfrm>
            <a:off x="4800600" y="2514600"/>
            <a:ext cx="762000" cy="762000"/>
          </a:xfrm>
          <a:prstGeom prst="ellipse">
            <a:avLst/>
          </a:prstGeom>
          <a:solidFill>
            <a:srgbClr val="00CC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Elipsa 9"/>
          <p:cNvSpPr/>
          <p:nvPr/>
        </p:nvSpPr>
        <p:spPr>
          <a:xfrm>
            <a:off x="2819400" y="2667000"/>
            <a:ext cx="457200" cy="457200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Elipsa 10"/>
          <p:cNvSpPr/>
          <p:nvPr/>
        </p:nvSpPr>
        <p:spPr>
          <a:xfrm>
            <a:off x="3581400" y="5791200"/>
            <a:ext cx="457200" cy="457200"/>
          </a:xfrm>
          <a:prstGeom prst="ellipse">
            <a:avLst/>
          </a:prstGeom>
          <a:solidFill>
            <a:srgbClr val="00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Elipsa 11"/>
          <p:cNvSpPr/>
          <p:nvPr/>
        </p:nvSpPr>
        <p:spPr>
          <a:xfrm>
            <a:off x="2819400" y="5791200"/>
            <a:ext cx="457200" cy="457200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Elipsa 12"/>
          <p:cNvSpPr/>
          <p:nvPr/>
        </p:nvSpPr>
        <p:spPr>
          <a:xfrm>
            <a:off x="3581400" y="4191000"/>
            <a:ext cx="457200" cy="457200"/>
          </a:xfrm>
          <a:prstGeom prst="ellipse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Elipsa 13"/>
          <p:cNvSpPr/>
          <p:nvPr/>
        </p:nvSpPr>
        <p:spPr>
          <a:xfrm>
            <a:off x="2819400" y="4191000"/>
            <a:ext cx="457200" cy="457200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Elipsa 14"/>
          <p:cNvSpPr/>
          <p:nvPr/>
        </p:nvSpPr>
        <p:spPr>
          <a:xfrm>
            <a:off x="3581400" y="2667000"/>
            <a:ext cx="457200" cy="457200"/>
          </a:xfrm>
          <a:prstGeom prst="ellipse">
            <a:avLst/>
          </a:prstGeom>
          <a:solidFill>
            <a:srgbClr val="FF66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Elipsa 15"/>
          <p:cNvSpPr/>
          <p:nvPr/>
        </p:nvSpPr>
        <p:spPr>
          <a:xfrm>
            <a:off x="7391400" y="5791200"/>
            <a:ext cx="457200" cy="457200"/>
          </a:xfrm>
          <a:prstGeom prst="ellipse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Elipsa 16"/>
          <p:cNvSpPr/>
          <p:nvPr/>
        </p:nvSpPr>
        <p:spPr>
          <a:xfrm>
            <a:off x="6629400" y="5791200"/>
            <a:ext cx="457200" cy="457200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Elipsa 17"/>
          <p:cNvSpPr/>
          <p:nvPr/>
        </p:nvSpPr>
        <p:spPr>
          <a:xfrm>
            <a:off x="7391400" y="4191000"/>
            <a:ext cx="457200" cy="457200"/>
          </a:xfrm>
          <a:prstGeom prst="ellipse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Elipsa 18"/>
          <p:cNvSpPr/>
          <p:nvPr/>
        </p:nvSpPr>
        <p:spPr>
          <a:xfrm>
            <a:off x="6629400" y="4191000"/>
            <a:ext cx="457200" cy="457200"/>
          </a:xfrm>
          <a:prstGeom prst="ellipse">
            <a:avLst/>
          </a:prstGeom>
          <a:solidFill>
            <a:srgbClr val="00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Elipsa 19"/>
          <p:cNvSpPr/>
          <p:nvPr/>
        </p:nvSpPr>
        <p:spPr>
          <a:xfrm>
            <a:off x="7391400" y="2590800"/>
            <a:ext cx="457200" cy="457200"/>
          </a:xfrm>
          <a:prstGeom prst="ellipse">
            <a:avLst/>
          </a:prstGeom>
          <a:solidFill>
            <a:srgbClr val="00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Elipsa 20"/>
          <p:cNvSpPr/>
          <p:nvPr/>
        </p:nvSpPr>
        <p:spPr>
          <a:xfrm>
            <a:off x="6629400" y="2590800"/>
            <a:ext cx="457200" cy="457200"/>
          </a:xfrm>
          <a:prstGeom prst="ellipse">
            <a:avLst/>
          </a:prstGeom>
          <a:solidFill>
            <a:srgbClr val="0000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TextovéPole 21"/>
          <p:cNvSpPr txBox="1"/>
          <p:nvPr/>
        </p:nvSpPr>
        <p:spPr>
          <a:xfrm>
            <a:off x="4724400" y="5029200"/>
            <a:ext cx="3429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rgbClr val="3333CC"/>
                </a:solidFill>
              </a:rPr>
              <a:t>MODROFIALOVÁ</a:t>
            </a:r>
            <a:r>
              <a:rPr lang="cs-CZ" sz="1600" dirty="0" smtClean="0"/>
              <a:t> = </a:t>
            </a:r>
            <a:r>
              <a:rPr lang="cs-CZ" sz="1600" dirty="0" smtClean="0">
                <a:solidFill>
                  <a:srgbClr val="000099"/>
                </a:solidFill>
              </a:rPr>
              <a:t>modrá</a:t>
            </a:r>
            <a:r>
              <a:rPr lang="cs-CZ" sz="1600" dirty="0" smtClean="0"/>
              <a:t> + </a:t>
            </a:r>
            <a:r>
              <a:rPr lang="cs-CZ" sz="1600" dirty="0" smtClean="0">
                <a:solidFill>
                  <a:srgbClr val="7030A0"/>
                </a:solidFill>
              </a:rPr>
              <a:t>fialová</a:t>
            </a:r>
            <a:endParaRPr lang="en-US" sz="1600" dirty="0">
              <a:solidFill>
                <a:srgbClr val="7030A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724400" y="6400800"/>
            <a:ext cx="37338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rgbClr val="CC0066"/>
                </a:solidFill>
              </a:rPr>
              <a:t>ČERVENOFIALOVÁ</a:t>
            </a:r>
            <a:r>
              <a:rPr lang="cs-CZ" sz="1600" dirty="0" smtClean="0"/>
              <a:t> = </a:t>
            </a:r>
            <a:r>
              <a:rPr lang="cs-CZ" sz="1600" dirty="0" smtClean="0">
                <a:solidFill>
                  <a:srgbClr val="FF0000"/>
                </a:solidFill>
              </a:rPr>
              <a:t>červená</a:t>
            </a:r>
            <a:r>
              <a:rPr lang="cs-CZ" sz="1600" dirty="0" smtClean="0"/>
              <a:t> + </a:t>
            </a:r>
            <a:r>
              <a:rPr lang="cs-CZ" sz="1600" dirty="0" smtClean="0">
                <a:solidFill>
                  <a:srgbClr val="7030A0"/>
                </a:solidFill>
              </a:rPr>
              <a:t>fialová</a:t>
            </a:r>
            <a:endParaRPr lang="en-US" sz="1600" dirty="0">
              <a:solidFill>
                <a:srgbClr val="7030A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724400" y="3505200"/>
            <a:ext cx="3429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rgbClr val="00CC66"/>
                </a:solidFill>
              </a:rPr>
              <a:t>MODROZELENÁ</a:t>
            </a:r>
            <a:r>
              <a:rPr lang="cs-CZ" sz="1600" dirty="0" smtClean="0"/>
              <a:t> = </a:t>
            </a:r>
            <a:r>
              <a:rPr lang="cs-CZ" sz="1600" dirty="0" smtClean="0">
                <a:solidFill>
                  <a:srgbClr val="000099"/>
                </a:solidFill>
              </a:rPr>
              <a:t>modrá</a:t>
            </a:r>
            <a:r>
              <a:rPr lang="cs-CZ" sz="1600" dirty="0" smtClean="0"/>
              <a:t> + </a:t>
            </a:r>
            <a:r>
              <a:rPr lang="cs-CZ" sz="1600" dirty="0" smtClean="0">
                <a:solidFill>
                  <a:srgbClr val="009900"/>
                </a:solidFill>
              </a:rPr>
              <a:t>zelená</a:t>
            </a:r>
            <a:endParaRPr lang="en-US" sz="1600" dirty="0">
              <a:solidFill>
                <a:srgbClr val="0099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62000" y="3505200"/>
            <a:ext cx="3810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rgbClr val="FFC000"/>
                </a:solidFill>
              </a:rPr>
              <a:t>ŽLUTOORANŽOVÁ</a:t>
            </a:r>
            <a:r>
              <a:rPr lang="cs-CZ" sz="1600" dirty="0" smtClean="0"/>
              <a:t> = </a:t>
            </a:r>
            <a:r>
              <a:rPr lang="cs-CZ" sz="1600" dirty="0" smtClean="0">
                <a:solidFill>
                  <a:srgbClr val="FFFF00"/>
                </a:solidFill>
              </a:rPr>
              <a:t>žlutá</a:t>
            </a:r>
            <a:r>
              <a:rPr lang="cs-CZ" sz="1600" dirty="0" smtClean="0"/>
              <a:t> + </a:t>
            </a:r>
            <a:r>
              <a:rPr lang="cs-CZ" sz="1600" dirty="0" smtClean="0">
                <a:solidFill>
                  <a:srgbClr val="FF6600"/>
                </a:solidFill>
              </a:rPr>
              <a:t>oranžová</a:t>
            </a:r>
            <a:endParaRPr lang="en-US" sz="1600" dirty="0">
              <a:solidFill>
                <a:srgbClr val="FF66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09600" y="5029200"/>
            <a:ext cx="4191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rgbClr val="FF3300"/>
                </a:solidFill>
              </a:rPr>
              <a:t>ČERVENOORANŽOVÁ</a:t>
            </a:r>
            <a:r>
              <a:rPr lang="cs-CZ" sz="1600" dirty="0" smtClean="0"/>
              <a:t> = </a:t>
            </a:r>
            <a:r>
              <a:rPr lang="cs-CZ" sz="1600" dirty="0" smtClean="0">
                <a:solidFill>
                  <a:srgbClr val="FF0000"/>
                </a:solidFill>
              </a:rPr>
              <a:t>červená</a:t>
            </a:r>
            <a:r>
              <a:rPr lang="cs-CZ" sz="1600" dirty="0" smtClean="0"/>
              <a:t> + </a:t>
            </a:r>
            <a:r>
              <a:rPr lang="cs-CZ" sz="1600" dirty="0" smtClean="0">
                <a:solidFill>
                  <a:srgbClr val="FF6600"/>
                </a:solidFill>
              </a:rPr>
              <a:t>oranžová</a:t>
            </a:r>
            <a:endParaRPr lang="en-US" sz="1600" dirty="0">
              <a:solidFill>
                <a:srgbClr val="FF66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066800" y="6400800"/>
            <a:ext cx="3810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rgbClr val="00FF00"/>
                </a:solidFill>
              </a:rPr>
              <a:t>ŽLUTOZELENÁ</a:t>
            </a:r>
            <a:r>
              <a:rPr lang="cs-CZ" sz="1600" dirty="0" smtClean="0"/>
              <a:t> = </a:t>
            </a:r>
            <a:r>
              <a:rPr lang="cs-CZ" sz="1600" dirty="0" smtClean="0">
                <a:solidFill>
                  <a:srgbClr val="FFFF00"/>
                </a:solidFill>
              </a:rPr>
              <a:t>žlutá</a:t>
            </a:r>
            <a:r>
              <a:rPr lang="cs-CZ" sz="1600" dirty="0" smtClean="0"/>
              <a:t> + </a:t>
            </a:r>
            <a:r>
              <a:rPr lang="cs-CZ" sz="1600" dirty="0" smtClean="0">
                <a:solidFill>
                  <a:srgbClr val="009900"/>
                </a:solidFill>
              </a:rPr>
              <a:t>zelená</a:t>
            </a:r>
            <a:endParaRPr lang="en-US" sz="1600" dirty="0">
              <a:solidFill>
                <a:srgbClr val="009900"/>
              </a:solidFill>
            </a:endParaRPr>
          </a:p>
        </p:txBody>
      </p:sp>
      <p:sp>
        <p:nvSpPr>
          <p:cNvPr id="34" name="Šipka doleva 33"/>
          <p:cNvSpPr/>
          <p:nvPr/>
        </p:nvSpPr>
        <p:spPr>
          <a:xfrm>
            <a:off x="2133600" y="2895600"/>
            <a:ext cx="381000" cy="762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Šipka doleva 34"/>
          <p:cNvSpPr/>
          <p:nvPr/>
        </p:nvSpPr>
        <p:spPr>
          <a:xfrm>
            <a:off x="2209800" y="5943600"/>
            <a:ext cx="381000" cy="762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Šipka doleva 35"/>
          <p:cNvSpPr/>
          <p:nvPr/>
        </p:nvSpPr>
        <p:spPr>
          <a:xfrm>
            <a:off x="2209800" y="4419600"/>
            <a:ext cx="381000" cy="762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Šipka doleva 36"/>
          <p:cNvSpPr/>
          <p:nvPr/>
        </p:nvSpPr>
        <p:spPr>
          <a:xfrm>
            <a:off x="5867400" y="6019800"/>
            <a:ext cx="381000" cy="762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Šipka doleva 37"/>
          <p:cNvSpPr/>
          <p:nvPr/>
        </p:nvSpPr>
        <p:spPr>
          <a:xfrm>
            <a:off x="5867400" y="4419600"/>
            <a:ext cx="381000" cy="762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Šipka doleva 38"/>
          <p:cNvSpPr/>
          <p:nvPr/>
        </p:nvSpPr>
        <p:spPr>
          <a:xfrm>
            <a:off x="5867400" y="2819400"/>
            <a:ext cx="381000" cy="762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Plus 40"/>
          <p:cNvSpPr/>
          <p:nvPr/>
        </p:nvSpPr>
        <p:spPr>
          <a:xfrm>
            <a:off x="3352800" y="2819400"/>
            <a:ext cx="152400" cy="15240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Plus 41"/>
          <p:cNvSpPr/>
          <p:nvPr/>
        </p:nvSpPr>
        <p:spPr>
          <a:xfrm>
            <a:off x="3352800" y="5943600"/>
            <a:ext cx="152400" cy="15240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Plus 42"/>
          <p:cNvSpPr/>
          <p:nvPr/>
        </p:nvSpPr>
        <p:spPr>
          <a:xfrm>
            <a:off x="3352800" y="4343400"/>
            <a:ext cx="152400" cy="15240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Plus 43"/>
          <p:cNvSpPr/>
          <p:nvPr/>
        </p:nvSpPr>
        <p:spPr>
          <a:xfrm>
            <a:off x="7162800" y="5943600"/>
            <a:ext cx="152400" cy="15240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Plus 44"/>
          <p:cNvSpPr/>
          <p:nvPr/>
        </p:nvSpPr>
        <p:spPr>
          <a:xfrm>
            <a:off x="7162800" y="4343400"/>
            <a:ext cx="152400" cy="15240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Plus 45"/>
          <p:cNvSpPr/>
          <p:nvPr/>
        </p:nvSpPr>
        <p:spPr>
          <a:xfrm>
            <a:off x="7162800" y="2743200"/>
            <a:ext cx="152400" cy="152400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Úkol pro tebe: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Vyzkoušej si míchání sekundárních a terciárních barev.</a:t>
            </a:r>
          </a:p>
          <a:p>
            <a:r>
              <a:rPr lang="cs-CZ" dirty="0" smtClean="0"/>
              <a:t>Budeš potřebovat temperové barvy (červenou, modrou a žlutou), paletu, karton, tužku, štětec, nůžky, kelímek na vodu a dobrou náladu.</a:t>
            </a:r>
            <a:endParaRPr lang="en-US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Postup: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Nejprve si dvanáctkrát obkresli tužkou obrys své ruky na bílý karton.</a:t>
            </a:r>
          </a:p>
          <a:p>
            <a:r>
              <a:rPr lang="cs-CZ" dirty="0" smtClean="0"/>
              <a:t>Všech dvanáct </a:t>
            </a:r>
            <a:r>
              <a:rPr lang="cs-CZ" dirty="0" err="1" smtClean="0"/>
              <a:t>ruk</a:t>
            </a:r>
            <a:r>
              <a:rPr lang="cs-CZ" dirty="0" smtClean="0"/>
              <a:t> vystřihni.</a:t>
            </a:r>
          </a:p>
          <a:p>
            <a:r>
              <a:rPr lang="cs-CZ" dirty="0" smtClean="0"/>
              <a:t>Na paletu si připrav přibližně stejné množství červené, modré i žluté tempery.</a:t>
            </a:r>
          </a:p>
          <a:p>
            <a:r>
              <a:rPr lang="cs-CZ" dirty="0" smtClean="0"/>
              <a:t>Vybarvi jednu vystřiženou ruku modře, jednu červeně a jednu žlutě.</a:t>
            </a:r>
            <a:endParaRPr lang="en-US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435608" y="685800"/>
            <a:ext cx="7498080" cy="5562600"/>
          </a:xfrm>
        </p:spPr>
        <p:txBody>
          <a:bodyPr/>
          <a:lstStyle/>
          <a:p>
            <a:r>
              <a:rPr lang="cs-CZ" dirty="0" smtClean="0"/>
              <a:t>Na paletě smíchej stejné množství modré a červené tempery, získáš fialovou barvu. Tou vybarvi další ruku.</a:t>
            </a:r>
          </a:p>
          <a:p>
            <a:r>
              <a:rPr lang="cs-CZ" dirty="0" smtClean="0"/>
              <a:t>Postup opakuj tak, abys získal oranžovou a zelenou barvu. Vybarvi další dvě ruce.</a:t>
            </a:r>
            <a:endParaRPr lang="en-US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457200"/>
            <a:ext cx="7498080" cy="5791200"/>
          </a:xfrm>
        </p:spPr>
        <p:txBody>
          <a:bodyPr/>
          <a:lstStyle/>
          <a:p>
            <a:r>
              <a:rPr lang="cs-CZ" dirty="0" smtClean="0"/>
              <a:t>Nyní budeš míchat terciární barvy. Postupně vybarvi zbývajících šest </a:t>
            </a:r>
            <a:r>
              <a:rPr lang="cs-CZ" dirty="0" err="1" smtClean="0"/>
              <a:t>ruk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pro celou třídu:</a:t>
            </a:r>
            <a:endParaRPr lang="en-US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Shromážděte všechny vybarvené ručičky. </a:t>
            </a:r>
          </a:p>
          <a:p>
            <a:pPr algn="just"/>
            <a:r>
              <a:rPr lang="cs-CZ" dirty="0" smtClean="0"/>
              <a:t>Na velký papír – nejlépe formátu A0 -nalepte nebo nakreslete velkého </a:t>
            </a:r>
            <a:r>
              <a:rPr lang="cs-CZ" dirty="0" err="1" smtClean="0"/>
              <a:t>smajlíka</a:t>
            </a:r>
            <a:r>
              <a:rPr lang="cs-CZ" dirty="0" smtClean="0"/>
              <a:t>.</a:t>
            </a:r>
          </a:p>
          <a:p>
            <a:pPr algn="just"/>
            <a:r>
              <a:rPr lang="cs-CZ" dirty="0" smtClean="0"/>
              <a:t>Třiďte společně vybarvené ruce podle barev a nalepte je kolem </a:t>
            </a:r>
            <a:r>
              <a:rPr lang="cs-CZ" dirty="0" err="1" smtClean="0"/>
              <a:t>smajlíka</a:t>
            </a:r>
            <a:r>
              <a:rPr lang="cs-CZ" dirty="0" smtClean="0"/>
              <a:t> tak, aby odpovídaly schématu barevného kruhu.</a:t>
            </a:r>
            <a:endParaRPr lang="en-US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2028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1500" y="457200"/>
            <a:ext cx="8001000" cy="600074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62000" y="6553200"/>
            <a:ext cx="25146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vlastní foto</a:t>
            </a:r>
            <a:endParaRPr lang="cs-CZ" sz="1000" dirty="0"/>
          </a:p>
        </p:txBody>
      </p:sp>
    </p:spTree>
  </p:cSld>
  <p:clrMapOvr>
    <a:masterClrMapping/>
  </p:clrMapOvr>
  <p:transition spd="slow">
    <p:dissolve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229</TotalTime>
  <Words>418</Words>
  <Application>Microsoft Office PowerPoint</Application>
  <PresentationFormat>Předvádění na obrazovce (4:3)</PresentationFormat>
  <Paragraphs>79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Slunovrat</vt:lpstr>
      <vt:lpstr>Snímek 1</vt:lpstr>
      <vt:lpstr>Výtvarná výchova</vt:lpstr>
      <vt:lpstr>http://openphoto.net/volumes/sizes/sarabbit/24420/2.jpg</vt:lpstr>
      <vt:lpstr>Vnímání barev</vt:lpstr>
      <vt:lpstr>Barevný kruh</vt:lpstr>
      <vt:lpstr>Primární barvy</vt:lpstr>
      <vt:lpstr>Sekundární barvy</vt:lpstr>
      <vt:lpstr>Terciární barvy</vt:lpstr>
      <vt:lpstr>Úkol pro tebe:</vt:lpstr>
      <vt:lpstr>Postup:</vt:lpstr>
      <vt:lpstr>Snímek 11</vt:lpstr>
      <vt:lpstr>Snímek 12</vt:lpstr>
      <vt:lpstr>Úkol pro celou třídu: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Výtvarná výchova</dc:title>
  <dc:creator>Veronika a Petr</dc:creator>
  <cp:lastModifiedBy>ŠIC</cp:lastModifiedBy>
  <cp:revision>15</cp:revision>
  <dcterms:created xsi:type="dcterms:W3CDTF">2012-10-16T15:00:59Z</dcterms:created>
  <dcterms:modified xsi:type="dcterms:W3CDTF">2012-11-16T06:57:32Z</dcterms:modified>
</cp:coreProperties>
</file>