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9" r:id="rId4"/>
    <p:sldId id="260" r:id="rId5"/>
    <p:sldId id="258" r:id="rId6"/>
    <p:sldId id="261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7F7F"/>
    <a:srgbClr val="950105"/>
    <a:srgbClr val="470601"/>
    <a:srgbClr val="800000"/>
    <a:srgbClr val="EF0319"/>
    <a:srgbClr val="F12717"/>
    <a:srgbClr val="FF5050"/>
    <a:srgbClr val="33CC33"/>
    <a:srgbClr val="06B206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noFill/>
            </a:ln>
            <a:effectLst>
              <a:softEdge rad="31750"/>
            </a:effectLst>
          </c:spPr>
          <c:dPt>
            <c:idx val="0"/>
            <c:spPr>
              <a:solidFill>
                <a:srgbClr val="FF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"/>
            <c:spPr>
              <a:solidFill>
                <a:srgbClr val="FF66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2"/>
            <c:spPr>
              <a:solidFill>
                <a:srgbClr val="FF33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3"/>
            <c:spPr>
              <a:solidFill>
                <a:srgbClr val="FF00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4"/>
            <c:spPr>
              <a:solidFill>
                <a:srgbClr val="CC0066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5"/>
            <c:spPr>
              <a:solidFill>
                <a:srgbClr val="99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6"/>
            <c:spPr>
              <a:solidFill>
                <a:srgbClr val="6600FF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7"/>
            <c:spPr>
              <a:solidFill>
                <a:srgbClr val="00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8"/>
            <c:spPr>
              <a:solidFill>
                <a:srgbClr val="00CC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9"/>
            <c:spPr>
              <a:solidFill>
                <a:srgbClr val="00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0"/>
            <c:spPr>
              <a:solidFill>
                <a:srgbClr val="00FF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1"/>
            <c:spPr>
              <a:solidFill>
                <a:srgbClr val="FFFF00"/>
              </a:solidFill>
              <a:ln>
                <a:noFill/>
              </a:ln>
              <a:effectLst>
                <a:softEdge rad="31750"/>
              </a:effectLst>
            </c:spPr>
          </c:dPt>
          <c:cat>
            <c:strRef>
              <c:f>List1!$A$2:$A$13</c:f>
              <c:strCache>
                <c:ptCount val="12"/>
                <c:pt idx="0">
                  <c:v>ŽLUTÁ</c:v>
                </c:pt>
                <c:pt idx="1">
                  <c:v>ŽLUTOORANŽOVÁ</c:v>
                </c:pt>
                <c:pt idx="2">
                  <c:v>ORANŽOVÁ</c:v>
                </c:pt>
                <c:pt idx="3">
                  <c:v>ČERVENOORANŽOVÁ</c:v>
                </c:pt>
                <c:pt idx="4">
                  <c:v>ČERVENÁ</c:v>
                </c:pt>
                <c:pt idx="5">
                  <c:v>ČERVENOFIALOVÁ</c:v>
                </c:pt>
                <c:pt idx="6">
                  <c:v>FIALOVÁ</c:v>
                </c:pt>
                <c:pt idx="7">
                  <c:v>MODROFIALOVÁ</c:v>
                </c:pt>
                <c:pt idx="8">
                  <c:v>MODRÁ</c:v>
                </c:pt>
                <c:pt idx="9">
                  <c:v>MODROZELENÁ</c:v>
                </c:pt>
                <c:pt idx="10">
                  <c:v>ZELENÁ</c:v>
                </c:pt>
                <c:pt idx="11">
                  <c:v>ŽLUTOZELENÁ</c:v>
                </c:pt>
              </c:strCache>
            </c:strRef>
          </c:cat>
          <c:val>
            <c:numRef>
              <c:f>List1!$B$2:$B$13</c:f>
              <c:numCache>
                <c:formatCode>General</c:formatCode>
                <c:ptCount val="12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  <c:pt idx="10">
                  <c:v>2</c:v>
                </c:pt>
                <c:pt idx="11">
                  <c:v>2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773CF62-9915-4DB5-A37F-9F01FE49571E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4BB4370-DB33-4838-BE49-6084E2E2AB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2/RAL_K5_F%C3%A4cher_RGB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Tónování barev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VY_32_INOVACE_4_12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21.9.2012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Míchání odstínů barev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o tónování barev.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Tónování barev</a:t>
            </a:r>
          </a:p>
          <a:p>
            <a:r>
              <a:rPr lang="cs-CZ" dirty="0" smtClean="0"/>
              <a:t>Puzzle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Jsou zelené ?</a:t>
            </a:r>
            <a:endParaRPr lang="en-US" dirty="0"/>
          </a:p>
        </p:txBody>
      </p:sp>
      <p:sp>
        <p:nvSpPr>
          <p:cNvPr id="4" name="Vlna 3"/>
          <p:cNvSpPr/>
          <p:nvPr/>
        </p:nvSpPr>
        <p:spPr>
          <a:xfrm>
            <a:off x="4038600" y="2743200"/>
            <a:ext cx="1828800" cy="1295400"/>
          </a:xfrm>
          <a:prstGeom prst="wave">
            <a:avLst/>
          </a:prstGeom>
          <a:solidFill>
            <a:srgbClr val="00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Vlna 5"/>
          <p:cNvSpPr/>
          <p:nvPr/>
        </p:nvSpPr>
        <p:spPr>
          <a:xfrm>
            <a:off x="1752600" y="3810000"/>
            <a:ext cx="1828800" cy="1295400"/>
          </a:xfrm>
          <a:prstGeom prst="wave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Vlna 6"/>
          <p:cNvSpPr/>
          <p:nvPr/>
        </p:nvSpPr>
        <p:spPr>
          <a:xfrm>
            <a:off x="1752600" y="1676400"/>
            <a:ext cx="1828800" cy="1295400"/>
          </a:xfrm>
          <a:prstGeom prst="wav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Vlna 7"/>
          <p:cNvSpPr/>
          <p:nvPr/>
        </p:nvSpPr>
        <p:spPr>
          <a:xfrm>
            <a:off x="4038600" y="5105400"/>
            <a:ext cx="1828800" cy="1295400"/>
          </a:xfrm>
          <a:prstGeom prst="wave">
            <a:avLst/>
          </a:prstGeom>
          <a:solidFill>
            <a:srgbClr val="06B20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Vlna 8"/>
          <p:cNvSpPr/>
          <p:nvPr/>
        </p:nvSpPr>
        <p:spPr>
          <a:xfrm>
            <a:off x="6248400" y="3962400"/>
            <a:ext cx="1828800" cy="1295400"/>
          </a:xfrm>
          <a:prstGeom prst="wave">
            <a:avLst/>
          </a:prstGeom>
          <a:solidFill>
            <a:srgbClr val="33CC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Vlna 9"/>
          <p:cNvSpPr/>
          <p:nvPr/>
        </p:nvSpPr>
        <p:spPr>
          <a:xfrm>
            <a:off x="6248400" y="1600200"/>
            <a:ext cx="1828800" cy="1295400"/>
          </a:xfrm>
          <a:prstGeom prst="wav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Jsou červená?</a:t>
            </a:r>
            <a:endParaRPr lang="en-US" dirty="0"/>
          </a:p>
        </p:txBody>
      </p:sp>
      <p:sp>
        <p:nvSpPr>
          <p:cNvPr id="4" name="Srdce 3"/>
          <p:cNvSpPr/>
          <p:nvPr/>
        </p:nvSpPr>
        <p:spPr>
          <a:xfrm rot="995872">
            <a:off x="2438400" y="1371600"/>
            <a:ext cx="1828800" cy="1524000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rdce 4"/>
          <p:cNvSpPr/>
          <p:nvPr/>
        </p:nvSpPr>
        <p:spPr>
          <a:xfrm>
            <a:off x="1219200" y="3276600"/>
            <a:ext cx="1828800" cy="1524000"/>
          </a:xfrm>
          <a:prstGeom prst="heart">
            <a:avLst/>
          </a:prstGeom>
          <a:solidFill>
            <a:srgbClr val="EF03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rdce 5"/>
          <p:cNvSpPr/>
          <p:nvPr/>
        </p:nvSpPr>
        <p:spPr>
          <a:xfrm>
            <a:off x="4724400" y="2438400"/>
            <a:ext cx="1828800" cy="1524000"/>
          </a:xfrm>
          <a:prstGeom prst="heart">
            <a:avLst/>
          </a:prstGeom>
          <a:solidFill>
            <a:srgbClr val="FF5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rdce 6"/>
          <p:cNvSpPr/>
          <p:nvPr/>
        </p:nvSpPr>
        <p:spPr>
          <a:xfrm rot="19843199">
            <a:off x="2438400" y="4724400"/>
            <a:ext cx="1828800" cy="1524000"/>
          </a:xfrm>
          <a:prstGeom prst="heart">
            <a:avLst/>
          </a:prstGeom>
          <a:solidFill>
            <a:srgbClr val="F1271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rdce 7"/>
          <p:cNvSpPr/>
          <p:nvPr/>
        </p:nvSpPr>
        <p:spPr>
          <a:xfrm rot="2223694">
            <a:off x="5867400" y="4114800"/>
            <a:ext cx="1828800" cy="1524000"/>
          </a:xfrm>
          <a:prstGeom prst="hear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rdce 8"/>
          <p:cNvSpPr/>
          <p:nvPr/>
        </p:nvSpPr>
        <p:spPr>
          <a:xfrm rot="20004825">
            <a:off x="6096000" y="914400"/>
            <a:ext cx="1828800" cy="1524000"/>
          </a:xfrm>
          <a:prstGeom prst="hear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1371600" y="2133600"/>
          <a:ext cx="3581400" cy="3505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71800" y="1447800"/>
            <a:ext cx="16002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Barevný kruh</a:t>
            </a:r>
            <a:endParaRPr lang="en-US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876800" y="2438400"/>
            <a:ext cx="3980688" cy="3505200"/>
          </a:xfrm>
        </p:spPr>
        <p:txBody>
          <a:bodyPr/>
          <a:lstStyle/>
          <a:p>
            <a:r>
              <a:rPr lang="cs-CZ" dirty="0" smtClean="0"/>
              <a:t>Ze žluté, modré a červené barvy lze mícháním vytvořit dalších devět barev.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Tónování barev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Smícháním barvy s černou či bílou barvou vznikne tmavší nebo světlejší barevný tón.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Elipsa 3"/>
          <p:cNvSpPr/>
          <p:nvPr/>
        </p:nvSpPr>
        <p:spPr>
          <a:xfrm>
            <a:off x="2286000" y="3124200"/>
            <a:ext cx="1143000" cy="1143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6400800" y="2971800"/>
            <a:ext cx="1371600" cy="1371600"/>
          </a:xfrm>
          <a:prstGeom prst="ellipse">
            <a:avLst/>
          </a:prstGeom>
          <a:solidFill>
            <a:srgbClr val="9501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4114800" y="3124200"/>
            <a:ext cx="1143000" cy="11430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6477000" y="4724400"/>
            <a:ext cx="1371600" cy="1371600"/>
          </a:xfrm>
          <a:prstGeom prst="ellipse">
            <a:avLst/>
          </a:prstGeom>
          <a:solidFill>
            <a:srgbClr val="FD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4114800" y="4876800"/>
            <a:ext cx="1143000" cy="1143000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Elipsa 8"/>
          <p:cNvSpPr/>
          <p:nvPr/>
        </p:nvSpPr>
        <p:spPr>
          <a:xfrm>
            <a:off x="2286000" y="4876800"/>
            <a:ext cx="1143000" cy="1143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Plus 9"/>
          <p:cNvSpPr/>
          <p:nvPr/>
        </p:nvSpPr>
        <p:spPr>
          <a:xfrm>
            <a:off x="3657600" y="3505200"/>
            <a:ext cx="228600" cy="2286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Plus 10"/>
          <p:cNvSpPr/>
          <p:nvPr/>
        </p:nvSpPr>
        <p:spPr>
          <a:xfrm>
            <a:off x="3657600" y="5334000"/>
            <a:ext cx="228600" cy="2286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Je rovno 11"/>
          <p:cNvSpPr/>
          <p:nvPr/>
        </p:nvSpPr>
        <p:spPr>
          <a:xfrm>
            <a:off x="5638800" y="3505200"/>
            <a:ext cx="304800" cy="3048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5638800" y="5334000"/>
            <a:ext cx="304800" cy="3048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00600" y="6019800"/>
            <a:ext cx="3898392" cy="533400"/>
          </a:xfrm>
        </p:spPr>
        <p:txBody>
          <a:bodyPr>
            <a:normAutofit/>
          </a:bodyPr>
          <a:lstStyle/>
          <a:p>
            <a:r>
              <a:rPr lang="en-US" sz="1000" dirty="0" smtClean="0"/>
              <a:t>http://cs.wikipedia.org/wiki/Soubor:RAL_K5_F%C3%A4cher_RGB.jpg</a:t>
            </a:r>
            <a:endParaRPr lang="en-US" sz="1000" dirty="0"/>
          </a:p>
        </p:txBody>
      </p:sp>
      <p:pic>
        <p:nvPicPr>
          <p:cNvPr id="20482" name="Picture 2" descr="Soubor:RAL K5 Fächer RG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0975" y="304800"/>
            <a:ext cx="5153025" cy="570547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66800" y="1600200"/>
            <a:ext cx="3810000" cy="3505200"/>
          </a:xfrm>
        </p:spPr>
        <p:txBody>
          <a:bodyPr/>
          <a:lstStyle/>
          <a:p>
            <a:r>
              <a:rPr lang="cs-CZ" dirty="0" smtClean="0"/>
              <a:t>Pro označování jednotlivých tónů se používá mezinárodně uznávaný systém, tzv. RAL.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24000" y="6019800"/>
            <a:ext cx="4648200" cy="381000"/>
          </a:xfrm>
        </p:spPr>
        <p:txBody>
          <a:bodyPr>
            <a:noAutofit/>
          </a:bodyPr>
          <a:lstStyle/>
          <a:p>
            <a:r>
              <a:rPr lang="en-US" sz="1000" dirty="0" smtClean="0"/>
              <a:t>http://www.stavebnictvi3000.cz/clanky/nechte-proudit-predstavy-s-barvami-primalex/</a:t>
            </a:r>
            <a:endParaRPr lang="en-US" sz="1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34000" y="762000"/>
            <a:ext cx="3352800" cy="48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Běžně jej používají výrobci barev určených k malování pokojů, fasádních barev, natírání nejrůznějších předmětů.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1026" name="Picture 2" descr="http://www.stavebnictvi3000.cz/obr/clanky2/2007/05_primalex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457200"/>
            <a:ext cx="3389345" cy="55359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světlé i tmavé tóny své oblíbené barvy.</a:t>
            </a:r>
          </a:p>
          <a:p>
            <a:r>
              <a:rPr lang="cs-CZ" dirty="0" smtClean="0"/>
              <a:t>Budeš potřebovat temperové barvy, paletu, karton, tužku, štětec, nůžky, kelímek na vodu a dobrou náladu.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karton obkresli podle šablony tvar puzzle dílku.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3276600" y="3048000"/>
            <a:ext cx="2916000" cy="29160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zpoždění 4"/>
          <p:cNvSpPr/>
          <p:nvPr/>
        </p:nvSpPr>
        <p:spPr>
          <a:xfrm rot="16200000">
            <a:off x="4229100" y="5067300"/>
            <a:ext cx="914400" cy="990600"/>
          </a:xfrm>
          <a:prstGeom prst="flowChartDelay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zpoždění 5"/>
          <p:cNvSpPr/>
          <p:nvPr/>
        </p:nvSpPr>
        <p:spPr>
          <a:xfrm rot="10800000">
            <a:off x="2362200" y="3962400"/>
            <a:ext cx="914400" cy="990600"/>
          </a:xfrm>
          <a:prstGeom prst="flowChartDela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zpoždění 6"/>
          <p:cNvSpPr/>
          <p:nvPr/>
        </p:nvSpPr>
        <p:spPr>
          <a:xfrm>
            <a:off x="6172200" y="3962400"/>
            <a:ext cx="914400" cy="990600"/>
          </a:xfrm>
          <a:prstGeom prst="flowChartDela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zpoždění 7"/>
          <p:cNvSpPr/>
          <p:nvPr/>
        </p:nvSpPr>
        <p:spPr>
          <a:xfrm rot="5400000">
            <a:off x="4229100" y="3009900"/>
            <a:ext cx="914400" cy="990600"/>
          </a:xfrm>
          <a:prstGeom prst="flowChartDelay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paletu si připrav temperu ve své oblíbené barvě. </a:t>
            </a:r>
          </a:p>
          <a:p>
            <a:r>
              <a:rPr lang="cs-CZ" dirty="0" smtClean="0"/>
              <a:t>Barvou namaluj libovolnou křivku přes připravený dílek puzzle.</a:t>
            </a:r>
          </a:p>
          <a:p>
            <a:r>
              <a:rPr lang="cs-CZ" dirty="0" smtClean="0"/>
              <a:t>Do barvy přimíchej trochu bílé tempery a opět namaluj křivku (těsně vedle první křivky).</a:t>
            </a:r>
          </a:p>
          <a:p>
            <a:r>
              <a:rPr lang="cs-CZ" dirty="0" smtClean="0"/>
              <a:t>Postup opakuj dokud nevymaluješ polovinu puzzle dílku.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Vyčisti paletu.</a:t>
            </a:r>
          </a:p>
          <a:p>
            <a:r>
              <a:rPr lang="cs-CZ" dirty="0" smtClean="0"/>
              <a:t>Znovu si připrav temperu své oblíbené barvy.</a:t>
            </a:r>
          </a:p>
          <a:p>
            <a:r>
              <a:rPr lang="cs-CZ" dirty="0" smtClean="0"/>
              <a:t>Postup opakuj přidáváním černé barvy, aby byl celý puzzle dílek vymalovaný.</a:t>
            </a:r>
          </a:p>
          <a:p>
            <a:r>
              <a:rPr lang="cs-CZ" dirty="0" smtClean="0"/>
              <a:t>Dílek vystřihni. Přesně.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pro celou třídu: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Slepte třídní puzzle z jednotlivých dílků.</a:t>
            </a:r>
          </a:p>
          <a:p>
            <a:r>
              <a:rPr lang="cs-CZ" dirty="0" smtClean="0"/>
              <a:t>Pozorujte, jak se mění tóny barev.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24000" y="6324600"/>
            <a:ext cx="3886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A22028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2800" y="609600"/>
            <a:ext cx="7518400" cy="56387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</TotalTime>
  <Words>341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Výtvarná výchova</vt:lpstr>
      <vt:lpstr>Jsou zelené ?</vt:lpstr>
      <vt:lpstr>Jsou červená?</vt:lpstr>
      <vt:lpstr>Barevný kruh</vt:lpstr>
      <vt:lpstr>Tónování barev</vt:lpstr>
      <vt:lpstr>http://cs.wikipedia.org/wiki/Soubor:RAL_K5_F%C3%A4cher_RGB.jpg</vt:lpstr>
      <vt:lpstr>http://www.stavebnictvi3000.cz/clanky/nechte-proudit-predstavy-s-barvami-primalex/</vt:lpstr>
      <vt:lpstr>Úkol pro tebe:</vt:lpstr>
      <vt:lpstr>Snímek 10</vt:lpstr>
      <vt:lpstr>Snímek 11</vt:lpstr>
      <vt:lpstr>Snímek 12</vt:lpstr>
      <vt:lpstr>Úkol pro celou třídu: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ŠIC</cp:lastModifiedBy>
  <cp:revision>10</cp:revision>
  <dcterms:created xsi:type="dcterms:W3CDTF">2012-10-16T18:54:59Z</dcterms:created>
  <dcterms:modified xsi:type="dcterms:W3CDTF">2012-11-16T09:28:43Z</dcterms:modified>
</cp:coreProperties>
</file>