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6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67" r:id="rId14"/>
    <p:sldId id="269" r:id="rId15"/>
    <p:sldId id="286" r:id="rId16"/>
    <p:sldId id="270" r:id="rId17"/>
    <p:sldId id="273" r:id="rId18"/>
    <p:sldId id="274" r:id="rId19"/>
    <p:sldId id="27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dissolve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79AF750-2315-415F-9E09-D9C5BE75F9E0}" type="datetimeFigureOut">
              <a:rPr lang="en-US" smtClean="0"/>
              <a:pPr/>
              <a:t>11/24/2012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A9562D1-0F6D-4640-BFA9-7145546241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ssolve/>
    <p:sndAc>
      <p:stSnd>
        <p:snd r:embed="rId13" name="camera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0/Vyska.pn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//upload.wikimedia.org/wikipedia/commons/5/51/Making_a_linocut.JPG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2/%22Okpogho%22_-_NARA_-_558976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d/d5/Intaglio_printing.pn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//upload.wikimedia.org/wikipedia/commons/7/76/Engraving_tools.JPG" TargetMode="Externa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c/ca/Pepysian_library_engraving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5/59/Litography_negative_stone_and_positive_paper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675765" y="1295400"/>
          <a:ext cx="5792470" cy="889762"/>
        </p:xfrm>
        <a:graphic>
          <a:graphicData uri="http://schemas.openxmlformats.org/drawingml/2006/table">
            <a:tbl>
              <a:tblPr/>
              <a:tblGrid>
                <a:gridCol w="2177415"/>
                <a:gridCol w="3615055"/>
              </a:tblGrid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školy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Základní škola a mateřská škola Libchavy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a číslo projektu</a:t>
                      </a:r>
                      <a:endParaRPr lang="cs-CZ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EU peníze pro ZŠ </a:t>
                      </a:r>
                      <a:r>
                        <a:rPr lang="cs-CZ" sz="1100" b="1" dirty="0" err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Libchavy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CZ.1.07/1.4.00/21.3403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a název klíčové aktivity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1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III/2 Inovace a zkvalitnění výuky prostřednictvím ICT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726459"/>
              </p:ext>
            </p:extLst>
          </p:nvPr>
        </p:nvGraphicFramePr>
        <p:xfrm>
          <a:off x="1219200" y="2362200"/>
          <a:ext cx="6781800" cy="4229554"/>
        </p:xfrm>
        <a:graphic>
          <a:graphicData uri="http://schemas.openxmlformats.org/drawingml/2006/table">
            <a:tbl>
              <a:tblPr/>
              <a:tblGrid>
                <a:gridCol w="1797255"/>
                <a:gridCol w="4984545"/>
              </a:tblGrid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Název materiálu: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3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Grafické techniky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5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Číslo materiálu: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VY_32_INOVACE_4_14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Mgr. Veronika Vaňousová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 smtClean="0">
                          <a:solidFill>
                            <a:schemeClr val="tx1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7.10.2012</a:t>
                      </a:r>
                      <a:endParaRPr lang="cs-CZ" sz="10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Vyučovací předmět: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Výtvarná výchova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Ročník: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6. – 9.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Umění a kultura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Vzdělávací obor: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Výtvarná výchova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Tematický okruh: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Rozvíjení smyslové citlivosti, Uplatňování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subjektivity,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Ověřování komunikačních účinků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7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Prvky vizuálně obrazných vyjádření,  Uspořádání objektů do celků v ploše, Typy a přístupy vizuálně obrazným vyjádřením, Komunikační obsah vizuálně obrazných vyjádření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Potřebný čas pro výuku DUM: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>
                          <a:latin typeface="Calibri"/>
                          <a:ea typeface="Times New Roman"/>
                          <a:cs typeface="Times New Roman"/>
                        </a:rPr>
                        <a:t>15 min prezentace, samostatná práce žáků 75 min</a:t>
                      </a: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11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Anotace / Metodický list: </a:t>
                      </a:r>
                      <a:endParaRPr lang="cs-CZ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Prezentace má sloužit jako motivační úvod k 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výuce 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výtvarné výchovy. Poskytuje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žákům</a:t>
                      </a:r>
                      <a:r>
                        <a:rPr lang="cs-CZ" sz="1000" baseline="0" dirty="0" smtClean="0">
                          <a:latin typeface="Calibri"/>
                          <a:ea typeface="Times New Roman"/>
                          <a:cs typeface="Times New Roman"/>
                        </a:rPr>
                        <a:t> základní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informace o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grafických technikách. </a:t>
                      </a:r>
                      <a:r>
                        <a:rPr lang="cs-CZ" sz="1000" dirty="0">
                          <a:latin typeface="Calibri"/>
                          <a:ea typeface="Times New Roman"/>
                          <a:cs typeface="Times New Roman"/>
                        </a:rPr>
                        <a:t>Součástí prezentace jsou pokyny k samostatné tvůrčí činnosti </a:t>
                      </a:r>
                      <a:r>
                        <a:rPr lang="cs-CZ" sz="1000" dirty="0" smtClean="0">
                          <a:latin typeface="Calibri"/>
                          <a:ea typeface="Times New Roman"/>
                          <a:cs typeface="Times New Roman"/>
                        </a:rPr>
                        <a:t>žáků.</a:t>
                      </a:r>
                      <a:endParaRPr lang="cs-CZ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1058" marR="410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8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228600"/>
            <a:ext cx="4267200" cy="10402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Výtvarná výchova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Grafické techniky</a:t>
            </a:r>
          </a:p>
          <a:p>
            <a:r>
              <a:rPr lang="cs-CZ" dirty="0" smtClean="0"/>
              <a:t>Netradiční tisk</a:t>
            </a: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jeden z druhů výtvarného umění</a:t>
            </a:r>
          </a:p>
          <a:p>
            <a:r>
              <a:rPr lang="cs-CZ" dirty="0" smtClean="0"/>
              <a:t>umělecké dílo, k jehož vytvoření umělec použije jednu z grafických technik a dílo rozmnoží ručním řemeslným postupem na předem stanovený počet exemplářů </a:t>
            </a:r>
          </a:p>
          <a:p>
            <a:r>
              <a:rPr lang="cs-CZ" dirty="0" smtClean="0"/>
              <a:t>každý z exemplářů je považován za originál, nikoliv za kopii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Grafické techniky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tisk z výšky - dřevořez, dřevoryt a linoryt</a:t>
            </a:r>
          </a:p>
          <a:p>
            <a:r>
              <a:rPr lang="cs-CZ" dirty="0" smtClean="0"/>
              <a:t>tisk z hloubky - rytina, lept, suchá jehla</a:t>
            </a:r>
          </a:p>
          <a:p>
            <a:r>
              <a:rPr lang="cs-CZ" dirty="0" smtClean="0"/>
              <a:t>tisk z plochy - litografie</a:t>
            </a:r>
          </a:p>
          <a:p>
            <a:r>
              <a:rPr lang="cs-CZ" dirty="0" smtClean="0"/>
              <a:t>ostatní grafické techniky – např. sítotisk, monotyp, </a:t>
            </a:r>
            <a:r>
              <a:rPr lang="cs-CZ" dirty="0" err="1" smtClean="0"/>
              <a:t>papírotisk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Tisk z výšky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Grafik přenese kresbu na štoček (dřevěná deska, linoleum, PVC), postupně pomocí různých druhů </a:t>
            </a:r>
            <a:r>
              <a:rPr lang="cs-CZ" dirty="0" err="1" smtClean="0"/>
              <a:t>rýtek</a:t>
            </a:r>
            <a:r>
              <a:rPr lang="cs-CZ" dirty="0" smtClean="0"/>
              <a:t> a dlátek odebírá materiál kolem kresby.</a:t>
            </a:r>
          </a:p>
          <a:p>
            <a:r>
              <a:rPr lang="cs-CZ" dirty="0" smtClean="0"/>
              <a:t>Odebrané místo bude na výsledné grafice bílé. Barva se nanáší na vyvýšená místa (odtud název „tisk z výšky“). </a:t>
            </a:r>
          </a:p>
          <a:p>
            <a:r>
              <a:rPr lang="cs-CZ" dirty="0" smtClean="0"/>
              <a:t>Zjednodušeně by se dalo říci, že tisk je obdobný principu razítka. 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Vysk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800" y="4419600"/>
            <a:ext cx="4809333" cy="20574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495800" y="6400800"/>
            <a:ext cx="5105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http://cs.wikipedia.org/wiki/Soubor:Vyska.png</a:t>
            </a:r>
            <a:endParaRPr lang="cs-CZ" sz="1000" dirty="0"/>
          </a:p>
        </p:txBody>
      </p:sp>
      <p:pic>
        <p:nvPicPr>
          <p:cNvPr id="1028" name="Picture 4" descr="File:Making a linocut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0" y="533400"/>
            <a:ext cx="5994400" cy="44958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57200" y="5181600"/>
            <a:ext cx="4724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http://commons.wikimedia.org/wiki/File:Making_a_linocut.JPG</a:t>
            </a:r>
            <a:endParaRPr lang="cs-CZ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ile:&quot;Okpogho&quot; - NARA - 558976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" y="381000"/>
            <a:ext cx="7976073" cy="5334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62000" y="6172200"/>
            <a:ext cx="701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http://commons.wikimedia.org/wiki/File:%22Okpogho%22_-_NARA_-_558976.jpg</a:t>
            </a:r>
            <a:endParaRPr lang="cs-CZ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Tisk z hloubky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Již od starověku ryli zlatníci do kovu různé ornamenty, ale pouze k dekorativním účelům.</a:t>
            </a:r>
          </a:p>
          <a:p>
            <a:r>
              <a:rPr lang="cs-CZ" dirty="0" smtClean="0"/>
              <a:t>Odtud byl již jen krok </a:t>
            </a:r>
            <a:r>
              <a:rPr lang="cs-CZ" dirty="0" smtClean="0"/>
              <a:t>k </a:t>
            </a:r>
            <a:r>
              <a:rPr lang="cs-CZ" dirty="0" smtClean="0"/>
              <a:t>nejstarší grafické technice tisku z hloubky - rytině. </a:t>
            </a:r>
          </a:p>
          <a:p>
            <a:r>
              <a:rPr lang="cs-CZ" dirty="0" smtClean="0"/>
              <a:t>Grafik při této technice vyryje nebo vyleptá výjev do destičky. Poté vetře barvu do vyrytých či vyleptaných míst a tlakem lisu obtiskne výjev na papír. 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oubor:Intaglio printing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4876800"/>
            <a:ext cx="3400425" cy="150495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257800" y="6400800"/>
            <a:ext cx="3886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http://cs.wikipedia.org/wiki/Soubor:Intaglio_printing.png</a:t>
            </a:r>
            <a:endParaRPr lang="cs-CZ" sz="1000" dirty="0"/>
          </a:p>
        </p:txBody>
      </p:sp>
      <p:pic>
        <p:nvPicPr>
          <p:cNvPr id="28676" name="Picture 4" descr="File:Engraving tool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46200" y="609600"/>
            <a:ext cx="5892800" cy="44196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371600" y="5334000"/>
            <a:ext cx="4648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http://commons.wikimedia.org/wiki/File:Engraving_tools.JPG</a:t>
            </a:r>
            <a:endParaRPr lang="cs-CZ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ile:Pepysian library engraving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0" y="304800"/>
            <a:ext cx="4495800" cy="580852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295400" y="6324600"/>
            <a:ext cx="6477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http://commons.wikimedia.org/wiki/File:Pepysian_library_engraving.jpg</a:t>
            </a:r>
            <a:endParaRPr lang="cs-CZ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Tisk z plochy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45920" y="1524000"/>
            <a:ext cx="7498080" cy="4800600"/>
          </a:xfrm>
        </p:spPr>
        <p:txBody>
          <a:bodyPr>
            <a:normAutofit/>
          </a:bodyPr>
          <a:lstStyle/>
          <a:p>
            <a:r>
              <a:rPr lang="cs-CZ" dirty="0" smtClean="0"/>
              <a:t>M</a:t>
            </a:r>
            <a:r>
              <a:rPr lang="cs-CZ" smtClean="0"/>
              <a:t>etoda </a:t>
            </a:r>
            <a:r>
              <a:rPr lang="cs-CZ" dirty="0" smtClean="0"/>
              <a:t>tisku především na </a:t>
            </a:r>
            <a:r>
              <a:rPr lang="cs-CZ" smtClean="0"/>
              <a:t>hladké povrchy.</a:t>
            </a:r>
            <a:endParaRPr lang="cs-CZ" dirty="0" smtClean="0"/>
          </a:p>
          <a:p>
            <a:r>
              <a:rPr lang="cs-CZ" dirty="0" smtClean="0"/>
              <a:t>Na hladký povrch kamene se ručně mastnou tuší přenese kresba písma nebo obrazu. </a:t>
            </a:r>
          </a:p>
          <a:p>
            <a:r>
              <a:rPr lang="cs-CZ" dirty="0" smtClean="0"/>
              <a:t>Po vybarvení následuje přímý tisk na papír. Kresba musí být na kameni zrcadlově obrácená. 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oubor:Litography negative stone and positive pape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592" y="1423987"/>
            <a:ext cx="8974817" cy="401002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838200" y="5562600"/>
            <a:ext cx="6858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http://cs.wikipedia.org/wiki/Soubor:Litography_negative_stone_and_positive_paper.jpg</a:t>
            </a:r>
            <a:endParaRPr lang="cs-CZ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pro tebe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Vytvoř obrazy pomocí netradičního tiskátka.</a:t>
            </a:r>
          </a:p>
          <a:p>
            <a:r>
              <a:rPr lang="cs-CZ" dirty="0" smtClean="0"/>
              <a:t>Budeš potřebovat bílé a barevné </a:t>
            </a:r>
            <a:r>
              <a:rPr lang="cs-CZ" dirty="0" smtClean="0"/>
              <a:t>kartony </a:t>
            </a:r>
            <a:r>
              <a:rPr lang="cs-CZ" dirty="0" smtClean="0"/>
              <a:t>formátu A3, pravítko, tužku, dřevěný hranolek, provázek, temperové barvy, štětec, misku na rozmíchání barvy, nůžky, lepidlo a dobrou náladu.</a:t>
            </a: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762000"/>
            <a:ext cx="7498080" cy="5486400"/>
          </a:xfrm>
        </p:spPr>
        <p:txBody>
          <a:bodyPr>
            <a:normAutofit/>
          </a:bodyPr>
          <a:lstStyle/>
          <a:p>
            <a:r>
              <a:rPr lang="cs-CZ" dirty="0" smtClean="0"/>
              <a:t>Dřevěný hranolek omotej provázkem tak, jak vidíš na obrázku. Zavaž na uzlík. Tak vyrobíš „tiskátko“.</a:t>
            </a:r>
            <a:endParaRPr lang="en-US" dirty="0"/>
          </a:p>
        </p:txBody>
      </p:sp>
      <p:pic>
        <p:nvPicPr>
          <p:cNvPr id="4" name="Obrázek 3" descr="PA240298.JPG"/>
          <p:cNvPicPr>
            <a:picLocks noChangeAspect="1"/>
          </p:cNvPicPr>
          <p:nvPr/>
        </p:nvPicPr>
        <p:blipFill>
          <a:blip r:embed="rId3" cstate="print"/>
          <a:srcRect l="29167" t="17778" r="25000" b="23333"/>
          <a:stretch>
            <a:fillRect/>
          </a:stretch>
        </p:blipFill>
        <p:spPr>
          <a:xfrm>
            <a:off x="4495800" y="2647604"/>
            <a:ext cx="3657600" cy="352459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038600" y="6400800"/>
            <a:ext cx="32004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vlastní foto</a:t>
            </a:r>
            <a:endParaRPr lang="cs-CZ" sz="1000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533400"/>
            <a:ext cx="7498080" cy="5715000"/>
          </a:xfrm>
        </p:spPr>
        <p:txBody>
          <a:bodyPr/>
          <a:lstStyle/>
          <a:p>
            <a:r>
              <a:rPr lang="cs-CZ" dirty="0" smtClean="0"/>
              <a:t>Jednu stranu tiskátka namoč do barvy a otiskni na papír. </a:t>
            </a:r>
          </a:p>
          <a:p>
            <a:r>
              <a:rPr lang="cs-CZ" dirty="0" smtClean="0"/>
              <a:t>Jednotlivé otisky pokládej těsně vedle sebe. Sousedící otisky pootoč o 90°. Bude tak vznikat dojem „šachovnice“.</a:t>
            </a:r>
          </a:p>
          <a:p>
            <a:r>
              <a:rPr lang="cs-CZ" dirty="0" smtClean="0"/>
              <a:t>Můžeš střídat barvy, ve kterých namáčíš tiskátko.</a:t>
            </a:r>
          </a:p>
          <a:p>
            <a:r>
              <a:rPr lang="cs-CZ" dirty="0" smtClean="0"/>
              <a:t>Potiskni bílý papír tmavými barvami a barvený papír světlými barvami.</a:t>
            </a: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2286000"/>
            <a:ext cx="7498080" cy="3962400"/>
          </a:xfrm>
        </p:spPr>
        <p:txBody>
          <a:bodyPr/>
          <a:lstStyle/>
          <a:p>
            <a:r>
              <a:rPr lang="cs-CZ" dirty="0" smtClean="0"/>
              <a:t>K obrazům vytvoř papírové rámečky, tzv. pasparty.</a:t>
            </a:r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19200" y="6324600"/>
            <a:ext cx="3505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vlastní foto</a:t>
            </a:r>
            <a:endParaRPr lang="cs-CZ" sz="1000" dirty="0"/>
          </a:p>
        </p:txBody>
      </p:sp>
      <p:pic>
        <p:nvPicPr>
          <p:cNvPr id="6" name="Obrázek 5" descr="PA2402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2000" y="457200"/>
            <a:ext cx="7200001" cy="5400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19200" y="6324600"/>
            <a:ext cx="35052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vlastní foto</a:t>
            </a:r>
            <a:endParaRPr lang="cs-CZ" sz="1000" dirty="0"/>
          </a:p>
        </p:txBody>
      </p:sp>
      <p:pic>
        <p:nvPicPr>
          <p:cNvPr id="5" name="Obrázek 4" descr="PA24029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200" y="609600"/>
            <a:ext cx="7200001" cy="54000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Použitý zdroj: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Grafika. 2012.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err="1" smtClean="0"/>
              <a:t>online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 </a:t>
            </a:r>
            <a:r>
              <a:rPr lang="cs-CZ" sz="1800" dirty="0" err="1" smtClean="0"/>
              <a:t>Wikipedie</a:t>
            </a:r>
            <a:r>
              <a:rPr lang="cs-CZ" sz="1800" dirty="0" smtClean="0"/>
              <a:t>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smtClean="0"/>
              <a:t>citováno 7. 10. 2012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.Dostupné z WWW: </a:t>
            </a:r>
            <a:r>
              <a:rPr lang="cs-CZ" sz="1800" dirty="0" smtClean="0">
                <a:sym typeface="Symbol"/>
              </a:rPr>
              <a:t></a:t>
            </a:r>
            <a:r>
              <a:rPr lang="cs-CZ" sz="1800" dirty="0" smtClean="0"/>
              <a:t>http://cs.wikipedia.org/wiki/Grafika</a:t>
            </a:r>
            <a:r>
              <a:rPr lang="cs-CZ" sz="1800" dirty="0" smtClean="0">
                <a:sym typeface="Symbol"/>
              </a:rPr>
              <a:t></a:t>
            </a:r>
            <a:r>
              <a:rPr lang="cs-CZ" sz="1800" dirty="0" smtClean="0"/>
              <a:t>.</a:t>
            </a:r>
          </a:p>
          <a:p>
            <a:r>
              <a:rPr lang="cs-CZ" sz="1800" dirty="0" smtClean="0"/>
              <a:t>Grafické techniky. 2012.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err="1" smtClean="0"/>
              <a:t>online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 </a:t>
            </a:r>
            <a:r>
              <a:rPr lang="cs-CZ" sz="1800" dirty="0" err="1" smtClean="0"/>
              <a:t>Wikipedie</a:t>
            </a:r>
            <a:r>
              <a:rPr lang="cs-CZ" sz="1800" dirty="0" smtClean="0"/>
              <a:t> </a:t>
            </a:r>
            <a:r>
              <a:rPr lang="cs-CZ" sz="1800" dirty="0" smtClean="0">
                <a:sym typeface="Symbol"/>
              </a:rPr>
              <a:t></a:t>
            </a:r>
            <a:r>
              <a:rPr lang="cs-CZ" sz="1800" dirty="0" smtClean="0"/>
              <a:t>citováno 7. 10. 2012</a:t>
            </a:r>
            <a:r>
              <a:rPr lang="cs-CZ" sz="1800" dirty="0" smtClean="0">
                <a:sym typeface="Symbol"/>
              </a:rPr>
              <a:t></a:t>
            </a:r>
            <a:r>
              <a:rPr lang="cs-CZ" sz="1800" dirty="0" smtClean="0"/>
              <a:t>.Dostupné z WWW: </a:t>
            </a:r>
            <a:r>
              <a:rPr lang="cs-CZ" sz="1800" dirty="0" smtClean="0">
                <a:sym typeface="Symbol"/>
              </a:rPr>
              <a:t></a:t>
            </a:r>
            <a:r>
              <a:rPr lang="cs-CZ" sz="1800" dirty="0" smtClean="0"/>
              <a:t>http://cs.wikipedia.org/wiki/Grafick%C3%A9_techniky</a:t>
            </a:r>
            <a:r>
              <a:rPr lang="cs-CZ" sz="1800" dirty="0" smtClean="0">
                <a:sym typeface="Symbol"/>
              </a:rPr>
              <a:t></a:t>
            </a:r>
            <a:r>
              <a:rPr lang="cs-CZ" sz="1800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 spd="slow">
    <p:dissolv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150</TotalTime>
  <Words>571</Words>
  <Application>Microsoft Office PowerPoint</Application>
  <PresentationFormat>Předvádění na obrazovce (4:3)</PresentationFormat>
  <Paragraphs>79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Slunovrat</vt:lpstr>
      <vt:lpstr>Prezentace aplikace PowerPoint</vt:lpstr>
      <vt:lpstr>Výtvarná výchova</vt:lpstr>
      <vt:lpstr>Grafika</vt:lpstr>
      <vt:lpstr>Grafické techniky</vt:lpstr>
      <vt:lpstr>Tisk z výšky</vt:lpstr>
      <vt:lpstr>Prezentace aplikace PowerPoint</vt:lpstr>
      <vt:lpstr>Prezentace aplikace PowerPoint</vt:lpstr>
      <vt:lpstr>Tisk z hloubky</vt:lpstr>
      <vt:lpstr>Prezentace aplikace PowerPoint</vt:lpstr>
      <vt:lpstr>Prezentace aplikace PowerPoint</vt:lpstr>
      <vt:lpstr>Tisk z plochy</vt:lpstr>
      <vt:lpstr>Prezentace aplikace PowerPoint</vt:lpstr>
      <vt:lpstr>Úkol pro tebe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Použitý zdroj: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Výtvarná výchova</dc:title>
  <dc:creator>Veronika a Petr</dc:creator>
  <cp:lastModifiedBy>Vaše jméno</cp:lastModifiedBy>
  <cp:revision>19</cp:revision>
  <dcterms:created xsi:type="dcterms:W3CDTF">2012-10-19T09:39:02Z</dcterms:created>
  <dcterms:modified xsi:type="dcterms:W3CDTF">2012-11-24T20:14:50Z</dcterms:modified>
</cp:coreProperties>
</file>